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58" r:id="rId3"/>
    <p:sldId id="275" r:id="rId4"/>
    <p:sldId id="257" r:id="rId5"/>
    <p:sldId id="259" r:id="rId6"/>
    <p:sldId id="274" r:id="rId7"/>
    <p:sldId id="260" r:id="rId8"/>
    <p:sldId id="262" r:id="rId9"/>
    <p:sldId id="263" r:id="rId10"/>
    <p:sldId id="264" r:id="rId11"/>
    <p:sldId id="265" r:id="rId12"/>
    <p:sldId id="270" r:id="rId13"/>
    <p:sldId id="261" r:id="rId14"/>
    <p:sldId id="271" r:id="rId15"/>
    <p:sldId id="272" r:id="rId16"/>
    <p:sldId id="266" r:id="rId17"/>
    <p:sldId id="267" r:id="rId18"/>
    <p:sldId id="269" r:id="rId19"/>
    <p:sldId id="268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532C"/>
    <a:srgbClr val="9AC288"/>
    <a:srgbClr val="F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6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4D35AA-7151-9E4E-88A0-9ED0699159A2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2F789-D85F-5748-842E-D423A34F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219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2F789-D85F-5748-842E-D423A34F7B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22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Collaborative: Working together with your client</a:t>
            </a:r>
          </a:p>
          <a:p>
            <a:r>
              <a:rPr lang="en-US" dirty="0" smtClean="0"/>
              <a:t>Goal-oriented: There is a specific behavior change that the</a:t>
            </a:r>
            <a:r>
              <a:rPr lang="en-US" baseline="0" dirty="0" smtClean="0"/>
              <a:t> appointment centers around</a:t>
            </a:r>
          </a:p>
          <a:p>
            <a:r>
              <a:rPr lang="en-US" dirty="0" smtClean="0"/>
              <a:t>Language of change: Clients are</a:t>
            </a:r>
            <a:r>
              <a:rPr lang="en-US" baseline="0" dirty="0" smtClean="0"/>
              <a:t> invited to express how they feel about change and practitioners are to notice what their clients say – positives and negatives</a:t>
            </a:r>
          </a:p>
          <a:p>
            <a:r>
              <a:rPr lang="en-US" baseline="0" dirty="0" smtClean="0"/>
              <a:t>Personal motivation: The whole point of MI is to increase client motivation</a:t>
            </a:r>
          </a:p>
          <a:p>
            <a:r>
              <a:rPr lang="en-US" baseline="0" dirty="0" smtClean="0"/>
              <a:t>Eliciting and exploring reasons for change: MI involves asking the client questions and providing a space where the client feels comfortable sharing personal motivators for making a change (in doing so, the client talks himself/herself into change).</a:t>
            </a:r>
          </a:p>
          <a:p>
            <a:r>
              <a:rPr lang="en-US" baseline="0" dirty="0" smtClean="0"/>
              <a:t>Acceptance and compassion: MI practitioners must exude acceptance and compassion for the client to feel respected and in charge of his/her own health.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2F789-D85F-5748-842E-D423A34F7B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52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232AF9B-719D-9F4D-9CC0-0DB98340E62E}" type="datetimeFigureOut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3406010-692C-9A48-A268-1B8F7272E0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E6532C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3200" kern="1200">
          <a:solidFill>
            <a:schemeClr val="tx1"/>
          </a:solidFill>
          <a:latin typeface="Calibri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Calibri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90000"/>
        <a:buFont typeface="Arial" pitchFamily="34" charset="0"/>
        <a:buChar char="•"/>
        <a:defRPr sz="2400" kern="1200">
          <a:solidFill>
            <a:schemeClr val="tx1"/>
          </a:solidFill>
          <a:latin typeface="Calibri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spcAft>
          <a:spcPts val="1000"/>
        </a:spcAft>
        <a:buClr>
          <a:schemeClr val="accent1"/>
        </a:buClr>
        <a:buSzPct val="100000"/>
        <a:buFont typeface="Arial" pitchFamily="34" charset="0"/>
        <a:buChar char="•"/>
        <a:defRPr sz="1800" kern="1200" baseline="0">
          <a:solidFill>
            <a:schemeClr val="tx1"/>
          </a:solidFill>
          <a:latin typeface="Calibri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9674" l="0" r="99862">
                        <a14:foregroundMark x1="91492" y1="88296" x2="91492" y2="88296"/>
                        <a14:foregroundMark x1="14751" y1="26266" x2="14751" y2="2626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4705" y="3829538"/>
            <a:ext cx="2579225" cy="28428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975" y="6184814"/>
            <a:ext cx="59630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Companion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slides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to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Motivational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Interviewing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in Nutrition </a:t>
            </a:r>
            <a:r>
              <a:rPr lang="de-DE" sz="1100" i="1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i="1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Fitness</a:t>
            </a:r>
          </a:p>
          <a:p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ISBN: </a:t>
            </a:r>
            <a:r>
              <a:rPr lang="is-IS" sz="1100" kern="12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9781462524181</a:t>
            </a:r>
            <a:r>
              <a:rPr lang="de-DE" sz="1100" kern="12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+mn-ea"/>
                <a:cs typeface="Avenir Next Regular"/>
              </a:rPr>
              <a:t>  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© 2016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Dawn Clifford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and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Laura Curtis</a:t>
            </a:r>
          </a:p>
          <a:p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Press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370 </a:t>
            </a:r>
            <a:r>
              <a:rPr lang="de-DE" sz="110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Seventh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Ave Suite 1200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New York, NY, 10001-1020 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ea typeface="Wingdings"/>
                <a:cs typeface="Avenir Next Regular"/>
                <a:sym typeface="Wingdings"/>
              </a:rPr>
              <a:t></a:t>
            </a:r>
            <a:r>
              <a:rPr lang="de-DE" sz="1100" baseline="0" dirty="0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 </a:t>
            </a:r>
            <a:r>
              <a:rPr lang="de-DE" sz="1100" baseline="0" dirty="0" err="1" smtClean="0">
                <a:solidFill>
                  <a:schemeClr val="bg1">
                    <a:lumMod val="65000"/>
                  </a:schemeClr>
                </a:solidFill>
                <a:latin typeface="Avenir Next Regular"/>
                <a:cs typeface="Avenir Next Regular"/>
              </a:rPr>
              <a:t>guilford.com</a:t>
            </a:r>
            <a:endParaRPr lang="en-US" sz="1100" dirty="0">
              <a:solidFill>
                <a:schemeClr val="bg1">
                  <a:lumMod val="65000"/>
                </a:schemeClr>
              </a:solidFill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val="805135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Style &amp; Ambivalence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Counselor B!</a:t>
            </a:r>
          </a:p>
          <a:p>
            <a:r>
              <a:rPr lang="en-US" dirty="0" smtClean="0"/>
              <a:t>We like to be in charge of our own health decisions.</a:t>
            </a:r>
          </a:p>
          <a:p>
            <a:r>
              <a:rPr lang="en-US" dirty="0" smtClean="0"/>
              <a:t>We feel most respected when we are heard and our feelings are considered.</a:t>
            </a:r>
          </a:p>
        </p:txBody>
      </p:sp>
    </p:spTree>
    <p:extLst>
      <p:ext uri="{BB962C8B-B14F-4D97-AF65-F5344CB8AC3E}">
        <p14:creationId xmlns:p14="http://schemas.microsoft.com/office/powerpoint/2010/main" val="3435607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Motivational Interviewing Basics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25231" y="1718235"/>
            <a:ext cx="8061569" cy="437776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libri"/>
                <a:cs typeface="Calibri"/>
              </a:rPr>
              <a:t>Motivational Interviewing</a:t>
            </a:r>
          </a:p>
          <a:p>
            <a:pPr algn="ctr"/>
            <a:endParaRPr lang="en-US" sz="2800" b="1" dirty="0" smtClean="0">
              <a:latin typeface="Calibri"/>
              <a:cs typeface="Calibri"/>
            </a:endParaRPr>
          </a:p>
          <a:p>
            <a:pPr algn="ctr"/>
            <a:r>
              <a:rPr lang="en-US" sz="2700" dirty="0" smtClean="0">
                <a:latin typeface="Calibri"/>
                <a:cs typeface="Calibri"/>
              </a:rPr>
              <a:t>A collaborative, goal-oriented style of communication with particular attention to the language of change. It is designed to strengthen personal motivation for and commitment to a specific goal by eliciting and exploring the person’s own reasons for change within an atmosphere of acceptance and compassion.</a:t>
            </a:r>
            <a:endParaRPr lang="en-US" sz="2700" dirty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12119" y="6364941"/>
            <a:ext cx="3152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Miller &amp; </a:t>
            </a:r>
            <a:r>
              <a:rPr lang="en-US" dirty="0" err="1" smtClean="0"/>
              <a:t>Rollnick</a:t>
            </a:r>
            <a:r>
              <a:rPr lang="en-US" dirty="0" smtClean="0"/>
              <a:t>, 2013, p.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37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Motivational Interviewing Basics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05692" y="1718235"/>
            <a:ext cx="7932616" cy="437776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Calibri"/>
                <a:cs typeface="Calibri"/>
              </a:rPr>
              <a:t>Motivational Interviewing</a:t>
            </a:r>
          </a:p>
          <a:p>
            <a:pPr algn="ctr"/>
            <a:endParaRPr lang="en-US" sz="2800" b="1" dirty="0" smtClean="0">
              <a:latin typeface="Calibri"/>
              <a:cs typeface="Calibri"/>
            </a:endParaRPr>
          </a:p>
          <a:p>
            <a:pPr algn="ctr"/>
            <a:r>
              <a:rPr lang="en-US" sz="2700" dirty="0" smtClean="0">
                <a:latin typeface="Calibri"/>
                <a:cs typeface="Calibri"/>
              </a:rPr>
              <a:t>A </a:t>
            </a:r>
            <a:r>
              <a:rPr lang="en-US" sz="2700" dirty="0" smtClean="0">
                <a:solidFill>
                  <a:srgbClr val="FFFF00"/>
                </a:solidFill>
                <a:latin typeface="Calibri"/>
                <a:cs typeface="Calibri"/>
              </a:rPr>
              <a:t>collaborative, goal-oriented </a:t>
            </a:r>
            <a:r>
              <a:rPr lang="en-US" sz="2700" dirty="0" smtClean="0">
                <a:latin typeface="Calibri"/>
                <a:cs typeface="Calibri"/>
              </a:rPr>
              <a:t>style of communication with particular attention to the </a:t>
            </a:r>
            <a:r>
              <a:rPr lang="en-US" sz="2700" dirty="0" smtClean="0">
                <a:solidFill>
                  <a:srgbClr val="FFFF00"/>
                </a:solidFill>
                <a:latin typeface="Calibri"/>
                <a:cs typeface="Calibri"/>
              </a:rPr>
              <a:t>language of change</a:t>
            </a:r>
            <a:r>
              <a:rPr lang="en-US" sz="2700" dirty="0" smtClean="0">
                <a:latin typeface="Calibri"/>
                <a:cs typeface="Calibri"/>
              </a:rPr>
              <a:t>. It is designed to strengthen </a:t>
            </a:r>
            <a:r>
              <a:rPr lang="en-US" sz="2700" dirty="0" smtClean="0">
                <a:solidFill>
                  <a:srgbClr val="FFFF00"/>
                </a:solidFill>
                <a:latin typeface="Calibri"/>
                <a:cs typeface="Calibri"/>
              </a:rPr>
              <a:t>personal motivation </a:t>
            </a:r>
            <a:r>
              <a:rPr lang="en-US" sz="2700" dirty="0" smtClean="0">
                <a:latin typeface="Calibri"/>
                <a:cs typeface="Calibri"/>
              </a:rPr>
              <a:t>for and commitment to a specific goal by </a:t>
            </a:r>
            <a:r>
              <a:rPr lang="en-US" sz="2700" dirty="0" smtClean="0">
                <a:solidFill>
                  <a:srgbClr val="FFFF00"/>
                </a:solidFill>
                <a:latin typeface="Calibri"/>
                <a:cs typeface="Calibri"/>
              </a:rPr>
              <a:t>eliciting and exploring the person’s own reasons for change</a:t>
            </a:r>
            <a:r>
              <a:rPr lang="en-US" sz="2700" dirty="0" smtClean="0">
                <a:solidFill>
                  <a:srgbClr val="9AC288"/>
                </a:solidFill>
                <a:latin typeface="Calibri"/>
                <a:cs typeface="Calibri"/>
              </a:rPr>
              <a:t> </a:t>
            </a:r>
            <a:r>
              <a:rPr lang="en-US" sz="2700" dirty="0" smtClean="0">
                <a:latin typeface="Calibri"/>
                <a:cs typeface="Calibri"/>
              </a:rPr>
              <a:t>within an atmosphere of </a:t>
            </a:r>
            <a:r>
              <a:rPr lang="en-US" sz="2700" dirty="0" smtClean="0">
                <a:solidFill>
                  <a:srgbClr val="FFFF00"/>
                </a:solidFill>
                <a:latin typeface="Calibri"/>
                <a:cs typeface="Calibri"/>
              </a:rPr>
              <a:t>acceptance and compassion.</a:t>
            </a:r>
            <a:endParaRPr lang="en-US" sz="2700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12119" y="6364941"/>
            <a:ext cx="31525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Miller &amp; </a:t>
            </a:r>
            <a:r>
              <a:rPr lang="en-US" dirty="0" err="1" smtClean="0"/>
              <a:t>Rollnick</a:t>
            </a:r>
            <a:r>
              <a:rPr lang="en-US" dirty="0" smtClean="0"/>
              <a:t>, 2013, p. 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6532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Motivational Interviewing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12813" cy="4876800"/>
          </a:xfrm>
        </p:spPr>
        <p:txBody>
          <a:bodyPr/>
          <a:lstStyle/>
          <a:p>
            <a:r>
              <a:rPr lang="en-US" sz="3600" dirty="0" smtClean="0"/>
              <a:t>Goals of MI</a:t>
            </a:r>
          </a:p>
          <a:p>
            <a:pPr lvl="1"/>
            <a:r>
              <a:rPr lang="en-US" sz="3100" dirty="0" smtClean="0"/>
              <a:t>Increase client’s interest in making a positive change</a:t>
            </a:r>
          </a:p>
          <a:p>
            <a:pPr lvl="1"/>
            <a:r>
              <a:rPr lang="en-US" sz="3100" dirty="0" smtClean="0"/>
              <a:t>Clients are encouraged to:</a:t>
            </a:r>
          </a:p>
          <a:p>
            <a:pPr lvl="2"/>
            <a:r>
              <a:rPr lang="en-US" sz="2800" dirty="0" smtClean="0"/>
              <a:t>explore and resolve ambivalence</a:t>
            </a:r>
            <a:endParaRPr lang="en-US" sz="2800" dirty="0"/>
          </a:p>
          <a:p>
            <a:pPr lvl="2"/>
            <a:r>
              <a:rPr lang="en-US" sz="2800" dirty="0"/>
              <a:t>e</a:t>
            </a:r>
            <a:r>
              <a:rPr lang="en-US" sz="2800" dirty="0" smtClean="0"/>
              <a:t>xplore how behavior change might align with personal goals and values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42414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for 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65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Researchers have assessed the use of </a:t>
            </a:r>
            <a:r>
              <a:rPr lang="en-US" dirty="0" smtClean="0"/>
              <a:t>MI in counseling for:</a:t>
            </a:r>
            <a:endParaRPr lang="en-US" dirty="0"/>
          </a:p>
          <a:p>
            <a:pPr lvl="1"/>
            <a:r>
              <a:rPr lang="en-US" dirty="0"/>
              <a:t>Cardiovascular disease</a:t>
            </a:r>
          </a:p>
          <a:p>
            <a:pPr lvl="1"/>
            <a:r>
              <a:rPr lang="en-US" dirty="0"/>
              <a:t>Diabetes</a:t>
            </a:r>
          </a:p>
          <a:p>
            <a:pPr lvl="1"/>
            <a:r>
              <a:rPr lang="en-US" dirty="0"/>
              <a:t>Weight concerns</a:t>
            </a:r>
          </a:p>
          <a:p>
            <a:r>
              <a:rPr lang="en-US" dirty="0" smtClean="0"/>
              <a:t>With </a:t>
            </a:r>
            <a:r>
              <a:rPr lang="en-US" dirty="0"/>
              <a:t>pediatrics and </a:t>
            </a:r>
            <a:r>
              <a:rPr lang="en-US" dirty="0" smtClean="0"/>
              <a:t>adults</a:t>
            </a:r>
            <a:endParaRPr lang="en-US" baseline="30000" dirty="0"/>
          </a:p>
          <a:p>
            <a:r>
              <a:rPr lang="en-US" dirty="0"/>
              <a:t>2 of the studies were meta-</a:t>
            </a:r>
            <a:r>
              <a:rPr lang="en-US" dirty="0" smtClean="0"/>
              <a:t>analyses</a:t>
            </a:r>
          </a:p>
          <a:p>
            <a:r>
              <a:rPr lang="en-US" dirty="0" smtClean="0"/>
              <a:t>In most cases, MI was found to be effective in supporting the behavior change process.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41807" y="6174058"/>
            <a:ext cx="81659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Bean et al.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Pediatr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Obes.2014;10(2):118-125; Miller et al. J Obes.2014;2014:345941; Armstrong et al.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Obes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Rev. 2011;12(9)709-723; Thompson et al. J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Clin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Nurs.2011;20(9-10):1236-1244;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Channon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et al. Diabetes Care.2007;30(6):1390-1395; Wang et al.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Daibetes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Res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Clin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Pract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. </a:t>
            </a:r>
            <a:r>
              <a:rPr lang="en-US" sz="1400" dirty="0" err="1">
                <a:solidFill>
                  <a:schemeClr val="bg1">
                    <a:lumMod val="65000"/>
                  </a:schemeClr>
                </a:solidFill>
              </a:rPr>
              <a:t>doi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: 10.1016/j.diabres.2015.01.042.</a:t>
            </a:r>
          </a:p>
          <a:p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146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for MI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There have been over 1000 studies on the use of MI in a variety of disciplines.</a:t>
            </a:r>
          </a:p>
          <a:p>
            <a:r>
              <a:rPr lang="en-US" sz="2400" dirty="0" smtClean="0"/>
              <a:t>MI is being taught in professional training programs for: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362885"/>
              </p:ext>
            </p:extLst>
          </p:nvPr>
        </p:nvGraphicFramePr>
        <p:xfrm>
          <a:off x="1053996" y="3482778"/>
          <a:ext cx="7632804" cy="25360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6402"/>
                <a:gridCol w="3816402"/>
              </a:tblGrid>
              <a:tr h="573634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latin typeface="Calibri"/>
                          <a:cs typeface="Calibri"/>
                        </a:rPr>
                        <a:t>Nutritionists/Dietitians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latin typeface="Calibri"/>
                          <a:cs typeface="Calibri"/>
                        </a:rPr>
                        <a:t>Social Workers</a:t>
                      </a:r>
                    </a:p>
                  </a:txBody>
                  <a:tcPr/>
                </a:tc>
              </a:tr>
              <a:tr h="512173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latin typeface="Calibri"/>
                          <a:cs typeface="Calibri"/>
                        </a:rPr>
                        <a:t>Physicians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>
                          <a:latin typeface="Calibri"/>
                          <a:cs typeface="Calibri"/>
                        </a:rPr>
                        <a:t>Dentists</a:t>
                      </a:r>
                      <a:endParaRPr lang="en-US" sz="2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573634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latin typeface="Calibri"/>
                          <a:cs typeface="Calibri"/>
                        </a:rPr>
                        <a:t>Nurses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>
                          <a:latin typeface="Calibri"/>
                          <a:cs typeface="Calibri"/>
                        </a:rPr>
                        <a:t>Pharmacists</a:t>
                      </a:r>
                      <a:endParaRPr lang="en-US" sz="2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  <a:tr h="876652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latin typeface="Calibri"/>
                          <a:cs typeface="Calibri"/>
                        </a:rPr>
                        <a:t>Therapists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400" dirty="0" smtClean="0">
                          <a:latin typeface="Calibri"/>
                          <a:cs typeface="Calibri"/>
                        </a:rPr>
                        <a:t>Physical</a:t>
                      </a:r>
                      <a:r>
                        <a:rPr lang="en-US" sz="2400" baseline="0" dirty="0" smtClean="0">
                          <a:latin typeface="Calibri"/>
                          <a:cs typeface="Calibri"/>
                        </a:rPr>
                        <a:t> therapists</a:t>
                      </a:r>
                      <a:endParaRPr lang="en-US" sz="2400" dirty="0">
                        <a:latin typeface="Calibri"/>
                        <a:cs typeface="Calibri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5028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268941" y="1524000"/>
            <a:ext cx="8710706" cy="5085518"/>
          </a:xfrm>
          <a:prstGeom prst="roundRect">
            <a:avLst/>
          </a:prstGeom>
          <a:solidFill>
            <a:srgbClr val="F6FF99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Where is MI?</a:t>
            </a:r>
            <a:endParaRPr lang="en-US" sz="5400" dirty="0"/>
          </a:p>
        </p:txBody>
      </p:sp>
      <p:sp>
        <p:nvSpPr>
          <p:cNvPr id="4" name="Rounded Rectangle 3"/>
          <p:cNvSpPr/>
          <p:nvPr/>
        </p:nvSpPr>
        <p:spPr>
          <a:xfrm>
            <a:off x="2229599" y="3197412"/>
            <a:ext cx="4706470" cy="107576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Everywhere!</a:t>
            </a:r>
            <a:endParaRPr lang="en-US" sz="5400" dirty="0"/>
          </a:p>
        </p:txBody>
      </p:sp>
      <p:sp>
        <p:nvSpPr>
          <p:cNvPr id="5" name="TextBox 4"/>
          <p:cNvSpPr txBox="1"/>
          <p:nvPr/>
        </p:nvSpPr>
        <p:spPr>
          <a:xfrm rot="776809">
            <a:off x="457200" y="1778000"/>
            <a:ext cx="1978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dietitians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604622" y="2516176"/>
            <a:ext cx="1978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nurses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 rot="21330113">
            <a:off x="2486350" y="1743097"/>
            <a:ext cx="1978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physicians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 rot="776809">
            <a:off x="4370771" y="1875810"/>
            <a:ext cx="197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health</a:t>
            </a:r>
          </a:p>
          <a:p>
            <a:pPr algn="ctr"/>
            <a:r>
              <a:rPr lang="en-US" sz="2800" dirty="0" smtClean="0"/>
              <a:t>coaches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 rot="20942741">
            <a:off x="6257366" y="1742308"/>
            <a:ext cx="197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personal</a:t>
            </a:r>
          </a:p>
          <a:p>
            <a:pPr algn="ctr"/>
            <a:r>
              <a:rPr lang="en-US" sz="2800" dirty="0" smtClean="0"/>
              <a:t>trainers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 rot="20830828">
            <a:off x="244438" y="2832048"/>
            <a:ext cx="197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social</a:t>
            </a:r>
          </a:p>
          <a:p>
            <a:pPr algn="ctr"/>
            <a:r>
              <a:rPr lang="en-US" sz="2800" dirty="0" smtClean="0"/>
              <a:t>workers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 rot="325286">
            <a:off x="953249" y="4636888"/>
            <a:ext cx="1978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therapists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 rot="20578006">
            <a:off x="6217980" y="4336669"/>
            <a:ext cx="1978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educators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 rot="21097744">
            <a:off x="4157610" y="5756940"/>
            <a:ext cx="2246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nutritionists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 rot="168258">
            <a:off x="6648192" y="5119112"/>
            <a:ext cx="197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exercise</a:t>
            </a:r>
          </a:p>
          <a:p>
            <a:pPr algn="ctr"/>
            <a:r>
              <a:rPr lang="en-US" sz="2800" dirty="0" smtClean="0"/>
              <a:t>counselors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 rot="668145">
            <a:off x="7092275" y="3104036"/>
            <a:ext cx="197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addiction</a:t>
            </a:r>
          </a:p>
          <a:p>
            <a:pPr algn="ctr"/>
            <a:r>
              <a:rPr lang="en-US" sz="2800" dirty="0" smtClean="0"/>
              <a:t>counselors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 rot="776809">
            <a:off x="457199" y="5447461"/>
            <a:ext cx="1978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dentists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 rot="20588923">
            <a:off x="2564700" y="5061697"/>
            <a:ext cx="19782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physical</a:t>
            </a:r>
          </a:p>
          <a:p>
            <a:pPr algn="ctr"/>
            <a:r>
              <a:rPr lang="en-US" sz="2800" dirty="0" smtClean="0"/>
              <a:t>therapists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 rot="1240810">
            <a:off x="4311924" y="4740499"/>
            <a:ext cx="1978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coaches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8572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 in Nutrition and Fitness Industries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7765"/>
            <a:ext cx="8229600" cy="318097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Nutrition and fitness counseling goes beyond just giving people information.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Food and feelings can be complex.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Food, exercise, and dieting are often used to cope with negative emotions.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Clients may be experiencing disorder in their relationship with food and fitness.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67764" y="4788673"/>
            <a:ext cx="7918824" cy="18490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marL="742950" lvl="1" indent="-285750"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Binge eating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Skipping meals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Yo-yo dieting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Exercise addiction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Extreme restriction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Purging</a:t>
            </a:r>
          </a:p>
        </p:txBody>
      </p:sp>
    </p:spTree>
    <p:extLst>
      <p:ext uri="{BB962C8B-B14F-4D97-AF65-F5344CB8AC3E}">
        <p14:creationId xmlns:p14="http://schemas.microsoft.com/office/powerpoint/2010/main" val="31946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 in Nutrition and Fitness Industries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Within the nutrition and fitness industries, one of the greatest challenges is clients wanting “the quick fix.”</a:t>
            </a:r>
          </a:p>
          <a:p>
            <a:r>
              <a:rPr lang="en-US" dirty="0" smtClean="0"/>
              <a:t>There’s no such thing.</a:t>
            </a:r>
          </a:p>
          <a:p>
            <a:pPr lvl="1"/>
            <a:r>
              <a:rPr lang="en-US" dirty="0" smtClean="0"/>
              <a:t>No weight loss program has ever found that the majority of participants lose weight and keep the weight off long term.</a:t>
            </a:r>
          </a:p>
          <a:p>
            <a:r>
              <a:rPr lang="en-US" dirty="0" smtClean="0"/>
              <a:t>How can we best help our clients avoid a life of yo-yo dieting and disordered eating/exercise?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71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 in Nutrition and Fitness Industries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57412" y="1593480"/>
            <a:ext cx="7859059" cy="482777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endParaRPr lang="en-US" sz="2800" b="1" dirty="0" smtClean="0">
              <a:latin typeface="Calibri"/>
              <a:cs typeface="Calibri"/>
            </a:endParaRPr>
          </a:p>
          <a:p>
            <a:pPr marL="176213">
              <a:spcAft>
                <a:spcPts val="1200"/>
              </a:spcAft>
            </a:pPr>
            <a:r>
              <a:rPr lang="en-US" sz="2800" b="1" dirty="0" smtClean="0">
                <a:latin typeface="Calibri"/>
                <a:cs typeface="Calibri"/>
              </a:rPr>
              <a:t>Introducing a non-diet, weight-neutral approach</a:t>
            </a:r>
            <a:r>
              <a:rPr lang="is-IS" sz="2800" b="1" dirty="0" smtClean="0">
                <a:latin typeface="Calibri"/>
                <a:cs typeface="Calibri"/>
              </a:rPr>
              <a:t>…</a:t>
            </a:r>
            <a:endParaRPr lang="en-US" sz="2800" b="1" dirty="0" smtClean="0">
              <a:latin typeface="Calibri"/>
              <a:cs typeface="Calibri"/>
            </a:endParaRPr>
          </a:p>
          <a:p>
            <a:pPr marL="692150" indent="-457200"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latin typeface="Calibri"/>
                <a:cs typeface="Calibri"/>
              </a:rPr>
              <a:t>Invite clients to consider sustainable, realistic eating and activity patterns instead of fixating on the scale. </a:t>
            </a:r>
          </a:p>
          <a:p>
            <a:pPr marL="692150" indent="-457200"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latin typeface="Calibri"/>
                <a:cs typeface="Calibri"/>
              </a:rPr>
              <a:t>Help your clients develop a positive relationship with food and exercise. </a:t>
            </a:r>
          </a:p>
          <a:p>
            <a:pPr marL="692150" indent="-457200">
              <a:spcAft>
                <a:spcPts val="1200"/>
              </a:spcAft>
              <a:buFont typeface="Arial"/>
              <a:buChar char="•"/>
            </a:pPr>
            <a:r>
              <a:rPr lang="en-US" sz="2400" dirty="0" smtClean="0">
                <a:latin typeface="Calibri"/>
                <a:cs typeface="Calibri"/>
              </a:rPr>
              <a:t>Guide your clients towards small, gradual changes over time while considering emotional ties to food and body image.</a:t>
            </a:r>
          </a:p>
          <a:p>
            <a:pPr algn="ctr"/>
            <a:endParaRPr lang="en-US" sz="2400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5162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 the end of this presentation, participants will be able to:</a:t>
            </a:r>
          </a:p>
          <a:p>
            <a:pPr lvl="1"/>
            <a:r>
              <a:rPr lang="en-US" dirty="0" smtClean="0"/>
              <a:t>Define the word ambivalence</a:t>
            </a:r>
          </a:p>
          <a:p>
            <a:pPr lvl="1"/>
            <a:r>
              <a:rPr lang="en-US" dirty="0" smtClean="0"/>
              <a:t>Describe how communication style can influence client motivation</a:t>
            </a:r>
          </a:p>
          <a:p>
            <a:pPr lvl="1"/>
            <a:r>
              <a:rPr lang="en-US" dirty="0" smtClean="0"/>
              <a:t>Define motivational interviewing (MI)</a:t>
            </a:r>
          </a:p>
          <a:p>
            <a:pPr lvl="1"/>
            <a:r>
              <a:rPr lang="en-US" dirty="0" smtClean="0"/>
              <a:t>Describe the goals of motivational interviewing</a:t>
            </a:r>
          </a:p>
          <a:p>
            <a:pPr lvl="1"/>
            <a:r>
              <a:rPr lang="en-US" dirty="0" smtClean="0"/>
              <a:t>Describe where motivational interviewing is being used within the healthcare setting</a:t>
            </a:r>
          </a:p>
        </p:txBody>
      </p:sp>
    </p:spTree>
    <p:extLst>
      <p:ext uri="{BB962C8B-B14F-4D97-AF65-F5344CB8AC3E}">
        <p14:creationId xmlns:p14="http://schemas.microsoft.com/office/powerpoint/2010/main" val="1781480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Most clients are on the fence about making a change.</a:t>
            </a:r>
          </a:p>
          <a:p>
            <a:r>
              <a:rPr lang="en-US" dirty="0" smtClean="0"/>
              <a:t>How a practitioner responds to a client who is ambivalent matters.</a:t>
            </a:r>
          </a:p>
          <a:p>
            <a:r>
              <a:rPr lang="en-US" dirty="0" smtClean="0"/>
              <a:t>When talking about a behavior change, it is best to express compassion and acceptance.</a:t>
            </a:r>
          </a:p>
          <a:p>
            <a:r>
              <a:rPr lang="en-US" dirty="0" smtClean="0"/>
              <a:t>There is significant evidence for the effectiveness of MI and it is being used in many disciplines.</a:t>
            </a:r>
          </a:p>
          <a:p>
            <a:r>
              <a:rPr lang="en-US" dirty="0" smtClean="0"/>
              <a:t>MI in nutrition and fitness fields is ideal because there is no quick fix. </a:t>
            </a:r>
          </a:p>
          <a:p>
            <a:r>
              <a:rPr lang="en-US" dirty="0" smtClean="0"/>
              <a:t>MI encourages self-exploration, which is helpful for clients who may have an unhealthy relationship with food/fitness.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560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Ambivalence</a:t>
            </a:r>
          </a:p>
          <a:p>
            <a:r>
              <a:rPr lang="en-US" dirty="0" smtClean="0"/>
              <a:t>Communication Style and Ambivalence</a:t>
            </a:r>
          </a:p>
          <a:p>
            <a:r>
              <a:rPr lang="en-US" dirty="0" smtClean="0"/>
              <a:t>Motivational Interviewing Basics</a:t>
            </a:r>
          </a:p>
          <a:p>
            <a:r>
              <a:rPr lang="en-US" dirty="0" smtClean="0"/>
              <a:t>Evidence for MI</a:t>
            </a:r>
          </a:p>
          <a:p>
            <a:r>
              <a:rPr lang="en-US" dirty="0" smtClean="0"/>
              <a:t>Where is MI?</a:t>
            </a:r>
          </a:p>
          <a:p>
            <a:r>
              <a:rPr lang="en-US" dirty="0" smtClean="0"/>
              <a:t>MI in Nutrition and Fitness Industries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37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Ambivalence</a:t>
            </a:r>
            <a:r>
              <a:rPr lang="en-US" dirty="0" smtClean="0"/>
              <a:t> is defined as: </a:t>
            </a:r>
          </a:p>
          <a:p>
            <a:pPr lvl="1"/>
            <a:r>
              <a:rPr lang="en-US" dirty="0" smtClean="0"/>
              <a:t>simultaneous and contradictory attitudes or feelings</a:t>
            </a:r>
          </a:p>
          <a:p>
            <a:r>
              <a:rPr lang="en-US" dirty="0" smtClean="0"/>
              <a:t>The client is on the fence about making a change</a:t>
            </a:r>
          </a:p>
          <a:p>
            <a:r>
              <a:rPr lang="en-US" dirty="0" smtClean="0"/>
              <a:t>The client is weighing the pros and cons of making a change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214471" y="6126163"/>
            <a:ext cx="36008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www.merriam-webster.com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762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06241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Write down a behavior change that you’ve been considering making recently</a:t>
            </a:r>
          </a:p>
          <a:p>
            <a:r>
              <a:rPr lang="en-US" sz="2400" dirty="0" smtClean="0"/>
              <a:t>Examples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270720"/>
              </p:ext>
            </p:extLst>
          </p:nvPr>
        </p:nvGraphicFramePr>
        <p:xfrm>
          <a:off x="794646" y="3138400"/>
          <a:ext cx="8116336" cy="33264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83213"/>
                <a:gridCol w="3933123"/>
              </a:tblGrid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Eating more fruits and vegetables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Practicing a stress-reduction technique such as meditation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Walking or riding your bike for 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Cutting back on soda or caffeinated beverages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Going to the gym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Flossing your teeth</a:t>
                      </a:r>
                    </a:p>
                  </a:txBody>
                  <a:tcPr/>
                </a:tc>
              </a:tr>
              <a:tr h="430856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Trying out online exercise videos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7338" marR="0" lvl="1" indent="-2873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Eating out less often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Reducing ‘screen time’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Walking</a:t>
                      </a:r>
                      <a:r>
                        <a:rPr lang="en-US" sz="2000" dirty="0" smtClean="0"/>
                        <a:t> the dog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en-US" sz="2000" dirty="0" smtClean="0"/>
                        <a:t>Bringing snacks and/or meals to work or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2000" dirty="0" smtClean="0"/>
                        <a:t>Going to bed</a:t>
                      </a:r>
                      <a:r>
                        <a:rPr lang="en-US" sz="2000" baseline="0" dirty="0" smtClean="0"/>
                        <a:t> earlier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046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Class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199"/>
            <a:ext cx="8412813" cy="5062415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500" dirty="0" smtClean="0"/>
              <a:t>Answer the following questions about your behavior change:</a:t>
            </a:r>
          </a:p>
          <a:p>
            <a:pPr lvl="1"/>
            <a:r>
              <a:rPr lang="en-US" sz="2500" dirty="0" smtClean="0"/>
              <a:t>Why are you interested in making this change?</a:t>
            </a:r>
          </a:p>
          <a:p>
            <a:pPr lvl="1"/>
            <a:r>
              <a:rPr lang="en-US" sz="2500" dirty="0" smtClean="0"/>
              <a:t>In what ways do you believe the change will benefit you?</a:t>
            </a:r>
          </a:p>
          <a:p>
            <a:pPr lvl="1"/>
            <a:r>
              <a:rPr lang="en-US" sz="2500" dirty="0" smtClean="0"/>
              <a:t>Why haven’t you made this change quite yet?</a:t>
            </a:r>
          </a:p>
          <a:p>
            <a:pPr lvl="1"/>
            <a:r>
              <a:rPr lang="en-US" sz="2500" dirty="0" smtClean="0"/>
              <a:t>What’s holding you back from making this change? </a:t>
            </a:r>
          </a:p>
          <a:p>
            <a:pPr lvl="1"/>
            <a:r>
              <a:rPr lang="en-US" sz="2500" dirty="0" smtClean="0"/>
              <a:t>What will you have to give up in order to make this change?</a:t>
            </a:r>
          </a:p>
          <a:p>
            <a:pPr lvl="1"/>
            <a:r>
              <a:rPr lang="en-US" sz="2500" dirty="0" smtClean="0"/>
              <a:t>What does ambivalence feel like as it relates to this change?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74026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Style and Ambivalence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sz="2800" dirty="0" smtClean="0"/>
              <a:t>Pretend you have the opportunity to discuss this behavior change with a healthcare professional</a:t>
            </a:r>
          </a:p>
          <a:p>
            <a:pPr lvl="1"/>
            <a:r>
              <a:rPr lang="en-US" sz="2500" dirty="0"/>
              <a:t>H</a:t>
            </a:r>
            <a:r>
              <a:rPr lang="en-US" sz="2500" dirty="0" smtClean="0"/>
              <a:t>ow would you want your practitioner to act? </a:t>
            </a:r>
          </a:p>
          <a:p>
            <a:pPr lvl="1"/>
            <a:r>
              <a:rPr lang="en-US" sz="2500" dirty="0" smtClean="0"/>
              <a:t>What would you want your practitioner to say?</a:t>
            </a:r>
          </a:p>
          <a:p>
            <a:pPr lvl="1"/>
            <a:r>
              <a:rPr lang="en-US" sz="2500" dirty="0" smtClean="0"/>
              <a:t>What would help you move forward towards making that change?</a:t>
            </a:r>
          </a:p>
          <a:p>
            <a:pPr lvl="1"/>
            <a:r>
              <a:rPr lang="en-US" sz="2500" dirty="0" smtClean="0"/>
              <a:t>What practitioner responses would be a turn-off?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93099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Communication Style and Ambivalence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03384" y="2481392"/>
            <a:ext cx="7698153" cy="265723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Calibri"/>
                <a:cs typeface="Calibri"/>
              </a:rPr>
              <a:t>A client’s motivation can be strongly influenced by a </a:t>
            </a:r>
            <a:r>
              <a:rPr lang="en-US" sz="3200" dirty="0" smtClean="0">
                <a:latin typeface="Calibri"/>
                <a:cs typeface="Calibri"/>
              </a:rPr>
              <a:t>healthcare </a:t>
            </a:r>
            <a:r>
              <a:rPr lang="en-US" sz="3200" dirty="0">
                <a:latin typeface="Calibri"/>
                <a:cs typeface="Calibri"/>
              </a:rPr>
              <a:t>professional’s communication style.</a:t>
            </a:r>
          </a:p>
        </p:txBody>
      </p:sp>
    </p:spTree>
    <p:extLst>
      <p:ext uri="{BB962C8B-B14F-4D97-AF65-F5344CB8AC3E}">
        <p14:creationId xmlns:p14="http://schemas.microsoft.com/office/powerpoint/2010/main" val="352320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Style &amp; Ambivalence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would you prefer? Counselor A or B?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866587" y="2450353"/>
            <a:ext cx="7649883" cy="195433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r>
              <a:rPr lang="en-US" sz="2400" dirty="0" smtClean="0">
                <a:latin typeface="Calibri"/>
                <a:cs typeface="Calibri"/>
              </a:rPr>
              <a:t>Counselor A</a:t>
            </a:r>
          </a:p>
          <a:p>
            <a:pPr algn="ctr"/>
            <a:r>
              <a:rPr lang="en-US" sz="2400" dirty="0" smtClean="0">
                <a:latin typeface="Calibri"/>
                <a:cs typeface="Calibri"/>
              </a:rPr>
              <a:t>Tells you what to do and tries to convince you by telling you all the horrible things that might happen if you don’t.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866588" y="4624868"/>
            <a:ext cx="7649882" cy="185213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000"/>
              </a:spcAft>
            </a:pPr>
            <a:r>
              <a:rPr lang="en-US" sz="2400" dirty="0" smtClean="0">
                <a:latin typeface="Calibri"/>
                <a:cs typeface="Calibri"/>
              </a:rPr>
              <a:t>Counselor B</a:t>
            </a:r>
          </a:p>
          <a:p>
            <a:pPr algn="ctr"/>
            <a:r>
              <a:rPr lang="en-US" sz="2400" dirty="0" smtClean="0">
                <a:latin typeface="Calibri"/>
                <a:cs typeface="Calibri"/>
              </a:rPr>
              <a:t>Listens to your concerns and desires, answers your questions and is nonjudgmental and respectful.</a:t>
            </a:r>
          </a:p>
        </p:txBody>
      </p:sp>
    </p:spTree>
    <p:extLst>
      <p:ext uri="{BB962C8B-B14F-4D97-AF65-F5344CB8AC3E}">
        <p14:creationId xmlns:p14="http://schemas.microsoft.com/office/powerpoint/2010/main" val="820520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226</TotalTime>
  <Words>1283</Words>
  <Application>Microsoft Macintosh PowerPoint</Application>
  <PresentationFormat>On-screen Show (4:3)</PresentationFormat>
  <Paragraphs>160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Clarity</vt:lpstr>
      <vt:lpstr>Introduction</vt:lpstr>
      <vt:lpstr>Learning Objectives</vt:lpstr>
      <vt:lpstr>Outline</vt:lpstr>
      <vt:lpstr>Ambivalence</vt:lpstr>
      <vt:lpstr>In Class Activity</vt:lpstr>
      <vt:lpstr>In Class Activity</vt:lpstr>
      <vt:lpstr>Communication Style and Ambivalence</vt:lpstr>
      <vt:lpstr>Communication Style and Ambivalence</vt:lpstr>
      <vt:lpstr>Communication Style &amp; Ambivalence</vt:lpstr>
      <vt:lpstr>Communication Style &amp; Ambivalence</vt:lpstr>
      <vt:lpstr>Motivational Interviewing Basics</vt:lpstr>
      <vt:lpstr>Motivational Interviewing Basics</vt:lpstr>
      <vt:lpstr>Motivational Interviewing Basics</vt:lpstr>
      <vt:lpstr>Evidence for MI</vt:lpstr>
      <vt:lpstr>Evidence for MI</vt:lpstr>
      <vt:lpstr>Where is MI?</vt:lpstr>
      <vt:lpstr>MI in Nutrition and Fitness Industries</vt:lpstr>
      <vt:lpstr>MI in Nutrition and Fitness Industries</vt:lpstr>
      <vt:lpstr>MI in Nutrition and Fitness Industries</vt:lpstr>
      <vt:lpstr>Take Home Messages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Office 2004 Test Drive User</dc:creator>
  <cp:lastModifiedBy>Dazzia Szczepaniak</cp:lastModifiedBy>
  <cp:revision>19</cp:revision>
  <dcterms:created xsi:type="dcterms:W3CDTF">2016-08-31T18:10:36Z</dcterms:created>
  <dcterms:modified xsi:type="dcterms:W3CDTF">2017-05-16T03:19:53Z</dcterms:modified>
</cp:coreProperties>
</file>