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7"/>
  </p:notesMasterIdLst>
  <p:sldIdLst>
    <p:sldId id="256" r:id="rId2"/>
    <p:sldId id="257" r:id="rId3"/>
    <p:sldId id="309" r:id="rId4"/>
    <p:sldId id="341" r:id="rId5"/>
    <p:sldId id="311" r:id="rId6"/>
    <p:sldId id="332" r:id="rId7"/>
    <p:sldId id="310" r:id="rId8"/>
    <p:sldId id="333" r:id="rId9"/>
    <p:sldId id="334" r:id="rId10"/>
    <p:sldId id="335" r:id="rId11"/>
    <p:sldId id="340" r:id="rId12"/>
    <p:sldId id="337" r:id="rId13"/>
    <p:sldId id="339" r:id="rId14"/>
    <p:sldId id="338" r:id="rId15"/>
    <p:sldId id="336"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C30"/>
    <a:srgbClr val="D6550D"/>
    <a:srgbClr val="D62F09"/>
    <a:srgbClr val="8F3302"/>
    <a:srgbClr val="973914"/>
    <a:srgbClr val="B2451F"/>
    <a:srgbClr val="A55614"/>
    <a:srgbClr val="A54424"/>
    <a:srgbClr val="A53F2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0" d="100"/>
          <a:sy n="100" d="100"/>
        </p:scale>
        <p:origin x="-1560"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5B9AAE-C659-E240-AFEA-FB56B9160EFA}" type="datetimeFigureOut">
              <a:rPr lang="en-US" smtClean="0"/>
              <a:t>5/15/17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41B504-11CD-9A44-9C2A-55951DD76A60}" type="slidenum">
              <a:rPr lang="en-US" smtClean="0"/>
              <a:t>‹#›</a:t>
            </a:fld>
            <a:endParaRPr lang="en-US"/>
          </a:p>
        </p:txBody>
      </p:sp>
    </p:spTree>
    <p:extLst>
      <p:ext uri="{BB962C8B-B14F-4D97-AF65-F5344CB8AC3E}">
        <p14:creationId xmlns:p14="http://schemas.microsoft.com/office/powerpoint/2010/main" val="63983256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2603FF6-BCF9-0649-BB7D-CFF4702520E5}" type="datetimeFigureOut">
              <a:rPr lang="en-US" smtClean="0"/>
              <a:t>5/15/17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2603FF6-BCF9-0649-BB7D-CFF4702520E5}" type="datetimeFigureOut">
              <a:rPr lang="en-US" smtClean="0"/>
              <a:t>5/15/17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65E583-786D-FA41-8759-46E92F7A4B9D}"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603FF6-BCF9-0649-BB7D-CFF4702520E5}" type="datetimeFigureOut">
              <a:rPr lang="en-US" smtClean="0"/>
              <a:t>5/15/17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603FF6-BCF9-0649-BB7D-CFF4702520E5}" type="datetimeFigureOut">
              <a:rPr lang="en-US" smtClean="0"/>
              <a:t>5/15/17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603FF6-BCF9-0649-BB7D-CFF4702520E5}" type="datetimeFigureOut">
              <a:rPr lang="en-US" smtClean="0"/>
              <a:t>5/15/17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5E583-786D-FA41-8759-46E92F7A4B9D}"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603FF6-BCF9-0649-BB7D-CFF4702520E5}" type="datetimeFigureOut">
              <a:rPr lang="en-US" smtClean="0"/>
              <a:t>5/15/17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2603FF6-BCF9-0649-BB7D-CFF4702520E5}" type="datetimeFigureOut">
              <a:rPr lang="en-US" smtClean="0"/>
              <a:t>5/15/17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065E583-786D-FA41-8759-46E92F7A4B9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rgbClr val="D6550D"/>
          </a:solidFill>
          <a:latin typeface="+mj-lt"/>
          <a:ea typeface="+mj-ea"/>
          <a:cs typeface="+mj-cs"/>
        </a:defRPr>
      </a:lvl1pPr>
    </p:titleStyle>
    <p:bodyStyle>
      <a:lvl1pPr marL="182880" indent="-182880" algn="l" defTabSz="914400" rtl="0" eaLnBrk="1" latinLnBrk="0" hangingPunct="1">
        <a:spcBef>
          <a:spcPct val="20000"/>
        </a:spcBef>
        <a:spcAft>
          <a:spcPts val="1000"/>
        </a:spcAft>
        <a:buClr>
          <a:schemeClr val="accent1"/>
        </a:buClr>
        <a:buSzPct val="85000"/>
        <a:buFont typeface="Arial" pitchFamily="34" charset="0"/>
        <a:buChar char="•"/>
        <a:defRPr sz="3200" kern="1200">
          <a:solidFill>
            <a:schemeClr val="tx1"/>
          </a:solidFill>
          <a:latin typeface="Calibri"/>
          <a:ea typeface="+mn-ea"/>
          <a:cs typeface="+mn-cs"/>
        </a:defRPr>
      </a:lvl1pPr>
      <a:lvl2pPr marL="457200" indent="-182880" algn="l" defTabSz="914400" rtl="0" eaLnBrk="1" latinLnBrk="0" hangingPunct="1">
        <a:spcBef>
          <a:spcPct val="20000"/>
        </a:spcBef>
        <a:spcAft>
          <a:spcPts val="1000"/>
        </a:spcAft>
        <a:buClr>
          <a:schemeClr val="accent1"/>
        </a:buClr>
        <a:buSzPct val="85000"/>
        <a:buFont typeface="Arial" pitchFamily="34" charset="0"/>
        <a:buChar char="•"/>
        <a:defRPr sz="2800" kern="1200">
          <a:solidFill>
            <a:schemeClr val="tx1"/>
          </a:solidFill>
          <a:latin typeface="Calibri"/>
          <a:ea typeface="+mn-ea"/>
          <a:cs typeface="+mn-cs"/>
        </a:defRPr>
      </a:lvl2pPr>
      <a:lvl3pPr marL="731520" indent="-182880" algn="l" defTabSz="914400" rtl="0" eaLnBrk="1" latinLnBrk="0" hangingPunct="1">
        <a:spcBef>
          <a:spcPct val="20000"/>
        </a:spcBef>
        <a:spcAft>
          <a:spcPts val="1000"/>
        </a:spcAft>
        <a:buClr>
          <a:schemeClr val="accent1"/>
        </a:buClr>
        <a:buSzPct val="90000"/>
        <a:buFont typeface="Arial" pitchFamily="34" charset="0"/>
        <a:buChar char="•"/>
        <a:defRPr sz="2400" kern="1200">
          <a:solidFill>
            <a:schemeClr val="tx1"/>
          </a:solidFill>
          <a:latin typeface="Calibri"/>
          <a:ea typeface="+mn-ea"/>
          <a:cs typeface="+mn-cs"/>
        </a:defRPr>
      </a:lvl3pPr>
      <a:lvl4pPr marL="1005840" indent="-182880" algn="l" defTabSz="914400" rtl="0" eaLnBrk="1" latinLnBrk="0" hangingPunct="1">
        <a:spcBef>
          <a:spcPct val="20000"/>
        </a:spcBef>
        <a:spcAft>
          <a:spcPts val="1000"/>
        </a:spcAft>
        <a:buClr>
          <a:schemeClr val="accent1"/>
        </a:buClr>
        <a:buFont typeface="Arial" pitchFamily="34" charset="0"/>
        <a:buChar char="•"/>
        <a:defRPr sz="2000" kern="1200">
          <a:solidFill>
            <a:schemeClr val="tx1"/>
          </a:solidFill>
          <a:latin typeface="Calibri"/>
          <a:ea typeface="+mn-ea"/>
          <a:cs typeface="+mn-cs"/>
        </a:defRPr>
      </a:lvl4pPr>
      <a:lvl5pPr marL="1188720" indent="-137160" algn="l" defTabSz="914400" rtl="0" eaLnBrk="1" latinLnBrk="0" hangingPunct="1">
        <a:spcBef>
          <a:spcPct val="20000"/>
        </a:spcBef>
        <a:spcAft>
          <a:spcPts val="1000"/>
        </a:spcAft>
        <a:buClr>
          <a:schemeClr val="accent1"/>
        </a:buClr>
        <a:buSzPct val="100000"/>
        <a:buFont typeface="Arial" pitchFamily="34" charset="0"/>
        <a:buChar char="•"/>
        <a:defRPr sz="1800" kern="1200" baseline="0">
          <a:solidFill>
            <a:schemeClr val="tx1"/>
          </a:solidFill>
          <a:latin typeface="Calibri"/>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 Id="rId3"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smtClean="0"/>
              <a:t>Mastering the </a:t>
            </a:r>
            <a:r>
              <a:rPr lang="en-US" sz="4000" dirty="0" err="1" smtClean="0"/>
              <a:t>microskills</a:t>
            </a:r>
            <a:r>
              <a:rPr lang="en-US" sz="4000" dirty="0" smtClean="0"/>
              <a:t>:</a:t>
            </a:r>
            <a:br>
              <a:rPr lang="en-US" sz="4000" dirty="0" smtClean="0"/>
            </a:br>
            <a:r>
              <a:rPr lang="en-US" sz="4000" dirty="0" smtClean="0"/>
              <a:t>Summaries</a:t>
            </a:r>
            <a:endParaRPr lang="en-US" sz="4000" dirty="0"/>
          </a:p>
        </p:txBody>
      </p:sp>
      <p:sp>
        <p:nvSpPr>
          <p:cNvPr id="3" name="Subtitle 2"/>
          <p:cNvSpPr>
            <a:spLocks noGrp="1"/>
          </p:cNvSpPr>
          <p:nvPr>
            <p:ph type="subTitle" idx="1"/>
          </p:nvPr>
        </p:nvSpPr>
        <p:spPr/>
        <p:txBody>
          <a:bodyPr/>
          <a:lstStyle/>
          <a:p>
            <a:r>
              <a:rPr lang="en-US" dirty="0" smtClean="0"/>
              <a:t>Chapter </a:t>
            </a:r>
            <a:r>
              <a:rPr lang="en-US" dirty="0"/>
              <a:t>9</a:t>
            </a:r>
          </a:p>
        </p:txBody>
      </p:sp>
      <p:pic>
        <p:nvPicPr>
          <p:cNvPr id="4" name="Picture 3"/>
          <p:cNvPicPr>
            <a:picLocks noChangeAspect="1"/>
          </p:cNvPicPr>
          <p:nvPr/>
        </p:nvPicPr>
        <p:blipFill>
          <a:blip r:embed="rId2" cstate="screen">
            <a:extLst>
              <a:ext uri="{BEBA8EAE-BF5A-486C-A8C5-ECC9F3942E4B}">
                <a14:imgProps xmlns:a14="http://schemas.microsoft.com/office/drawing/2010/main">
                  <a14:imgLayer r:embed="rId3">
                    <a14:imgEffect>
                      <a14:backgroundRemoval t="0" b="99674" l="0" r="99862">
                        <a14:foregroundMark x1="91492" y1="88296" x2="91492" y2="88296"/>
                        <a14:foregroundMark x1="14751" y1="26266" x2="14751" y2="26266"/>
                      </a14:backgroundRemoval>
                    </a14:imgEffect>
                  </a14:imgLayer>
                </a14:imgProps>
              </a:ext>
              <a:ext uri="{28A0092B-C50C-407E-A947-70E740481C1C}">
                <a14:useLocalDpi xmlns:a14="http://schemas.microsoft.com/office/drawing/2010/main"/>
              </a:ext>
            </a:extLst>
          </a:blip>
          <a:stretch>
            <a:fillRect/>
          </a:stretch>
        </p:blipFill>
        <p:spPr>
          <a:xfrm>
            <a:off x="6314705" y="3829538"/>
            <a:ext cx="2579225" cy="2842847"/>
          </a:xfrm>
          <a:prstGeom prst="rect">
            <a:avLst/>
          </a:prstGeom>
        </p:spPr>
      </p:pic>
      <p:sp>
        <p:nvSpPr>
          <p:cNvPr id="5" name="TextBox 4"/>
          <p:cNvSpPr txBox="1"/>
          <p:nvPr/>
        </p:nvSpPr>
        <p:spPr>
          <a:xfrm>
            <a:off x="30975" y="6184814"/>
            <a:ext cx="5963057" cy="600164"/>
          </a:xfrm>
          <a:prstGeom prst="rect">
            <a:avLst/>
          </a:prstGeom>
          <a:noFill/>
        </p:spPr>
        <p:txBody>
          <a:bodyPr wrap="square" rtlCol="0">
            <a:spAutoFit/>
          </a:bodyPr>
          <a:lstStyle/>
          <a:p>
            <a:r>
              <a:rPr lang="de-DE" sz="1100" dirty="0" smtClean="0">
                <a:solidFill>
                  <a:schemeClr val="bg1">
                    <a:lumMod val="65000"/>
                  </a:schemeClr>
                </a:solidFill>
                <a:latin typeface="Avenir Next Regular"/>
                <a:cs typeface="Avenir Next Regular"/>
              </a:rPr>
              <a:t>Companion </a:t>
            </a:r>
            <a:r>
              <a:rPr lang="de-DE" sz="1100" dirty="0" err="1" smtClean="0">
                <a:solidFill>
                  <a:schemeClr val="bg1">
                    <a:lumMod val="65000"/>
                  </a:schemeClr>
                </a:solidFill>
                <a:latin typeface="Avenir Next Regular"/>
                <a:cs typeface="Avenir Next Regular"/>
              </a:rPr>
              <a:t>slides</a:t>
            </a:r>
            <a:r>
              <a:rPr lang="de-DE" sz="1100" dirty="0" smtClean="0">
                <a:solidFill>
                  <a:schemeClr val="bg1">
                    <a:lumMod val="65000"/>
                  </a:schemeClr>
                </a:solidFill>
                <a:latin typeface="Avenir Next Regular"/>
                <a:cs typeface="Avenir Next Regular"/>
              </a:rPr>
              <a:t> </a:t>
            </a:r>
            <a:r>
              <a:rPr lang="de-DE" sz="1100" dirty="0" err="1" smtClean="0">
                <a:solidFill>
                  <a:schemeClr val="bg1">
                    <a:lumMod val="65000"/>
                  </a:schemeClr>
                </a:solidFill>
                <a:latin typeface="Avenir Next Regular"/>
                <a:cs typeface="Avenir Next Regular"/>
              </a:rPr>
              <a:t>to</a:t>
            </a:r>
            <a:r>
              <a:rPr lang="de-DE" sz="1100" dirty="0" smtClean="0">
                <a:solidFill>
                  <a:schemeClr val="bg1">
                    <a:lumMod val="65000"/>
                  </a:schemeClr>
                </a:solidFill>
                <a:latin typeface="Avenir Next Regular"/>
                <a:cs typeface="Avenir Next Regular"/>
              </a:rPr>
              <a:t> </a:t>
            </a:r>
            <a:r>
              <a:rPr lang="de-DE" sz="1100" i="1" dirty="0" smtClean="0">
                <a:solidFill>
                  <a:schemeClr val="bg1">
                    <a:lumMod val="65000"/>
                  </a:schemeClr>
                </a:solidFill>
                <a:latin typeface="Avenir Next Regular"/>
                <a:cs typeface="Avenir Next Regular"/>
              </a:rPr>
              <a:t>Motivational </a:t>
            </a:r>
            <a:r>
              <a:rPr lang="de-DE" sz="1100" i="1" dirty="0" err="1" smtClean="0">
                <a:solidFill>
                  <a:schemeClr val="bg1">
                    <a:lumMod val="65000"/>
                  </a:schemeClr>
                </a:solidFill>
                <a:latin typeface="Avenir Next Regular"/>
                <a:cs typeface="Avenir Next Regular"/>
              </a:rPr>
              <a:t>Interviewing</a:t>
            </a:r>
            <a:r>
              <a:rPr lang="de-DE" sz="1100" i="1" dirty="0" smtClean="0">
                <a:solidFill>
                  <a:schemeClr val="bg1">
                    <a:lumMod val="65000"/>
                  </a:schemeClr>
                </a:solidFill>
                <a:latin typeface="Avenir Next Regular"/>
                <a:cs typeface="Avenir Next Regular"/>
              </a:rPr>
              <a:t> in Nutrition </a:t>
            </a:r>
            <a:r>
              <a:rPr lang="de-DE" sz="1100" i="1" dirty="0" err="1" smtClean="0">
                <a:solidFill>
                  <a:schemeClr val="bg1">
                    <a:lumMod val="65000"/>
                  </a:schemeClr>
                </a:solidFill>
                <a:latin typeface="Avenir Next Regular"/>
                <a:cs typeface="Avenir Next Regular"/>
              </a:rPr>
              <a:t>and</a:t>
            </a:r>
            <a:r>
              <a:rPr lang="de-DE" sz="1100" i="1" dirty="0" smtClean="0">
                <a:solidFill>
                  <a:schemeClr val="bg1">
                    <a:lumMod val="65000"/>
                  </a:schemeClr>
                </a:solidFill>
                <a:latin typeface="Avenir Next Regular"/>
                <a:cs typeface="Avenir Next Regular"/>
              </a:rPr>
              <a:t> Fitness</a:t>
            </a:r>
          </a:p>
          <a:p>
            <a:r>
              <a:rPr lang="de-DE" sz="1100" dirty="0" smtClean="0">
                <a:solidFill>
                  <a:schemeClr val="bg1">
                    <a:lumMod val="65000"/>
                  </a:schemeClr>
                </a:solidFill>
                <a:latin typeface="Avenir Next Regular"/>
                <a:cs typeface="Avenir Next Regular"/>
              </a:rPr>
              <a:t>ISBN: </a:t>
            </a:r>
            <a:r>
              <a:rPr lang="is-IS" sz="1100" kern="1200" dirty="0" smtClean="0">
                <a:solidFill>
                  <a:schemeClr val="bg1">
                    <a:lumMod val="65000"/>
                  </a:schemeClr>
                </a:solidFill>
                <a:latin typeface="Avenir Next Regular"/>
                <a:ea typeface="+mn-ea"/>
                <a:cs typeface="Avenir Next Regular"/>
              </a:rPr>
              <a:t>9781462524181</a:t>
            </a:r>
            <a:r>
              <a:rPr lang="de-DE" sz="1100" kern="1200" baseline="0" dirty="0" smtClean="0">
                <a:solidFill>
                  <a:schemeClr val="bg1">
                    <a:lumMod val="65000"/>
                  </a:schemeClr>
                </a:solidFill>
                <a:latin typeface="Avenir Next Regular"/>
                <a:ea typeface="+mn-ea"/>
                <a:cs typeface="Avenir Next Regular"/>
              </a:rPr>
              <a:t>   </a:t>
            </a:r>
            <a:r>
              <a:rPr lang="de-DE" sz="1100" dirty="0" smtClean="0">
                <a:solidFill>
                  <a:schemeClr val="bg1">
                    <a:lumMod val="65000"/>
                  </a:schemeClr>
                </a:solidFill>
                <a:latin typeface="Avenir Next Regular"/>
                <a:cs typeface="Avenir Next Regular"/>
              </a:rPr>
              <a:t>© 2016</a:t>
            </a:r>
            <a:r>
              <a:rPr lang="de-DE" sz="1100" baseline="0" dirty="0" smtClean="0">
                <a:solidFill>
                  <a:schemeClr val="bg1">
                    <a:lumMod val="65000"/>
                  </a:schemeClr>
                </a:solidFill>
                <a:latin typeface="Avenir Next Regular"/>
                <a:cs typeface="Avenir Next Regular"/>
              </a:rPr>
              <a:t> </a:t>
            </a:r>
            <a:r>
              <a:rPr lang="de-DE" sz="1100" dirty="0" smtClean="0">
                <a:solidFill>
                  <a:schemeClr val="bg1">
                    <a:lumMod val="65000"/>
                  </a:schemeClr>
                </a:solidFill>
                <a:latin typeface="Avenir Next Regular"/>
                <a:cs typeface="Avenir Next Regular"/>
              </a:rPr>
              <a:t>Dawn Clifford </a:t>
            </a:r>
            <a:r>
              <a:rPr lang="de-DE" sz="1100" dirty="0" err="1" smtClean="0">
                <a:solidFill>
                  <a:schemeClr val="bg1">
                    <a:lumMod val="65000"/>
                  </a:schemeClr>
                </a:solidFill>
                <a:latin typeface="Avenir Next Regular"/>
                <a:cs typeface="Avenir Next Regular"/>
              </a:rPr>
              <a:t>and</a:t>
            </a:r>
            <a:r>
              <a:rPr lang="de-DE" sz="1100" dirty="0" smtClean="0">
                <a:solidFill>
                  <a:schemeClr val="bg1">
                    <a:lumMod val="65000"/>
                  </a:schemeClr>
                </a:solidFill>
                <a:latin typeface="Avenir Next Regular"/>
                <a:cs typeface="Avenir Next Regular"/>
              </a:rPr>
              <a:t> Laura Curtis</a:t>
            </a:r>
          </a:p>
          <a:p>
            <a:r>
              <a:rPr lang="de-DE" sz="1100" dirty="0" err="1" smtClean="0">
                <a:solidFill>
                  <a:schemeClr val="bg1">
                    <a:lumMod val="65000"/>
                  </a:schemeClr>
                </a:solidFill>
                <a:latin typeface="Avenir Next Regular"/>
                <a:cs typeface="Avenir Next Regular"/>
              </a:rPr>
              <a:t>Guilford</a:t>
            </a:r>
            <a:r>
              <a:rPr lang="de-DE" sz="1100" dirty="0" smtClean="0">
                <a:solidFill>
                  <a:schemeClr val="bg1">
                    <a:lumMod val="65000"/>
                  </a:schemeClr>
                </a:solidFill>
                <a:latin typeface="Avenir Next Regular"/>
                <a:cs typeface="Avenir Next Regular"/>
              </a:rPr>
              <a:t> Press</a:t>
            </a:r>
            <a:r>
              <a:rPr lang="de-DE" sz="1100" baseline="0" dirty="0" smtClean="0">
                <a:solidFill>
                  <a:schemeClr val="bg1">
                    <a:lumMod val="65000"/>
                  </a:schemeClr>
                </a:solidFill>
                <a:latin typeface="Avenir Next Regular"/>
                <a:cs typeface="Avenir Next Regular"/>
              </a:rPr>
              <a:t> </a:t>
            </a:r>
            <a:r>
              <a:rPr lang="de-DE" sz="1100" baseline="0" dirty="0" smtClean="0">
                <a:solidFill>
                  <a:schemeClr val="bg1">
                    <a:lumMod val="65000"/>
                  </a:schemeClr>
                </a:solidFill>
                <a:latin typeface="Avenir Next Regular"/>
                <a:ea typeface="Wingdings"/>
                <a:cs typeface="Avenir Next Regular"/>
                <a:sym typeface="Wingdings"/>
              </a:rPr>
              <a:t></a:t>
            </a:r>
            <a:r>
              <a:rPr lang="de-DE" sz="1100" dirty="0" smtClean="0">
                <a:solidFill>
                  <a:schemeClr val="bg1">
                    <a:lumMod val="65000"/>
                  </a:schemeClr>
                </a:solidFill>
                <a:latin typeface="Avenir Next Regular"/>
                <a:cs typeface="Avenir Next Regular"/>
              </a:rPr>
              <a:t> 370 </a:t>
            </a:r>
            <a:r>
              <a:rPr lang="de-DE" sz="1100" dirty="0" err="1" smtClean="0">
                <a:solidFill>
                  <a:schemeClr val="bg1">
                    <a:lumMod val="65000"/>
                  </a:schemeClr>
                </a:solidFill>
                <a:latin typeface="Avenir Next Regular"/>
                <a:cs typeface="Avenir Next Regular"/>
              </a:rPr>
              <a:t>Seventh</a:t>
            </a:r>
            <a:r>
              <a:rPr lang="de-DE" sz="1100" dirty="0" smtClean="0">
                <a:solidFill>
                  <a:schemeClr val="bg1">
                    <a:lumMod val="65000"/>
                  </a:schemeClr>
                </a:solidFill>
                <a:latin typeface="Avenir Next Regular"/>
                <a:cs typeface="Avenir Next Regular"/>
              </a:rPr>
              <a:t> Ave Suite 1200</a:t>
            </a:r>
            <a:r>
              <a:rPr lang="de-DE" sz="1100" baseline="0" dirty="0" smtClean="0">
                <a:solidFill>
                  <a:schemeClr val="bg1">
                    <a:lumMod val="65000"/>
                  </a:schemeClr>
                </a:solidFill>
                <a:latin typeface="Avenir Next Regular"/>
                <a:cs typeface="Avenir Next Regular"/>
              </a:rPr>
              <a:t> </a:t>
            </a:r>
            <a:r>
              <a:rPr lang="de-DE" sz="1100" baseline="0" dirty="0" smtClean="0">
                <a:solidFill>
                  <a:schemeClr val="bg1">
                    <a:lumMod val="65000"/>
                  </a:schemeClr>
                </a:solidFill>
                <a:latin typeface="Avenir Next Regular"/>
                <a:ea typeface="Wingdings"/>
                <a:cs typeface="Avenir Next Regular"/>
                <a:sym typeface="Wingdings"/>
              </a:rPr>
              <a:t></a:t>
            </a:r>
            <a:r>
              <a:rPr lang="de-DE" sz="1100" dirty="0" smtClean="0">
                <a:solidFill>
                  <a:schemeClr val="bg1">
                    <a:lumMod val="65000"/>
                  </a:schemeClr>
                </a:solidFill>
                <a:latin typeface="Avenir Next Regular"/>
                <a:cs typeface="Avenir Next Regular"/>
              </a:rPr>
              <a:t> New York, NY, 10001-1020 </a:t>
            </a:r>
            <a:r>
              <a:rPr lang="de-DE" sz="1100" baseline="0" dirty="0" smtClean="0">
                <a:solidFill>
                  <a:schemeClr val="bg1">
                    <a:lumMod val="65000"/>
                  </a:schemeClr>
                </a:solidFill>
                <a:latin typeface="Avenir Next Regular"/>
                <a:ea typeface="Wingdings"/>
                <a:cs typeface="Avenir Next Regular"/>
                <a:sym typeface="Wingdings"/>
              </a:rPr>
              <a:t></a:t>
            </a:r>
            <a:r>
              <a:rPr lang="de-DE" sz="1100" baseline="0" dirty="0" smtClean="0">
                <a:solidFill>
                  <a:schemeClr val="bg1">
                    <a:lumMod val="65000"/>
                  </a:schemeClr>
                </a:solidFill>
                <a:latin typeface="Avenir Next Regular"/>
                <a:cs typeface="Avenir Next Regular"/>
              </a:rPr>
              <a:t> </a:t>
            </a:r>
            <a:r>
              <a:rPr lang="de-DE" sz="1100" baseline="0" dirty="0" err="1" smtClean="0">
                <a:solidFill>
                  <a:schemeClr val="bg1">
                    <a:lumMod val="65000"/>
                  </a:schemeClr>
                </a:solidFill>
                <a:latin typeface="Avenir Next Regular"/>
                <a:cs typeface="Avenir Next Regular"/>
              </a:rPr>
              <a:t>guilford.com</a:t>
            </a:r>
            <a:endParaRPr lang="en-US" sz="1100" dirty="0">
              <a:solidFill>
                <a:schemeClr val="bg1">
                  <a:lumMod val="65000"/>
                </a:schemeClr>
              </a:solidFill>
              <a:latin typeface="Avenir Next Regular"/>
              <a:cs typeface="Avenir Next Regular"/>
            </a:endParaRPr>
          </a:p>
        </p:txBody>
      </p:sp>
    </p:spTree>
    <p:extLst>
      <p:ext uri="{BB962C8B-B14F-4D97-AF65-F5344CB8AC3E}">
        <p14:creationId xmlns:p14="http://schemas.microsoft.com/office/powerpoint/2010/main" val="64233210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2410"/>
            <a:ext cx="8229600" cy="990600"/>
          </a:xfrm>
        </p:spPr>
        <p:txBody>
          <a:bodyPr>
            <a:normAutofit/>
          </a:bodyPr>
          <a:lstStyle/>
          <a:p>
            <a:r>
              <a:rPr lang="en-US" sz="3200" dirty="0" smtClean="0"/>
              <a:t>In Class Activity</a:t>
            </a:r>
            <a:endParaRPr lang="en-US" sz="3200" dirty="0"/>
          </a:p>
        </p:txBody>
      </p:sp>
      <p:sp>
        <p:nvSpPr>
          <p:cNvPr id="3" name="Content Placeholder 2"/>
          <p:cNvSpPr>
            <a:spLocks noGrp="1"/>
          </p:cNvSpPr>
          <p:nvPr>
            <p:ph idx="1"/>
          </p:nvPr>
        </p:nvSpPr>
        <p:spPr>
          <a:xfrm>
            <a:off x="457200" y="1075938"/>
            <a:ext cx="8229600" cy="5553462"/>
          </a:xfrm>
        </p:spPr>
        <p:txBody>
          <a:bodyPr>
            <a:normAutofit fontScale="92500" lnSpcReduction="10000"/>
          </a:bodyPr>
          <a:lstStyle/>
          <a:p>
            <a:pPr marL="0" indent="0">
              <a:buNone/>
            </a:pPr>
            <a:r>
              <a:rPr lang="en-US" sz="1800" dirty="0" smtClean="0"/>
              <a:t>In the following script, circle what you feel are the key pieces that would be important to reflect. Write a summary at the end of the script that emphasizes these points.</a:t>
            </a:r>
          </a:p>
          <a:p>
            <a:pPr marL="0" indent="0">
              <a:buNone/>
            </a:pPr>
            <a:r>
              <a:rPr lang="en-US" sz="1800" b="1" dirty="0" smtClean="0"/>
              <a:t>Client: </a:t>
            </a:r>
            <a:r>
              <a:rPr lang="en-US" sz="1800" dirty="0" smtClean="0"/>
              <a:t>My doctor has been on my case about getting my blood sugars under control. </a:t>
            </a:r>
          </a:p>
          <a:p>
            <a:pPr marL="0" indent="0">
              <a:buNone/>
            </a:pPr>
            <a:r>
              <a:rPr lang="en-US" sz="1800" b="1" dirty="0" smtClean="0"/>
              <a:t>Practitioner: </a:t>
            </a:r>
            <a:r>
              <a:rPr lang="en-US" sz="1800" dirty="0" smtClean="0"/>
              <a:t>You’re tired of his nagging.</a:t>
            </a:r>
          </a:p>
          <a:p>
            <a:pPr marL="0" indent="0">
              <a:buNone/>
            </a:pPr>
            <a:r>
              <a:rPr lang="en-US" sz="1800" b="1" dirty="0" smtClean="0"/>
              <a:t>Client: </a:t>
            </a:r>
            <a:r>
              <a:rPr lang="en-US" sz="1800" dirty="0" smtClean="0"/>
              <a:t>Yes, it certainly doesn’t make me want to go see him. I started dreading my doctor’s appointments.</a:t>
            </a:r>
          </a:p>
          <a:p>
            <a:pPr marL="0" indent="0">
              <a:buNone/>
            </a:pPr>
            <a:r>
              <a:rPr lang="en-US" sz="1800" b="1" dirty="0" smtClean="0"/>
              <a:t>Practitioner: </a:t>
            </a:r>
            <a:r>
              <a:rPr lang="en-US" sz="1800" dirty="0" smtClean="0"/>
              <a:t>Forgetting for a second about what your doctor thinks, I’m curious how </a:t>
            </a:r>
            <a:r>
              <a:rPr lang="en-US" sz="1800" i="1" dirty="0" smtClean="0"/>
              <a:t>you’ve</a:t>
            </a:r>
            <a:r>
              <a:rPr lang="en-US" sz="1800" dirty="0" smtClean="0"/>
              <a:t> been feeling about your blood sugars lately.</a:t>
            </a:r>
          </a:p>
          <a:p>
            <a:pPr marL="0" indent="0">
              <a:buNone/>
            </a:pPr>
            <a:r>
              <a:rPr lang="en-US" sz="1800" b="1" dirty="0" smtClean="0"/>
              <a:t>Client: </a:t>
            </a:r>
            <a:r>
              <a:rPr lang="en-US" sz="1800" dirty="0" smtClean="0"/>
              <a:t>I feel fine. I mean my body doesn’t feel any different. I know they’ve been a little higher lately. Things have been stressful at home and I wonder if that’s the issue.</a:t>
            </a:r>
          </a:p>
          <a:p>
            <a:pPr marL="0" indent="0">
              <a:buNone/>
            </a:pPr>
            <a:r>
              <a:rPr lang="en-US" sz="1800" b="1" dirty="0" smtClean="0"/>
              <a:t>Practitioner: </a:t>
            </a:r>
            <a:r>
              <a:rPr lang="en-US" sz="1800" dirty="0" smtClean="0"/>
              <a:t>You’re thinking that stress might be a factor. Stress can certainly affect other areas of life too. What else feels off kilter lately?</a:t>
            </a:r>
          </a:p>
          <a:p>
            <a:pPr marL="0" indent="0">
              <a:buNone/>
            </a:pPr>
            <a:r>
              <a:rPr lang="en-US" sz="1800" b="1" dirty="0" smtClean="0"/>
              <a:t>Client: </a:t>
            </a:r>
            <a:r>
              <a:rPr lang="en-US" sz="1800" dirty="0" smtClean="0"/>
              <a:t>Yes, the stress affects my sleep, my mood, my marriage, and then of course, there’s the stress eating.</a:t>
            </a:r>
          </a:p>
          <a:p>
            <a:pPr marL="0" indent="0">
              <a:buNone/>
            </a:pPr>
            <a:r>
              <a:rPr lang="en-US" sz="1800" b="1" dirty="0"/>
              <a:t>Practitioner: </a:t>
            </a:r>
            <a:r>
              <a:rPr lang="en-US" sz="1800" dirty="0"/>
              <a:t>Life feels hard right now, and eating relieves some of that stress, at least in the moment.</a:t>
            </a:r>
          </a:p>
          <a:p>
            <a:pPr marL="0" indent="0">
              <a:buNone/>
            </a:pPr>
            <a:endParaRPr lang="en-US" sz="1800" dirty="0" smtClean="0"/>
          </a:p>
          <a:p>
            <a:pPr marL="0" indent="0">
              <a:buNone/>
            </a:pPr>
            <a:endParaRPr lang="en-US" sz="1800" dirty="0"/>
          </a:p>
        </p:txBody>
      </p:sp>
    </p:spTree>
    <p:extLst>
      <p:ext uri="{BB962C8B-B14F-4D97-AF65-F5344CB8AC3E}">
        <p14:creationId xmlns:p14="http://schemas.microsoft.com/office/powerpoint/2010/main" val="773792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2410"/>
            <a:ext cx="8229600" cy="990600"/>
          </a:xfrm>
        </p:spPr>
        <p:txBody>
          <a:bodyPr>
            <a:normAutofit/>
          </a:bodyPr>
          <a:lstStyle/>
          <a:p>
            <a:r>
              <a:rPr lang="en-US" sz="3200" dirty="0" smtClean="0"/>
              <a:t>In Class Activity</a:t>
            </a:r>
            <a:endParaRPr lang="en-US" sz="3200" dirty="0"/>
          </a:p>
        </p:txBody>
      </p:sp>
      <p:sp>
        <p:nvSpPr>
          <p:cNvPr id="3" name="Content Placeholder 2"/>
          <p:cNvSpPr>
            <a:spLocks noGrp="1"/>
          </p:cNvSpPr>
          <p:nvPr>
            <p:ph idx="1"/>
          </p:nvPr>
        </p:nvSpPr>
        <p:spPr>
          <a:xfrm>
            <a:off x="457200" y="999738"/>
            <a:ext cx="8229600" cy="5858262"/>
          </a:xfrm>
        </p:spPr>
        <p:txBody>
          <a:bodyPr>
            <a:normAutofit/>
          </a:bodyPr>
          <a:lstStyle/>
          <a:p>
            <a:pPr marL="0" indent="0">
              <a:buNone/>
            </a:pPr>
            <a:r>
              <a:rPr lang="en-US" sz="1800" dirty="0" smtClean="0"/>
              <a:t>Continued from previous slide</a:t>
            </a:r>
            <a:r>
              <a:rPr lang="mr-IN" sz="1800" dirty="0" smtClean="0"/>
              <a:t>…</a:t>
            </a:r>
            <a:endParaRPr lang="en-US" sz="1800" dirty="0" smtClean="0"/>
          </a:p>
          <a:p>
            <a:pPr marL="0" indent="0">
              <a:buNone/>
            </a:pPr>
            <a:r>
              <a:rPr lang="en-US" sz="1800" b="1" dirty="0" smtClean="0"/>
              <a:t>Client: </a:t>
            </a:r>
            <a:r>
              <a:rPr lang="en-US" sz="1800" dirty="0" smtClean="0"/>
              <a:t>The stress eating really seems to help</a:t>
            </a:r>
            <a:r>
              <a:rPr lang="mr-IN" sz="1800" dirty="0" smtClean="0"/>
              <a:t>…</a:t>
            </a:r>
            <a:r>
              <a:rPr lang="en-US" sz="1800" dirty="0" smtClean="0"/>
              <a:t>and then it doesn’t help.</a:t>
            </a:r>
          </a:p>
          <a:p>
            <a:pPr marL="0" indent="0">
              <a:buNone/>
            </a:pPr>
            <a:r>
              <a:rPr lang="en-US" sz="1800" b="1" dirty="0" smtClean="0"/>
              <a:t>Practitioner: </a:t>
            </a:r>
            <a:r>
              <a:rPr lang="en-US" sz="1800" dirty="0" smtClean="0"/>
              <a:t>Tell me more about how stress eating isn’t helping.</a:t>
            </a:r>
          </a:p>
          <a:p>
            <a:pPr marL="0" indent="0">
              <a:buNone/>
            </a:pPr>
            <a:r>
              <a:rPr lang="en-US" sz="1800" b="1" dirty="0" smtClean="0"/>
              <a:t>Client: </a:t>
            </a:r>
            <a:r>
              <a:rPr lang="en-US" sz="1800" dirty="0" smtClean="0"/>
              <a:t>Well, I can see how that might be part of the reason my blood sugars are up. I feel lousy after I do it.</a:t>
            </a:r>
          </a:p>
          <a:p>
            <a:pPr marL="0" indent="0">
              <a:buNone/>
            </a:pPr>
            <a:r>
              <a:rPr lang="en-US" sz="1800" b="1" dirty="0" smtClean="0"/>
              <a:t>Practitioner: </a:t>
            </a:r>
            <a:r>
              <a:rPr lang="en-US" sz="1800" dirty="0" smtClean="0"/>
              <a:t>You experience guilt, shame, and possibly some physical discomfort.</a:t>
            </a:r>
          </a:p>
          <a:p>
            <a:pPr marL="0" indent="0">
              <a:buNone/>
            </a:pPr>
            <a:r>
              <a:rPr lang="en-US" sz="1800" b="1" dirty="0" smtClean="0"/>
              <a:t>Client: </a:t>
            </a:r>
            <a:r>
              <a:rPr lang="en-US" sz="1800" dirty="0" smtClean="0"/>
              <a:t>Yes.</a:t>
            </a:r>
          </a:p>
          <a:p>
            <a:pPr marL="0" indent="0">
              <a:buNone/>
            </a:pPr>
            <a:r>
              <a:rPr lang="en-US" sz="1800" b="1" dirty="0" smtClean="0"/>
              <a:t>Practitioner: </a:t>
            </a:r>
            <a:r>
              <a:rPr lang="en-US" sz="1800" dirty="0" smtClean="0"/>
              <a:t>What concerns you most about having elevated blood sugars?</a:t>
            </a:r>
          </a:p>
          <a:p>
            <a:pPr marL="0" indent="0">
              <a:buNone/>
            </a:pPr>
            <a:r>
              <a:rPr lang="en-US" sz="1800" b="1" dirty="0" smtClean="0"/>
              <a:t>Client: </a:t>
            </a:r>
            <a:r>
              <a:rPr lang="en-US" sz="1800" dirty="0" smtClean="0"/>
              <a:t>My biggest fear is having to go on insulin. And I don’t want to end up on dialysis like my aunt. </a:t>
            </a:r>
          </a:p>
          <a:p>
            <a:pPr marL="0" indent="0">
              <a:buNone/>
            </a:pPr>
            <a:r>
              <a:rPr lang="en-US" sz="1800" b="1" dirty="0" smtClean="0"/>
              <a:t>Practitioner Summary: </a:t>
            </a:r>
            <a:r>
              <a:rPr lang="en-US" sz="1800" dirty="0" smtClean="0"/>
              <a:t>___________________________________________________</a:t>
            </a:r>
          </a:p>
          <a:p>
            <a:pPr marL="0" indent="0">
              <a:buNone/>
            </a:pPr>
            <a:r>
              <a:rPr lang="en-US" sz="1800" dirty="0" smtClean="0"/>
              <a:t>______________________________________________________________________</a:t>
            </a:r>
          </a:p>
          <a:p>
            <a:pPr marL="0" indent="0">
              <a:buNone/>
            </a:pPr>
            <a:r>
              <a:rPr lang="en-US" sz="1800" dirty="0"/>
              <a:t>______________________________________________________________________</a:t>
            </a:r>
          </a:p>
          <a:p>
            <a:pPr marL="0" indent="0">
              <a:buNone/>
            </a:pPr>
            <a:endParaRPr lang="en-US" sz="1800" dirty="0" smtClean="0"/>
          </a:p>
          <a:p>
            <a:pPr marL="0" indent="0">
              <a:buNone/>
            </a:pPr>
            <a:endParaRPr lang="en-US" sz="1800" b="1" dirty="0" smtClean="0"/>
          </a:p>
          <a:p>
            <a:pPr marL="0" indent="0">
              <a:buNone/>
            </a:pPr>
            <a:endParaRPr lang="en-US" sz="1800" dirty="0"/>
          </a:p>
        </p:txBody>
      </p:sp>
    </p:spTree>
    <p:extLst>
      <p:ext uri="{BB962C8B-B14F-4D97-AF65-F5344CB8AC3E}">
        <p14:creationId xmlns:p14="http://schemas.microsoft.com/office/powerpoint/2010/main" val="3756326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Bringing the OARS Together</a:t>
            </a:r>
            <a:endParaRPr lang="en-US" dirty="0"/>
          </a:p>
        </p:txBody>
      </p:sp>
      <p:sp>
        <p:nvSpPr>
          <p:cNvPr id="3" name="Content Placeholder 2"/>
          <p:cNvSpPr>
            <a:spLocks noGrp="1"/>
          </p:cNvSpPr>
          <p:nvPr>
            <p:ph idx="1"/>
          </p:nvPr>
        </p:nvSpPr>
        <p:spPr>
          <a:xfrm>
            <a:off x="457200" y="1600200"/>
            <a:ext cx="5231199" cy="4876800"/>
          </a:xfrm>
        </p:spPr>
        <p:txBody>
          <a:bodyPr>
            <a:normAutofit/>
          </a:bodyPr>
          <a:lstStyle/>
          <a:p>
            <a:r>
              <a:rPr lang="en-US" dirty="0" smtClean="0"/>
              <a:t>Some of the OARS are used more often than others.</a:t>
            </a:r>
          </a:p>
          <a:p>
            <a:r>
              <a:rPr lang="en-US" dirty="0" smtClean="0"/>
              <a:t>Open-ended questions and reflections are used consistently throughout a session.</a:t>
            </a:r>
          </a:p>
          <a:p>
            <a:r>
              <a:rPr lang="en-US" dirty="0" smtClean="0"/>
              <a:t>Affirmations and summaries are used more sporadically.</a:t>
            </a:r>
            <a:endParaRPr lang="en-US" dirty="0"/>
          </a:p>
        </p:txBody>
      </p:sp>
      <p:grpSp>
        <p:nvGrpSpPr>
          <p:cNvPr id="4" name="Group 3"/>
          <p:cNvGrpSpPr/>
          <p:nvPr/>
        </p:nvGrpSpPr>
        <p:grpSpPr>
          <a:xfrm>
            <a:off x="6904823" y="1306105"/>
            <a:ext cx="782990" cy="3046022"/>
            <a:chOff x="6662103" y="3178520"/>
            <a:chExt cx="815094" cy="3663804"/>
          </a:xfrm>
        </p:grpSpPr>
        <p:grpSp>
          <p:nvGrpSpPr>
            <p:cNvPr id="5" name="Group 4"/>
            <p:cNvGrpSpPr/>
            <p:nvPr/>
          </p:nvGrpSpPr>
          <p:grpSpPr>
            <a:xfrm rot="2183826">
              <a:off x="6662103" y="3178520"/>
              <a:ext cx="651727" cy="3658732"/>
              <a:chOff x="6887001" y="2572259"/>
              <a:chExt cx="602409" cy="3647372"/>
            </a:xfrm>
            <a:solidFill>
              <a:schemeClr val="accent2">
                <a:lumMod val="75000"/>
              </a:schemeClr>
            </a:solidFill>
          </p:grpSpPr>
          <p:sp>
            <p:nvSpPr>
              <p:cNvPr id="10" name="Trapezoid 9"/>
              <p:cNvSpPr/>
              <p:nvPr/>
            </p:nvSpPr>
            <p:spPr>
              <a:xfrm>
                <a:off x="6887001" y="4835194"/>
                <a:ext cx="602409" cy="1140859"/>
              </a:xfrm>
              <a:prstGeom prst="trapezoid">
                <a:avLst/>
              </a:prstGeom>
              <a:grp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p:cNvSpPr/>
              <p:nvPr/>
            </p:nvSpPr>
            <p:spPr>
              <a:xfrm>
                <a:off x="6887001" y="5732477"/>
                <a:ext cx="602409" cy="487154"/>
              </a:xfrm>
              <a:prstGeom prst="ellipse">
                <a:avLst/>
              </a:prstGeom>
              <a:grpFill/>
              <a:ln>
                <a:solidFill>
                  <a:schemeClr val="accent2">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2" name="Straight Connector 11"/>
              <p:cNvCxnSpPr>
                <a:endCxn id="10" idx="0"/>
              </p:cNvCxnSpPr>
              <p:nvPr/>
            </p:nvCxnSpPr>
            <p:spPr>
              <a:xfrm>
                <a:off x="7188206" y="2572259"/>
                <a:ext cx="0" cy="2262935"/>
              </a:xfrm>
              <a:prstGeom prst="line">
                <a:avLst/>
              </a:prstGeom>
              <a:grpFill/>
              <a:ln w="254000">
                <a:solidFill>
                  <a:schemeClr val="accent2">
                    <a:lumMod val="75000"/>
                  </a:schemeClr>
                </a:solidFill>
              </a:ln>
            </p:spPr>
            <p:style>
              <a:lnRef idx="2">
                <a:schemeClr val="accent1"/>
              </a:lnRef>
              <a:fillRef idx="0">
                <a:schemeClr val="accent1"/>
              </a:fillRef>
              <a:effectRef idx="1">
                <a:schemeClr val="accent1"/>
              </a:effectRef>
              <a:fontRef idx="minor">
                <a:schemeClr val="tx1"/>
              </a:fontRef>
            </p:style>
          </p:cxnSp>
        </p:grpSp>
        <p:grpSp>
          <p:nvGrpSpPr>
            <p:cNvPr id="6" name="Group 5"/>
            <p:cNvGrpSpPr/>
            <p:nvPr/>
          </p:nvGrpSpPr>
          <p:grpSpPr>
            <a:xfrm rot="19395121">
              <a:off x="6825470" y="3183592"/>
              <a:ext cx="651727" cy="3658732"/>
              <a:chOff x="6887001" y="2572259"/>
              <a:chExt cx="602409" cy="3647372"/>
            </a:xfrm>
            <a:solidFill>
              <a:schemeClr val="accent2">
                <a:lumMod val="75000"/>
              </a:schemeClr>
            </a:solidFill>
          </p:grpSpPr>
          <p:sp>
            <p:nvSpPr>
              <p:cNvPr id="7" name="Trapezoid 6"/>
              <p:cNvSpPr/>
              <p:nvPr/>
            </p:nvSpPr>
            <p:spPr>
              <a:xfrm>
                <a:off x="6887001" y="4835194"/>
                <a:ext cx="602409" cy="1140859"/>
              </a:xfrm>
              <a:prstGeom prst="trapezoid">
                <a:avLst/>
              </a:prstGeom>
              <a:grp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6887001" y="5732477"/>
                <a:ext cx="602409" cy="487154"/>
              </a:xfrm>
              <a:prstGeom prst="ellipse">
                <a:avLst/>
              </a:prstGeom>
              <a:grpFill/>
              <a:ln>
                <a:solidFill>
                  <a:schemeClr val="accent2">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p:cNvCxnSpPr>
                <a:endCxn id="7" idx="0"/>
              </p:cNvCxnSpPr>
              <p:nvPr/>
            </p:nvCxnSpPr>
            <p:spPr>
              <a:xfrm>
                <a:off x="7188206" y="2572259"/>
                <a:ext cx="0" cy="2262935"/>
              </a:xfrm>
              <a:prstGeom prst="line">
                <a:avLst/>
              </a:prstGeom>
              <a:grpFill/>
              <a:ln w="254000">
                <a:solidFill>
                  <a:schemeClr val="accent2">
                    <a:lumMod val="75000"/>
                  </a:schemeClr>
                </a:solidFill>
              </a:ln>
            </p:spPr>
            <p:style>
              <a:lnRef idx="2">
                <a:schemeClr val="accent1"/>
              </a:lnRef>
              <a:fillRef idx="0">
                <a:schemeClr val="accent1"/>
              </a:fillRef>
              <a:effectRef idx="1">
                <a:schemeClr val="accent1"/>
              </a:effectRef>
              <a:fontRef idx="minor">
                <a:schemeClr val="tx1"/>
              </a:fontRef>
            </p:style>
          </p:cxnSp>
        </p:grpSp>
      </p:grpSp>
      <p:sp>
        <p:nvSpPr>
          <p:cNvPr id="13" name="Rectangle 12"/>
          <p:cNvSpPr/>
          <p:nvPr/>
        </p:nvSpPr>
        <p:spPr>
          <a:xfrm>
            <a:off x="5688399" y="4352127"/>
            <a:ext cx="3138101" cy="21961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Calibri"/>
                <a:cs typeface="Calibri"/>
              </a:rPr>
              <a:t>The goal of the orchestra of OARS is to elicit and highlight change talk, thereby moving the client forward in the change process.</a:t>
            </a:r>
            <a:endParaRPr lang="en-US" dirty="0">
              <a:latin typeface="Calibri"/>
              <a:cs typeface="Calibri"/>
            </a:endParaRPr>
          </a:p>
        </p:txBody>
      </p:sp>
    </p:spTree>
    <p:extLst>
      <p:ext uri="{BB962C8B-B14F-4D97-AF65-F5344CB8AC3E}">
        <p14:creationId xmlns:p14="http://schemas.microsoft.com/office/powerpoint/2010/main" val="2930153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1610"/>
            <a:ext cx="8229600" cy="990600"/>
          </a:xfrm>
        </p:spPr>
        <p:txBody>
          <a:bodyPr>
            <a:normAutofit/>
          </a:bodyPr>
          <a:lstStyle/>
          <a:p>
            <a:r>
              <a:rPr lang="en-US" sz="2800" dirty="0" smtClean="0"/>
              <a:t>In Class Activity</a:t>
            </a:r>
            <a:endParaRPr lang="en-US" sz="2800" dirty="0"/>
          </a:p>
        </p:txBody>
      </p:sp>
      <p:sp>
        <p:nvSpPr>
          <p:cNvPr id="3" name="Content Placeholder 2"/>
          <p:cNvSpPr>
            <a:spLocks noGrp="1"/>
          </p:cNvSpPr>
          <p:nvPr>
            <p:ph idx="1"/>
          </p:nvPr>
        </p:nvSpPr>
        <p:spPr>
          <a:xfrm>
            <a:off x="457200" y="921108"/>
            <a:ext cx="8229600" cy="5517792"/>
          </a:xfrm>
        </p:spPr>
        <p:txBody>
          <a:bodyPr>
            <a:noAutofit/>
          </a:bodyPr>
          <a:lstStyle/>
          <a:p>
            <a:pPr marL="0" indent="0">
              <a:buNone/>
            </a:pPr>
            <a:r>
              <a:rPr lang="en-US" sz="1600" dirty="0" smtClean="0"/>
              <a:t>In the following script, write O, A, or R next to each practitioner response. At the end of the script, write a summary response.</a:t>
            </a:r>
          </a:p>
          <a:p>
            <a:pPr marL="0" indent="0">
              <a:buNone/>
            </a:pPr>
            <a:endParaRPr lang="en-US" sz="1300" dirty="0" smtClean="0"/>
          </a:p>
        </p:txBody>
      </p:sp>
      <p:graphicFrame>
        <p:nvGraphicFramePr>
          <p:cNvPr id="4" name="Table 3"/>
          <p:cNvGraphicFramePr>
            <a:graphicFrameLocks noGrp="1"/>
          </p:cNvGraphicFramePr>
          <p:nvPr>
            <p:extLst>
              <p:ext uri="{D42A27DB-BD31-4B8C-83A1-F6EECF244321}">
                <p14:modId xmlns:p14="http://schemas.microsoft.com/office/powerpoint/2010/main" val="1923198843"/>
              </p:ext>
            </p:extLst>
          </p:nvPr>
        </p:nvGraphicFramePr>
        <p:xfrm>
          <a:off x="609600" y="1676400"/>
          <a:ext cx="8204200" cy="4892039"/>
        </p:xfrm>
        <a:graphic>
          <a:graphicData uri="http://schemas.openxmlformats.org/drawingml/2006/table">
            <a:tbl>
              <a:tblPr firstRow="1" bandRow="1">
                <a:tableStyleId>{2D5ABB26-0587-4C30-8999-92F81FD0307C}</a:tableStyleId>
              </a:tblPr>
              <a:tblGrid>
                <a:gridCol w="569736"/>
                <a:gridCol w="7634464"/>
              </a:tblGrid>
              <a:tr h="370840">
                <a:tc>
                  <a:txBody>
                    <a:bodyPr/>
                    <a:lstStyle/>
                    <a:p>
                      <a:pPr marL="0" indent="0"/>
                      <a:r>
                        <a:rPr lang="en-US" sz="1400" dirty="0" smtClean="0"/>
                        <a:t>1.</a:t>
                      </a:r>
                      <a:endParaRPr lang="en-US" sz="1400" dirty="0"/>
                    </a:p>
                  </a:txBody>
                  <a:tcPr anchor="b">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Practitioner: </a:t>
                      </a:r>
                      <a:r>
                        <a:rPr lang="en-US" sz="1400" dirty="0" smtClean="0"/>
                        <a:t>Would you be open to talking about what beverages are best for your 18-month old? </a:t>
                      </a:r>
                    </a:p>
                  </a:txBody>
                  <a:tcPr anchor="b"/>
                </a:tc>
              </a:tr>
              <a:tr h="370840">
                <a:tc>
                  <a:txBody>
                    <a:bodyPr/>
                    <a:lstStyle/>
                    <a:p>
                      <a:endParaRPr lang="en-US" sz="1400" dirty="0"/>
                    </a:p>
                  </a:txBody>
                  <a:tcPr anchor="b">
                    <a:lnT w="12700" cap="flat" cmpd="sng" algn="ctr">
                      <a:solidFill>
                        <a:scrgbClr r="0" g="0" b="0"/>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Client: </a:t>
                      </a:r>
                      <a:r>
                        <a:rPr lang="en-US" sz="1400" dirty="0" smtClean="0"/>
                        <a:t>Yes, that’s fine.</a:t>
                      </a:r>
                    </a:p>
                  </a:txBody>
                  <a:tcPr anchor="b"/>
                </a:tc>
              </a:tr>
              <a:tr h="370840">
                <a:tc>
                  <a:txBody>
                    <a:bodyPr/>
                    <a:lstStyle/>
                    <a:p>
                      <a:r>
                        <a:rPr lang="en-US" sz="1400" dirty="0" smtClean="0"/>
                        <a:t>2.</a:t>
                      </a:r>
                      <a:endParaRPr lang="en-US" sz="1400" dirty="0"/>
                    </a:p>
                  </a:txBody>
                  <a:tcPr anchor="b">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Practitioner: </a:t>
                      </a:r>
                      <a:r>
                        <a:rPr lang="en-US" sz="1400" dirty="0" smtClean="0"/>
                        <a:t>Great! I want to make sure I don’t give you information you already know. What have you heard about the best beverages for children?</a:t>
                      </a:r>
                    </a:p>
                  </a:txBody>
                  <a:tcPr anchor="b"/>
                </a:tc>
              </a:tr>
              <a:tr h="370840">
                <a:tc>
                  <a:txBody>
                    <a:bodyPr/>
                    <a:lstStyle/>
                    <a:p>
                      <a:endParaRPr lang="en-US" sz="1400"/>
                    </a:p>
                  </a:txBody>
                  <a:tcPr anchor="b">
                    <a:lnT w="12700" cap="flat" cmpd="sng" algn="ctr">
                      <a:solidFill>
                        <a:scrgbClr r="0" g="0" b="0"/>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Client: </a:t>
                      </a:r>
                      <a:r>
                        <a:rPr lang="en-US" sz="1400" dirty="0" smtClean="0"/>
                        <a:t>I’m guessing you’re going to tell me to give her water.</a:t>
                      </a:r>
                    </a:p>
                  </a:txBody>
                  <a:tcPr anchor="b"/>
                </a:tc>
              </a:tr>
              <a:tr h="370840">
                <a:tc>
                  <a:txBody>
                    <a:bodyPr/>
                    <a:lstStyle/>
                    <a:p>
                      <a:r>
                        <a:rPr lang="en-US" sz="1400" dirty="0" smtClean="0"/>
                        <a:t>3.</a:t>
                      </a:r>
                      <a:endParaRPr lang="en-US" sz="1400" dirty="0"/>
                    </a:p>
                  </a:txBody>
                  <a:tcPr anchor="b">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Practitioner: </a:t>
                      </a:r>
                      <a:r>
                        <a:rPr lang="en-US" sz="1400" dirty="0" smtClean="0"/>
                        <a:t>Yes, you have a good mother’s intuition. </a:t>
                      </a:r>
                    </a:p>
                  </a:txBody>
                  <a:tcPr anchor="b"/>
                </a:tc>
              </a:tr>
              <a:tr h="370840">
                <a:tc>
                  <a:txBody>
                    <a:bodyPr/>
                    <a:lstStyle/>
                    <a:p>
                      <a:endParaRPr lang="en-US" sz="1400" dirty="0"/>
                    </a:p>
                  </a:txBody>
                  <a:tcPr anchor="b">
                    <a:lnT w="12700" cap="flat" cmpd="sng" algn="ctr">
                      <a:solidFill>
                        <a:scrgbClr r="0" g="0" b="0"/>
                      </a:solidFill>
                      <a:prstDash val="solid"/>
                      <a:round/>
                      <a:headEnd type="none" w="med" len="med"/>
                      <a:tailEnd type="none" w="med" len="med"/>
                    </a:lnT>
                  </a:tcPr>
                </a:tc>
                <a:tc>
                  <a:txBody>
                    <a:bodyPr/>
                    <a:lstStyle/>
                    <a:p>
                      <a:r>
                        <a:rPr lang="en-US" sz="1400" b="1" dirty="0" smtClean="0"/>
                        <a:t>Client: </a:t>
                      </a:r>
                      <a:r>
                        <a:rPr lang="en-US" sz="1400" dirty="0" smtClean="0"/>
                        <a:t>I put it into her </a:t>
                      </a:r>
                      <a:r>
                        <a:rPr lang="en-US" sz="1400" dirty="0" err="1" smtClean="0"/>
                        <a:t>sippy</a:t>
                      </a:r>
                      <a:r>
                        <a:rPr lang="en-US" sz="1400" dirty="0" smtClean="0"/>
                        <a:t> cup and she hardly drinks any. If I give her soda or </a:t>
                      </a:r>
                      <a:r>
                        <a:rPr lang="en-US" sz="1400" dirty="0" err="1" smtClean="0"/>
                        <a:t>kool-aid</a:t>
                      </a:r>
                      <a:r>
                        <a:rPr lang="en-US" sz="1400" dirty="0" smtClean="0"/>
                        <a:t>, she downs it.</a:t>
                      </a:r>
                      <a:endParaRPr lang="en-US" sz="1400" dirty="0"/>
                    </a:p>
                  </a:txBody>
                  <a:tcPr anchor="b"/>
                </a:tc>
              </a:tr>
              <a:tr h="370840">
                <a:tc>
                  <a:txBody>
                    <a:bodyPr/>
                    <a:lstStyle/>
                    <a:p>
                      <a:r>
                        <a:rPr lang="en-US" sz="1400" dirty="0" smtClean="0"/>
                        <a:t>4.</a:t>
                      </a:r>
                      <a:endParaRPr lang="en-US" sz="1400" dirty="0"/>
                    </a:p>
                  </a:txBody>
                  <a:tcPr anchor="b">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Practitioner: </a:t>
                      </a:r>
                      <a:r>
                        <a:rPr lang="en-US" sz="1400" dirty="0" smtClean="0"/>
                        <a:t>You’re concerned she might get dehydrated if you only give her water.</a:t>
                      </a:r>
                    </a:p>
                  </a:txBody>
                  <a:tcPr anchor="b"/>
                </a:tc>
              </a:tr>
              <a:tr h="370840">
                <a:tc>
                  <a:txBody>
                    <a:bodyPr/>
                    <a:lstStyle/>
                    <a:p>
                      <a:endParaRPr lang="en-US" sz="1400" dirty="0"/>
                    </a:p>
                  </a:txBody>
                  <a:tcPr anchor="b">
                    <a:lnT w="12700" cap="flat" cmpd="sng" algn="ctr">
                      <a:solidFill>
                        <a:scrgbClr r="0" g="0" b="0"/>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Client: </a:t>
                      </a:r>
                      <a:r>
                        <a:rPr lang="en-US" sz="1400" dirty="0" smtClean="0"/>
                        <a:t>Right. And she sees me drinking my soda, and wants some.</a:t>
                      </a:r>
                    </a:p>
                  </a:txBody>
                  <a:tcPr anchor="b"/>
                </a:tc>
              </a:tr>
              <a:tr h="370840">
                <a:tc>
                  <a:txBody>
                    <a:bodyPr/>
                    <a:lstStyle/>
                    <a:p>
                      <a:r>
                        <a:rPr lang="en-US" sz="1400" dirty="0" smtClean="0"/>
                        <a:t>5. </a:t>
                      </a:r>
                      <a:endParaRPr lang="en-US" sz="1400" dirty="0"/>
                    </a:p>
                  </a:txBody>
                  <a:tcPr anchor="b">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Practitioner: </a:t>
                      </a:r>
                      <a:r>
                        <a:rPr lang="en-US" sz="1400" dirty="0" smtClean="0"/>
                        <a:t>And you’re a loving mom who wants her daughter to be happy.</a:t>
                      </a:r>
                    </a:p>
                  </a:txBody>
                  <a:tcPr anchor="b"/>
                </a:tc>
              </a:tr>
              <a:tr h="370840">
                <a:tc>
                  <a:txBody>
                    <a:bodyPr/>
                    <a:lstStyle/>
                    <a:p>
                      <a:endParaRPr lang="en-US" sz="1400" dirty="0"/>
                    </a:p>
                  </a:txBody>
                  <a:tcPr anchor="b">
                    <a:lnT w="12700" cap="flat" cmpd="sng" algn="ctr">
                      <a:solidFill>
                        <a:scrgbClr r="0" g="0" b="0"/>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Client: </a:t>
                      </a:r>
                      <a:r>
                        <a:rPr lang="en-US" sz="1400" dirty="0" smtClean="0"/>
                        <a:t>Yes. If I don’t give it to her she has a melt down.</a:t>
                      </a:r>
                    </a:p>
                  </a:txBody>
                  <a:tcPr anchor="b"/>
                </a:tc>
              </a:tr>
              <a:tr h="370840">
                <a:tc>
                  <a:txBody>
                    <a:bodyPr/>
                    <a:lstStyle/>
                    <a:p>
                      <a:r>
                        <a:rPr lang="en-US" sz="1400" dirty="0" smtClean="0"/>
                        <a:t>6.</a:t>
                      </a:r>
                      <a:endParaRPr lang="en-US" sz="1400" dirty="0"/>
                    </a:p>
                  </a:txBody>
                  <a:tcPr anchor="b">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Practitioner: </a:t>
                      </a:r>
                      <a:r>
                        <a:rPr lang="en-US" sz="1400" dirty="0" smtClean="0"/>
                        <a:t>I’m sure that’s stressful. </a:t>
                      </a:r>
                    </a:p>
                  </a:txBody>
                  <a:tcPr anchor="b"/>
                </a:tc>
              </a:tr>
              <a:tr h="370840">
                <a:tc>
                  <a:txBody>
                    <a:bodyPr/>
                    <a:lstStyle/>
                    <a:p>
                      <a:endParaRPr lang="en-US" sz="1400" dirty="0"/>
                    </a:p>
                  </a:txBody>
                  <a:tcPr anchor="b">
                    <a:lnT w="12700" cap="flat" cmpd="sng" algn="ctr">
                      <a:solidFill>
                        <a:scrgbClr r="0" g="0" b="0"/>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Client: </a:t>
                      </a:r>
                      <a:r>
                        <a:rPr lang="en-US" sz="1400" dirty="0" smtClean="0"/>
                        <a:t>It is. </a:t>
                      </a:r>
                    </a:p>
                  </a:txBody>
                  <a:tcPr anchor="b"/>
                </a:tc>
              </a:tr>
            </a:tbl>
          </a:graphicData>
        </a:graphic>
      </p:graphicFrame>
    </p:spTree>
    <p:extLst>
      <p:ext uri="{BB962C8B-B14F-4D97-AF65-F5344CB8AC3E}">
        <p14:creationId xmlns:p14="http://schemas.microsoft.com/office/powerpoint/2010/main" val="583527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1610"/>
            <a:ext cx="8229600" cy="990600"/>
          </a:xfrm>
        </p:spPr>
        <p:txBody>
          <a:bodyPr>
            <a:normAutofit/>
          </a:bodyPr>
          <a:lstStyle/>
          <a:p>
            <a:r>
              <a:rPr lang="en-US" sz="2800" dirty="0" smtClean="0"/>
              <a:t>In Class Activity</a:t>
            </a:r>
            <a:endParaRPr lang="en-US" sz="2800" dirty="0"/>
          </a:p>
        </p:txBody>
      </p:sp>
      <p:sp>
        <p:nvSpPr>
          <p:cNvPr id="3" name="Content Placeholder 2"/>
          <p:cNvSpPr>
            <a:spLocks noGrp="1"/>
          </p:cNvSpPr>
          <p:nvPr>
            <p:ph idx="1"/>
          </p:nvPr>
        </p:nvSpPr>
        <p:spPr>
          <a:xfrm>
            <a:off x="457200" y="898704"/>
            <a:ext cx="8229600" cy="5517792"/>
          </a:xfrm>
        </p:spPr>
        <p:txBody>
          <a:bodyPr>
            <a:noAutofit/>
          </a:bodyPr>
          <a:lstStyle/>
          <a:p>
            <a:pPr marL="0" indent="0">
              <a:buNone/>
            </a:pPr>
            <a:r>
              <a:rPr lang="en-US" sz="1600" dirty="0" smtClean="0"/>
              <a:t>Continued from previous slide</a:t>
            </a:r>
            <a:r>
              <a:rPr lang="mr-IN" sz="1600" dirty="0" smtClean="0"/>
              <a:t>…</a:t>
            </a:r>
            <a:endParaRPr lang="en-US" sz="1600" dirty="0" smtClean="0"/>
          </a:p>
          <a:p>
            <a:pPr marL="0" indent="0">
              <a:buNone/>
            </a:pPr>
            <a:endParaRPr lang="en-US" sz="1300" dirty="0" smtClean="0"/>
          </a:p>
        </p:txBody>
      </p:sp>
      <p:graphicFrame>
        <p:nvGraphicFramePr>
          <p:cNvPr id="4" name="Table 3"/>
          <p:cNvGraphicFramePr>
            <a:graphicFrameLocks noGrp="1"/>
          </p:cNvGraphicFramePr>
          <p:nvPr>
            <p:extLst>
              <p:ext uri="{D42A27DB-BD31-4B8C-83A1-F6EECF244321}">
                <p14:modId xmlns:p14="http://schemas.microsoft.com/office/powerpoint/2010/main" val="3607037192"/>
              </p:ext>
            </p:extLst>
          </p:nvPr>
        </p:nvGraphicFramePr>
        <p:xfrm>
          <a:off x="546100" y="1308100"/>
          <a:ext cx="8229600" cy="5288279"/>
        </p:xfrm>
        <a:graphic>
          <a:graphicData uri="http://schemas.openxmlformats.org/drawingml/2006/table">
            <a:tbl>
              <a:tblPr firstRow="1" bandRow="1">
                <a:tableStyleId>{2D5ABB26-0587-4C30-8999-92F81FD0307C}</a:tableStyleId>
              </a:tblPr>
              <a:tblGrid>
                <a:gridCol w="571500"/>
                <a:gridCol w="7658100"/>
              </a:tblGrid>
              <a:tr h="370840">
                <a:tc>
                  <a:txBody>
                    <a:bodyPr/>
                    <a:lstStyle/>
                    <a:p>
                      <a:r>
                        <a:rPr lang="en-US" sz="1400" dirty="0" smtClean="0"/>
                        <a:t>7. </a:t>
                      </a:r>
                      <a:endParaRPr lang="en-US" sz="1400" dirty="0"/>
                    </a:p>
                  </a:txBody>
                  <a:tcPr anchor="b">
                    <a:lnB w="12700" cap="flat" cmpd="sng" algn="ctr">
                      <a:solidFill>
                        <a:scrgbClr r="0" g="0" b="0"/>
                      </a:solidFill>
                      <a:prstDash val="solid"/>
                      <a:round/>
                      <a:headEnd type="none" w="med" len="med"/>
                      <a:tailEnd type="none" w="med" len="med"/>
                    </a:lnB>
                  </a:tcPr>
                </a:tc>
                <a:tc>
                  <a:txBody>
                    <a:bodyPr/>
                    <a:lstStyle/>
                    <a:p>
                      <a:pPr marL="0" indent="0">
                        <a:buNone/>
                      </a:pPr>
                      <a:r>
                        <a:rPr lang="en-US" sz="1400" b="1" dirty="0" smtClean="0"/>
                        <a:t>Practitioner: </a:t>
                      </a:r>
                      <a:r>
                        <a:rPr lang="en-US" sz="1400" dirty="0" smtClean="0"/>
                        <a:t>What concerns do you have, if any, about giving her soda and </a:t>
                      </a:r>
                      <a:r>
                        <a:rPr lang="en-US" sz="1400" dirty="0" err="1" smtClean="0"/>
                        <a:t>kool-aid</a:t>
                      </a:r>
                      <a:r>
                        <a:rPr lang="en-US" sz="1400" dirty="0" smtClean="0"/>
                        <a:t>?</a:t>
                      </a:r>
                    </a:p>
                  </a:txBody>
                  <a:tcPr anchor="b"/>
                </a:tc>
              </a:tr>
              <a:tr h="370840">
                <a:tc>
                  <a:txBody>
                    <a:bodyPr/>
                    <a:lstStyle/>
                    <a:p>
                      <a:endParaRPr lang="en-US" sz="1400" dirty="0"/>
                    </a:p>
                  </a:txBody>
                  <a:tcPr anchor="b">
                    <a:lnT w="12700" cap="flat" cmpd="sng" algn="ctr">
                      <a:solidFill>
                        <a:scrgbClr r="0" g="0" b="0"/>
                      </a:solidFill>
                      <a:prstDash val="solid"/>
                      <a:round/>
                      <a:headEnd type="none" w="med" len="med"/>
                      <a:tailEnd type="none" w="med" len="med"/>
                    </a:lnT>
                  </a:tcPr>
                </a:tc>
                <a:tc>
                  <a:txBody>
                    <a:bodyPr/>
                    <a:lstStyle/>
                    <a:p>
                      <a:pPr marL="0" indent="0">
                        <a:buNone/>
                      </a:pPr>
                      <a:r>
                        <a:rPr lang="en-US" sz="1400" b="1" dirty="0" smtClean="0"/>
                        <a:t>Client: </a:t>
                      </a:r>
                      <a:r>
                        <a:rPr lang="en-US" sz="1400" dirty="0" smtClean="0"/>
                        <a:t>I’m sure it’s not good for her teeth. I’m sure it’s not good for either of us. I’m just like her </a:t>
                      </a:r>
                      <a:r>
                        <a:rPr lang="mr-IN" sz="1400" dirty="0" smtClean="0"/>
                        <a:t>–</a:t>
                      </a:r>
                      <a:r>
                        <a:rPr lang="en-US" sz="1400" dirty="0" smtClean="0"/>
                        <a:t> water is boring.</a:t>
                      </a:r>
                    </a:p>
                  </a:txBody>
                  <a:tcPr anchor="b"/>
                </a:tc>
              </a:tr>
              <a:tr h="370840">
                <a:tc>
                  <a:txBody>
                    <a:bodyPr/>
                    <a:lstStyle/>
                    <a:p>
                      <a:r>
                        <a:rPr lang="en-US" sz="1400" dirty="0" smtClean="0"/>
                        <a:t>8.</a:t>
                      </a:r>
                      <a:endParaRPr lang="en-US" sz="1400" dirty="0"/>
                    </a:p>
                  </a:txBody>
                  <a:tcPr anchor="b">
                    <a:lnB w="12700" cap="flat" cmpd="sng" algn="ctr">
                      <a:solidFill>
                        <a:scrgbClr r="0" g="0" b="0"/>
                      </a:solidFill>
                      <a:prstDash val="solid"/>
                      <a:round/>
                      <a:headEnd type="none" w="med" len="med"/>
                      <a:tailEnd type="none" w="med" len="med"/>
                    </a:lnB>
                  </a:tcPr>
                </a:tc>
                <a:tc>
                  <a:txBody>
                    <a:bodyPr/>
                    <a:lstStyle/>
                    <a:p>
                      <a:pPr marL="0" indent="0">
                        <a:buNone/>
                      </a:pPr>
                      <a:r>
                        <a:rPr lang="en-US" sz="1400" b="1" dirty="0" smtClean="0"/>
                        <a:t>Practitioner: </a:t>
                      </a:r>
                      <a:r>
                        <a:rPr lang="en-US" sz="1400" dirty="0" smtClean="0"/>
                        <a:t>You and your daughter both like some flavoring in your beverages and you’re concerned about what the soda might do to her health and her teeth. </a:t>
                      </a:r>
                    </a:p>
                  </a:txBody>
                  <a:tcPr anchor="b"/>
                </a:tc>
              </a:tr>
              <a:tr h="370840">
                <a:tc>
                  <a:txBody>
                    <a:bodyPr/>
                    <a:lstStyle/>
                    <a:p>
                      <a:endParaRPr lang="en-US" sz="1400" dirty="0"/>
                    </a:p>
                  </a:txBody>
                  <a:tcPr anchor="b">
                    <a:lnT w="12700" cap="flat" cmpd="sng" algn="ctr">
                      <a:solidFill>
                        <a:scrgbClr r="0" g="0" b="0"/>
                      </a:solidFill>
                      <a:prstDash val="solid"/>
                      <a:round/>
                      <a:headEnd type="none" w="med" len="med"/>
                      <a:tailEnd type="none" w="med" len="med"/>
                    </a:lnT>
                  </a:tcPr>
                </a:tc>
                <a:tc>
                  <a:txBody>
                    <a:bodyPr/>
                    <a:lstStyle/>
                    <a:p>
                      <a:pPr marL="0" indent="0">
                        <a:buNone/>
                      </a:pPr>
                      <a:r>
                        <a:rPr lang="en-US" sz="1400" b="1" dirty="0" smtClean="0"/>
                        <a:t>Client: </a:t>
                      </a:r>
                      <a:r>
                        <a:rPr lang="en-US" sz="1400" dirty="0" smtClean="0"/>
                        <a:t>Yes, let’s be real, I can’t afford a trip to the dentist. And oh my goodness, the tantrum she would throw then!</a:t>
                      </a:r>
                    </a:p>
                  </a:txBody>
                  <a:tcPr anchor="b"/>
                </a:tc>
              </a:tr>
              <a:tr h="370840">
                <a:tc>
                  <a:txBody>
                    <a:bodyPr/>
                    <a:lstStyle/>
                    <a:p>
                      <a:r>
                        <a:rPr lang="en-US" sz="1400" dirty="0" smtClean="0"/>
                        <a:t>9.</a:t>
                      </a:r>
                      <a:endParaRPr lang="en-US" sz="1400" dirty="0"/>
                    </a:p>
                  </a:txBody>
                  <a:tcPr anchor="b">
                    <a:lnB w="12700" cap="flat" cmpd="sng" algn="ctr">
                      <a:solidFill>
                        <a:scrgbClr r="0" g="0" b="0"/>
                      </a:solidFill>
                      <a:prstDash val="solid"/>
                      <a:round/>
                      <a:headEnd type="none" w="med" len="med"/>
                      <a:tailEnd type="none" w="med" len="med"/>
                    </a:lnB>
                  </a:tcPr>
                </a:tc>
                <a:tc>
                  <a:txBody>
                    <a:bodyPr/>
                    <a:lstStyle/>
                    <a:p>
                      <a:pPr marL="0" indent="0">
                        <a:buNone/>
                      </a:pPr>
                      <a:r>
                        <a:rPr lang="en-US" sz="1400" b="1" dirty="0" smtClean="0"/>
                        <a:t>Practitioner: </a:t>
                      </a:r>
                      <a:r>
                        <a:rPr lang="en-US" sz="1400" dirty="0" smtClean="0"/>
                        <a:t>The little tantrums over not getting soda fail in comparison.</a:t>
                      </a:r>
                    </a:p>
                  </a:txBody>
                  <a:tcPr anchor="b"/>
                </a:tc>
              </a:tr>
              <a:tr h="370840">
                <a:tc>
                  <a:txBody>
                    <a:bodyPr/>
                    <a:lstStyle/>
                    <a:p>
                      <a:endParaRPr lang="en-US" sz="1400" dirty="0"/>
                    </a:p>
                  </a:txBody>
                  <a:tcPr anchor="b">
                    <a:lnT w="12700" cap="flat" cmpd="sng" algn="ctr">
                      <a:solidFill>
                        <a:scrgbClr r="0" g="0" b="0"/>
                      </a:solidFill>
                      <a:prstDash val="solid"/>
                      <a:round/>
                      <a:headEnd type="none" w="med" len="med"/>
                      <a:tailEnd type="none" w="med" len="med"/>
                    </a:lnT>
                  </a:tcPr>
                </a:tc>
                <a:tc>
                  <a:txBody>
                    <a:bodyPr/>
                    <a:lstStyle/>
                    <a:p>
                      <a:pPr marL="0" indent="0">
                        <a:buNone/>
                      </a:pPr>
                      <a:r>
                        <a:rPr lang="en-US" sz="1400" b="1" dirty="0" smtClean="0"/>
                        <a:t>Client. </a:t>
                      </a:r>
                      <a:r>
                        <a:rPr lang="en-US" sz="1400" dirty="0" smtClean="0"/>
                        <a:t>They do.</a:t>
                      </a:r>
                    </a:p>
                  </a:txBody>
                  <a:tcPr anchor="b"/>
                </a:tc>
              </a:tr>
              <a:tr h="370840">
                <a:tc>
                  <a:txBody>
                    <a:bodyPr/>
                    <a:lstStyle/>
                    <a:p>
                      <a:r>
                        <a:rPr lang="en-US" sz="1400" dirty="0" smtClean="0"/>
                        <a:t>10.</a:t>
                      </a:r>
                      <a:endParaRPr lang="en-US" sz="1400" dirty="0"/>
                    </a:p>
                  </a:txBody>
                  <a:tcPr anchor="b">
                    <a:lnB w="12700" cap="flat" cmpd="sng" algn="ctr">
                      <a:solidFill>
                        <a:scrgbClr r="0" g="0" b="0"/>
                      </a:solidFill>
                      <a:prstDash val="solid"/>
                      <a:round/>
                      <a:headEnd type="none" w="med" len="med"/>
                      <a:tailEnd type="none" w="med" len="med"/>
                    </a:lnB>
                  </a:tcPr>
                </a:tc>
                <a:tc>
                  <a:txBody>
                    <a:bodyPr/>
                    <a:lstStyle/>
                    <a:p>
                      <a:pPr marL="0" indent="0">
                        <a:buNone/>
                      </a:pPr>
                      <a:r>
                        <a:rPr lang="en-US" sz="1400" b="1" dirty="0" smtClean="0"/>
                        <a:t>Practitioner: </a:t>
                      </a:r>
                      <a:r>
                        <a:rPr lang="en-US" sz="1400" dirty="0" smtClean="0"/>
                        <a:t>If you were to make the change of switching out the soda and </a:t>
                      </a:r>
                      <a:r>
                        <a:rPr lang="en-US" sz="1400" dirty="0" err="1" smtClean="0"/>
                        <a:t>kool-aid</a:t>
                      </a:r>
                      <a:r>
                        <a:rPr lang="en-US" sz="1400" dirty="0" smtClean="0"/>
                        <a:t> for some sort of flavored water, how do you think you’d handle your daughter’s disappointment?</a:t>
                      </a:r>
                    </a:p>
                  </a:txBody>
                  <a:tcPr anchor="b"/>
                </a:tc>
              </a:tr>
              <a:tr h="370840">
                <a:tc>
                  <a:txBody>
                    <a:bodyPr/>
                    <a:lstStyle/>
                    <a:p>
                      <a:endParaRPr lang="en-US" sz="1400" dirty="0"/>
                    </a:p>
                  </a:txBody>
                  <a:tcPr anchor="b">
                    <a:lnT w="12700" cap="flat" cmpd="sng" algn="ctr">
                      <a:solidFill>
                        <a:scrgbClr r="0" g="0" b="0"/>
                      </a:solidFill>
                      <a:prstDash val="solid"/>
                      <a:round/>
                      <a:headEnd type="none" w="med" len="med"/>
                      <a:tailEnd type="none" w="med" len="med"/>
                    </a:lnT>
                    <a:lnB>
                      <a:noFill/>
                    </a:lnB>
                  </a:tcPr>
                </a:tc>
                <a:tc>
                  <a:txBody>
                    <a:bodyPr/>
                    <a:lstStyle/>
                    <a:p>
                      <a:pPr marL="0" indent="0">
                        <a:buNone/>
                      </a:pPr>
                      <a:r>
                        <a:rPr lang="en-US" sz="1400" b="1" dirty="0" smtClean="0"/>
                        <a:t>Client: </a:t>
                      </a:r>
                      <a:r>
                        <a:rPr lang="en-US" sz="1400" dirty="0" smtClean="0"/>
                        <a:t>She’d get over it. I know with my other one I learned that if you just walk away, they eventually stop the nonsense. </a:t>
                      </a:r>
                      <a:endParaRPr lang="en-US" sz="1400" dirty="0"/>
                    </a:p>
                  </a:txBody>
                  <a:tcPr anchor="b"/>
                </a:tc>
              </a:tr>
              <a:tr h="370840">
                <a:tc>
                  <a:txBody>
                    <a:bodyPr/>
                    <a:lstStyle/>
                    <a:p>
                      <a:endParaRPr lang="en-US" sz="1400" dirty="0"/>
                    </a:p>
                  </a:txBody>
                  <a:tcPr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None/>
                      </a:pPr>
                      <a:r>
                        <a:rPr lang="en-US" sz="1400" b="1" dirty="0" smtClean="0"/>
                        <a:t>Practitioner: </a:t>
                      </a:r>
                      <a:r>
                        <a:rPr lang="en-US" sz="1400" dirty="0" smtClean="0"/>
                        <a:t>Let me see if I have this all straight</a:t>
                      </a:r>
                      <a:r>
                        <a:rPr lang="mr-IN" sz="1400" dirty="0" smtClean="0"/>
                        <a:t>…</a:t>
                      </a:r>
                      <a:r>
                        <a:rPr lang="en-US" sz="1400" dirty="0" smtClean="0"/>
                        <a:t>___________________________________</a:t>
                      </a:r>
                    </a:p>
                    <a:p>
                      <a:pPr marL="0" indent="0">
                        <a:buNone/>
                      </a:pPr>
                      <a:endParaRPr lang="en-US" sz="1400" dirty="0" smtClean="0"/>
                    </a:p>
                    <a:p>
                      <a:pPr marL="0" indent="0">
                        <a:buNone/>
                      </a:pPr>
                      <a:r>
                        <a:rPr lang="en-US" sz="1400" dirty="0" smtClean="0"/>
                        <a:t>___________________________________________________________________________</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___________________________________________________________________________</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___________________________________________________</a:t>
                      </a:r>
                      <a:r>
                        <a:rPr lang="mr-IN" sz="1400" dirty="0" smtClean="0"/>
                        <a:t>…</a:t>
                      </a:r>
                      <a:r>
                        <a:rPr lang="en-US" sz="1400" dirty="0" smtClean="0"/>
                        <a:t>Does that sound about right?</a:t>
                      </a:r>
                    </a:p>
                  </a:txBody>
                  <a:tcPr anchor="b">
                    <a:lnL>
                      <a:noFill/>
                    </a:lnL>
                  </a:tcPr>
                </a:tc>
              </a:tr>
            </a:tbl>
          </a:graphicData>
        </a:graphic>
      </p:graphicFrame>
    </p:spTree>
    <p:extLst>
      <p:ext uri="{BB962C8B-B14F-4D97-AF65-F5344CB8AC3E}">
        <p14:creationId xmlns:p14="http://schemas.microsoft.com/office/powerpoint/2010/main" val="2412122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Home Messages</a:t>
            </a:r>
            <a:endParaRPr lang="en-US" dirty="0"/>
          </a:p>
        </p:txBody>
      </p:sp>
      <p:sp>
        <p:nvSpPr>
          <p:cNvPr id="3" name="Content Placeholder 2"/>
          <p:cNvSpPr>
            <a:spLocks noGrp="1"/>
          </p:cNvSpPr>
          <p:nvPr>
            <p:ph idx="1"/>
          </p:nvPr>
        </p:nvSpPr>
        <p:spPr/>
        <p:txBody>
          <a:bodyPr/>
          <a:lstStyle/>
          <a:p>
            <a:r>
              <a:rPr lang="en-US" dirty="0" smtClean="0"/>
              <a:t>Summaries are useful for: </a:t>
            </a:r>
          </a:p>
          <a:p>
            <a:pPr lvl="1"/>
            <a:r>
              <a:rPr lang="en-US" dirty="0" smtClean="0"/>
              <a:t>reinforcing change talk</a:t>
            </a:r>
          </a:p>
          <a:p>
            <a:pPr lvl="1"/>
            <a:r>
              <a:rPr lang="en-US" dirty="0" smtClean="0"/>
              <a:t>making the client feel heard</a:t>
            </a:r>
          </a:p>
          <a:p>
            <a:pPr lvl="1"/>
            <a:r>
              <a:rPr lang="en-US" dirty="0" smtClean="0"/>
              <a:t>transitioning the conversation</a:t>
            </a:r>
          </a:p>
          <a:p>
            <a:r>
              <a:rPr lang="en-US" dirty="0" smtClean="0"/>
              <a:t>Sprinkle in brief summaries, picking and choosing key pieces of change talk to highlight.</a:t>
            </a:r>
            <a:endParaRPr lang="en-US" dirty="0"/>
          </a:p>
        </p:txBody>
      </p:sp>
    </p:spTree>
    <p:extLst>
      <p:ext uri="{BB962C8B-B14F-4D97-AF65-F5344CB8AC3E}">
        <p14:creationId xmlns:p14="http://schemas.microsoft.com/office/powerpoint/2010/main" val="93244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normAutofit/>
          </a:bodyPr>
          <a:lstStyle/>
          <a:p>
            <a:r>
              <a:rPr lang="en-US" dirty="0" smtClean="0"/>
              <a:t>By the end of this presentation, participants will be able to:</a:t>
            </a:r>
          </a:p>
          <a:p>
            <a:pPr lvl="1"/>
            <a:r>
              <a:rPr lang="en-US" dirty="0" smtClean="0"/>
              <a:t>List the benefits of summaries</a:t>
            </a:r>
          </a:p>
          <a:p>
            <a:pPr lvl="1"/>
            <a:r>
              <a:rPr lang="en-US" dirty="0" smtClean="0"/>
              <a:t>Formulate effective summaries</a:t>
            </a:r>
          </a:p>
          <a:p>
            <a:pPr lvl="1"/>
            <a:r>
              <a:rPr lang="en-US" dirty="0" smtClean="0"/>
              <a:t>Describe an appropriate frequency for the use of open-ended questions, affirmations, reflections, and summaries</a:t>
            </a:r>
          </a:p>
          <a:p>
            <a:pPr lvl="1"/>
            <a:endParaRPr lang="en-US" dirty="0" smtClean="0"/>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268992137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4 </a:t>
            </a:r>
            <a:r>
              <a:rPr lang="en-US" dirty="0" err="1" smtClean="0"/>
              <a:t>Microskills</a:t>
            </a:r>
            <a:endParaRPr lang="en-US" dirty="0"/>
          </a:p>
        </p:txBody>
      </p:sp>
      <p:sp>
        <p:nvSpPr>
          <p:cNvPr id="4" name="Rectangle 3"/>
          <p:cNvSpPr/>
          <p:nvPr/>
        </p:nvSpPr>
        <p:spPr>
          <a:xfrm>
            <a:off x="580024" y="1599005"/>
            <a:ext cx="8009090" cy="135761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marL="228600"/>
            <a:r>
              <a:rPr lang="en-US" sz="2800" dirty="0" err="1"/>
              <a:t>Microskills</a:t>
            </a:r>
            <a:r>
              <a:rPr lang="en-US" sz="2800" dirty="0"/>
              <a:t> are specific skills a counselor can use to enhance communication with clients.</a:t>
            </a:r>
          </a:p>
        </p:txBody>
      </p:sp>
      <p:graphicFrame>
        <p:nvGraphicFramePr>
          <p:cNvPr id="5" name="Table 4"/>
          <p:cNvGraphicFramePr>
            <a:graphicFrameLocks noGrp="1"/>
          </p:cNvGraphicFramePr>
          <p:nvPr>
            <p:extLst>
              <p:ext uri="{D42A27DB-BD31-4B8C-83A1-F6EECF244321}">
                <p14:modId xmlns:p14="http://schemas.microsoft.com/office/powerpoint/2010/main" val="2692189994"/>
              </p:ext>
            </p:extLst>
          </p:nvPr>
        </p:nvGraphicFramePr>
        <p:xfrm>
          <a:off x="580024" y="3415734"/>
          <a:ext cx="6096000" cy="2560320"/>
        </p:xfrm>
        <a:graphic>
          <a:graphicData uri="http://schemas.openxmlformats.org/drawingml/2006/table">
            <a:tbl>
              <a:tblPr firstRow="1" bandRow="1">
                <a:tableStyleId>{2D5ABB26-0587-4C30-8999-92F81FD0307C}</a:tableStyleId>
              </a:tblPr>
              <a:tblGrid>
                <a:gridCol w="869014"/>
                <a:gridCol w="5226986"/>
              </a:tblGrid>
              <a:tr h="370840">
                <a:tc>
                  <a:txBody>
                    <a:bodyPr/>
                    <a:lstStyle/>
                    <a:p>
                      <a:r>
                        <a:rPr lang="en-US" sz="3600" b="1" dirty="0" smtClean="0">
                          <a:solidFill>
                            <a:srgbClr val="D6550D"/>
                          </a:solidFill>
                        </a:rPr>
                        <a:t>O</a:t>
                      </a:r>
                      <a:endParaRPr lang="en-US" sz="3600" b="1" dirty="0">
                        <a:solidFill>
                          <a:srgbClr val="D6550D"/>
                        </a:solidFill>
                      </a:endParaRPr>
                    </a:p>
                  </a:txBody>
                  <a:tcPr/>
                </a:tc>
                <a:tc>
                  <a:txBody>
                    <a:bodyPr/>
                    <a:lstStyle/>
                    <a:p>
                      <a:r>
                        <a:rPr lang="en-US" sz="3600" dirty="0" smtClean="0"/>
                        <a:t>Open-ended questions</a:t>
                      </a:r>
                      <a:endParaRPr lang="en-US" sz="3600" dirty="0"/>
                    </a:p>
                  </a:txBody>
                  <a:tcPr/>
                </a:tc>
              </a:tr>
              <a:tr h="370840">
                <a:tc>
                  <a:txBody>
                    <a:bodyPr/>
                    <a:lstStyle/>
                    <a:p>
                      <a:r>
                        <a:rPr lang="en-US" sz="3600" b="1" dirty="0" smtClean="0">
                          <a:solidFill>
                            <a:srgbClr val="D6550D"/>
                          </a:solidFill>
                        </a:rPr>
                        <a:t>A</a:t>
                      </a:r>
                      <a:endParaRPr lang="en-US" sz="3600" b="1" dirty="0">
                        <a:solidFill>
                          <a:srgbClr val="D6550D"/>
                        </a:solidFill>
                      </a:endParaRPr>
                    </a:p>
                  </a:txBody>
                  <a:tcPr/>
                </a:tc>
                <a:tc>
                  <a:txBody>
                    <a:bodyPr/>
                    <a:lstStyle/>
                    <a:p>
                      <a:r>
                        <a:rPr lang="en-US" sz="3600" dirty="0" smtClean="0"/>
                        <a:t>Affirmations</a:t>
                      </a:r>
                      <a:endParaRPr lang="en-US" sz="3600" dirty="0"/>
                    </a:p>
                  </a:txBody>
                  <a:tcPr/>
                </a:tc>
              </a:tr>
              <a:tr h="370840">
                <a:tc>
                  <a:txBody>
                    <a:bodyPr/>
                    <a:lstStyle/>
                    <a:p>
                      <a:r>
                        <a:rPr lang="en-US" sz="3600" b="1" dirty="0" smtClean="0">
                          <a:solidFill>
                            <a:srgbClr val="D6550D"/>
                          </a:solidFill>
                        </a:rPr>
                        <a:t>R</a:t>
                      </a:r>
                      <a:endParaRPr lang="en-US" sz="3600" b="1" dirty="0">
                        <a:solidFill>
                          <a:srgbClr val="D6550D"/>
                        </a:solidFill>
                      </a:endParaRPr>
                    </a:p>
                  </a:txBody>
                  <a:tcPr/>
                </a:tc>
                <a:tc>
                  <a:txBody>
                    <a:bodyPr/>
                    <a:lstStyle/>
                    <a:p>
                      <a:r>
                        <a:rPr lang="en-US" sz="3600" dirty="0" smtClean="0"/>
                        <a:t>Reflections</a:t>
                      </a:r>
                      <a:endParaRPr lang="en-US" sz="3600" dirty="0"/>
                    </a:p>
                  </a:txBody>
                  <a:tcPr/>
                </a:tc>
              </a:tr>
              <a:tr h="370840">
                <a:tc>
                  <a:txBody>
                    <a:bodyPr/>
                    <a:lstStyle/>
                    <a:p>
                      <a:r>
                        <a:rPr lang="en-US" sz="3600" b="1" dirty="0" smtClean="0">
                          <a:solidFill>
                            <a:srgbClr val="D6550D"/>
                          </a:solidFill>
                        </a:rPr>
                        <a:t>S</a:t>
                      </a:r>
                      <a:endParaRPr lang="en-US" sz="3600" b="1" dirty="0">
                        <a:solidFill>
                          <a:srgbClr val="D6550D"/>
                        </a:solidFill>
                      </a:endParaRPr>
                    </a:p>
                  </a:txBody>
                  <a:tcPr/>
                </a:tc>
                <a:tc>
                  <a:txBody>
                    <a:bodyPr/>
                    <a:lstStyle/>
                    <a:p>
                      <a:r>
                        <a:rPr lang="en-US" sz="3600" dirty="0" smtClean="0"/>
                        <a:t>Summaries</a:t>
                      </a:r>
                      <a:endParaRPr lang="en-US" sz="3600" dirty="0"/>
                    </a:p>
                  </a:txBody>
                  <a:tcPr/>
                </a:tc>
              </a:tr>
            </a:tbl>
          </a:graphicData>
        </a:graphic>
      </p:graphicFrame>
      <p:grpSp>
        <p:nvGrpSpPr>
          <p:cNvPr id="20" name="Group 19"/>
          <p:cNvGrpSpPr/>
          <p:nvPr/>
        </p:nvGrpSpPr>
        <p:grpSpPr>
          <a:xfrm>
            <a:off x="7153845" y="3142064"/>
            <a:ext cx="782990" cy="3700260"/>
            <a:chOff x="6662103" y="3178520"/>
            <a:chExt cx="815094" cy="3663804"/>
          </a:xfrm>
        </p:grpSpPr>
        <p:grpSp>
          <p:nvGrpSpPr>
            <p:cNvPr id="15" name="Group 14"/>
            <p:cNvGrpSpPr/>
            <p:nvPr/>
          </p:nvGrpSpPr>
          <p:grpSpPr>
            <a:xfrm rot="2183826">
              <a:off x="6662103" y="3178520"/>
              <a:ext cx="651727" cy="3658732"/>
              <a:chOff x="6887001" y="2572259"/>
              <a:chExt cx="602409" cy="3647372"/>
            </a:xfrm>
            <a:solidFill>
              <a:schemeClr val="accent2">
                <a:lumMod val="75000"/>
              </a:schemeClr>
            </a:solidFill>
          </p:grpSpPr>
          <p:sp>
            <p:nvSpPr>
              <p:cNvPr id="6" name="Trapezoid 5"/>
              <p:cNvSpPr/>
              <p:nvPr/>
            </p:nvSpPr>
            <p:spPr>
              <a:xfrm>
                <a:off x="6887001" y="4835194"/>
                <a:ext cx="602409" cy="1140859"/>
              </a:xfrm>
              <a:prstGeom prst="trapezoid">
                <a:avLst/>
              </a:prstGeom>
              <a:grp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6887001" y="5732477"/>
                <a:ext cx="602409" cy="487154"/>
              </a:xfrm>
              <a:prstGeom prst="ellipse">
                <a:avLst/>
              </a:prstGeom>
              <a:grpFill/>
              <a:ln>
                <a:solidFill>
                  <a:schemeClr val="accent2">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Connector 9"/>
              <p:cNvCxnSpPr>
                <a:endCxn id="6" idx="0"/>
              </p:cNvCxnSpPr>
              <p:nvPr/>
            </p:nvCxnSpPr>
            <p:spPr>
              <a:xfrm>
                <a:off x="7188206" y="2572259"/>
                <a:ext cx="0" cy="2262935"/>
              </a:xfrm>
              <a:prstGeom prst="line">
                <a:avLst/>
              </a:prstGeom>
              <a:grpFill/>
              <a:ln w="254000">
                <a:solidFill>
                  <a:schemeClr val="accent2">
                    <a:lumMod val="75000"/>
                  </a:schemeClr>
                </a:solidFill>
              </a:ln>
            </p:spPr>
            <p:style>
              <a:lnRef idx="2">
                <a:schemeClr val="accent1"/>
              </a:lnRef>
              <a:fillRef idx="0">
                <a:schemeClr val="accent1"/>
              </a:fillRef>
              <a:effectRef idx="1">
                <a:schemeClr val="accent1"/>
              </a:effectRef>
              <a:fontRef idx="minor">
                <a:schemeClr val="tx1"/>
              </a:fontRef>
            </p:style>
          </p:cxnSp>
        </p:grpSp>
        <p:grpSp>
          <p:nvGrpSpPr>
            <p:cNvPr id="16" name="Group 15"/>
            <p:cNvGrpSpPr/>
            <p:nvPr/>
          </p:nvGrpSpPr>
          <p:grpSpPr>
            <a:xfrm rot="19395121">
              <a:off x="6825470" y="3183592"/>
              <a:ext cx="651727" cy="3658732"/>
              <a:chOff x="6887001" y="2572259"/>
              <a:chExt cx="602409" cy="3647372"/>
            </a:xfrm>
            <a:solidFill>
              <a:schemeClr val="accent2">
                <a:lumMod val="75000"/>
              </a:schemeClr>
            </a:solidFill>
          </p:grpSpPr>
          <p:sp>
            <p:nvSpPr>
              <p:cNvPr id="17" name="Trapezoid 16"/>
              <p:cNvSpPr/>
              <p:nvPr/>
            </p:nvSpPr>
            <p:spPr>
              <a:xfrm>
                <a:off x="6887001" y="4835194"/>
                <a:ext cx="602409" cy="1140859"/>
              </a:xfrm>
              <a:prstGeom prst="trapezoid">
                <a:avLst/>
              </a:prstGeom>
              <a:grp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6887001" y="5732477"/>
                <a:ext cx="602409" cy="487154"/>
              </a:xfrm>
              <a:prstGeom prst="ellipse">
                <a:avLst/>
              </a:prstGeom>
              <a:grpFill/>
              <a:ln>
                <a:solidFill>
                  <a:schemeClr val="accent2">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9" name="Straight Connector 18"/>
              <p:cNvCxnSpPr>
                <a:endCxn id="17" idx="0"/>
              </p:cNvCxnSpPr>
              <p:nvPr/>
            </p:nvCxnSpPr>
            <p:spPr>
              <a:xfrm>
                <a:off x="7188206" y="2572259"/>
                <a:ext cx="0" cy="2262935"/>
              </a:xfrm>
              <a:prstGeom prst="line">
                <a:avLst/>
              </a:prstGeom>
              <a:grpFill/>
              <a:ln w="254000">
                <a:solidFill>
                  <a:schemeClr val="accent2">
                    <a:lumMod val="75000"/>
                  </a:schemeClr>
                </a:solidFill>
              </a:ln>
            </p:spPr>
            <p:style>
              <a:lnRef idx="2">
                <a:schemeClr val="accent1"/>
              </a:lnRef>
              <a:fillRef idx="0">
                <a:schemeClr val="accent1"/>
              </a:fillRef>
              <a:effectRef idx="1">
                <a:schemeClr val="accent1"/>
              </a:effectRef>
              <a:fontRef idx="minor">
                <a:schemeClr val="tx1"/>
              </a:fontRef>
            </p:style>
          </p:cxnSp>
        </p:grpSp>
      </p:grpSp>
    </p:spTree>
    <p:extLst>
      <p:ext uri="{BB962C8B-B14F-4D97-AF65-F5344CB8AC3E}">
        <p14:creationId xmlns:p14="http://schemas.microsoft.com/office/powerpoint/2010/main" val="1128830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Summaries defined</a:t>
            </a:r>
          </a:p>
          <a:p>
            <a:r>
              <a:rPr lang="en-US" dirty="0" smtClean="0"/>
              <a:t>Example of a summary</a:t>
            </a:r>
          </a:p>
          <a:p>
            <a:r>
              <a:rPr lang="en-US" dirty="0" smtClean="0"/>
              <a:t>Benefits of summaries</a:t>
            </a:r>
          </a:p>
          <a:p>
            <a:r>
              <a:rPr lang="en-US" dirty="0" smtClean="0"/>
              <a:t>When to use a summary</a:t>
            </a:r>
          </a:p>
          <a:p>
            <a:r>
              <a:rPr lang="en-US" dirty="0" smtClean="0"/>
              <a:t>Tips for providing summaries</a:t>
            </a:r>
          </a:p>
          <a:p>
            <a:r>
              <a:rPr lang="en-US" dirty="0" smtClean="0"/>
              <a:t>Bringing the </a:t>
            </a:r>
            <a:r>
              <a:rPr lang="en-US" smtClean="0"/>
              <a:t>OARS together</a:t>
            </a:r>
            <a:endParaRPr lang="en-US" dirty="0" smtClean="0"/>
          </a:p>
          <a:p>
            <a:endParaRPr lang="en-US" dirty="0"/>
          </a:p>
        </p:txBody>
      </p:sp>
    </p:spTree>
    <p:extLst>
      <p:ext uri="{BB962C8B-B14F-4D97-AF65-F5344CB8AC3E}">
        <p14:creationId xmlns:p14="http://schemas.microsoft.com/office/powerpoint/2010/main" val="2556383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Summaries Defined</a:t>
            </a:r>
            <a:endParaRPr lang="en-US" dirty="0"/>
          </a:p>
        </p:txBody>
      </p:sp>
      <p:sp>
        <p:nvSpPr>
          <p:cNvPr id="3" name="Content Placeholder 2"/>
          <p:cNvSpPr>
            <a:spLocks noGrp="1"/>
          </p:cNvSpPr>
          <p:nvPr>
            <p:ph idx="1"/>
          </p:nvPr>
        </p:nvSpPr>
        <p:spPr>
          <a:xfrm>
            <a:off x="457200" y="1495448"/>
            <a:ext cx="3539361" cy="2868706"/>
          </a:xfrm>
        </p:spPr>
        <p:txBody>
          <a:bodyPr>
            <a:normAutofit/>
          </a:bodyPr>
          <a:lstStyle/>
          <a:p>
            <a:pPr marL="0" indent="0">
              <a:buNone/>
            </a:pPr>
            <a:r>
              <a:rPr lang="en-US" sz="2800" b="1" dirty="0" smtClean="0"/>
              <a:t>Summary:</a:t>
            </a:r>
          </a:p>
          <a:p>
            <a:pPr marL="0" indent="0">
              <a:buNone/>
            </a:pPr>
            <a:r>
              <a:rPr lang="en-US" sz="2800" dirty="0" smtClean="0"/>
              <a:t>A reflection that draws together content from two or more prior client statements.</a:t>
            </a:r>
          </a:p>
        </p:txBody>
      </p:sp>
      <p:sp>
        <p:nvSpPr>
          <p:cNvPr id="6" name="Rectangle 5"/>
          <p:cNvSpPr/>
          <p:nvPr/>
        </p:nvSpPr>
        <p:spPr>
          <a:xfrm>
            <a:off x="4242214" y="1600200"/>
            <a:ext cx="4647332" cy="495996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marL="117475" algn="ctr"/>
            <a:r>
              <a:rPr lang="en-US" sz="2400" dirty="0" smtClean="0"/>
              <a:t>“Listen carefully for the heart and essence of what the client has said, succinctly stringing together pearls that capture strength, resiliency, effort, aspirations, confidence, and motivations for change, adorning the client with a pearl necklace summary of change talk.”</a:t>
            </a:r>
          </a:p>
          <a:p>
            <a:pPr algn="r"/>
            <a:endParaRPr lang="en-US" sz="2400" dirty="0" smtClean="0"/>
          </a:p>
          <a:p>
            <a:pPr algn="r"/>
            <a:r>
              <a:rPr lang="en-US" sz="2400" dirty="0" smtClean="0"/>
              <a:t>-- Steven Malcolm Berg-Smith</a:t>
            </a:r>
            <a:endParaRPr lang="en-US" sz="2400" dirty="0"/>
          </a:p>
        </p:txBody>
      </p:sp>
      <p:sp>
        <p:nvSpPr>
          <p:cNvPr id="9" name="Rectangle 8"/>
          <p:cNvSpPr/>
          <p:nvPr/>
        </p:nvSpPr>
        <p:spPr>
          <a:xfrm>
            <a:off x="457199" y="4468906"/>
            <a:ext cx="3539362" cy="2065017"/>
          </a:xfrm>
          <a:prstGeom prst="rect">
            <a:avLst/>
          </a:prstGeom>
          <a:solidFill>
            <a:srgbClr val="FFDC30"/>
          </a:solidFill>
          <a:ln>
            <a:solidFill>
              <a:srgbClr val="FFDC30"/>
            </a:solidFill>
          </a:ln>
        </p:spPr>
        <p:style>
          <a:lnRef idx="1">
            <a:schemeClr val="accent1"/>
          </a:lnRef>
          <a:fillRef idx="3">
            <a:schemeClr val="accent1"/>
          </a:fillRef>
          <a:effectRef idx="2">
            <a:schemeClr val="accent1"/>
          </a:effectRef>
          <a:fontRef idx="minor">
            <a:schemeClr val="lt1"/>
          </a:fontRef>
        </p:style>
        <p:txBody>
          <a:bodyPr rtlCol="0" anchor="ctr"/>
          <a:lstStyle/>
          <a:p>
            <a:pPr marL="168275"/>
            <a:endParaRPr lang="en-US" sz="2800" dirty="0" smtClean="0">
              <a:solidFill>
                <a:schemeClr val="tx1"/>
              </a:solidFill>
            </a:endParaRPr>
          </a:p>
          <a:p>
            <a:pPr marL="168275"/>
            <a:endParaRPr lang="en-US" sz="2800" dirty="0" smtClean="0">
              <a:solidFill>
                <a:schemeClr val="tx1"/>
              </a:solidFill>
            </a:endParaRPr>
          </a:p>
          <a:p>
            <a:pPr marL="168275"/>
            <a:endParaRPr lang="en-US" sz="2800" dirty="0">
              <a:solidFill>
                <a:schemeClr val="tx1"/>
              </a:solidFill>
            </a:endParaRPr>
          </a:p>
          <a:p>
            <a:pPr marL="168275"/>
            <a:endParaRPr lang="en-US" sz="2800" dirty="0" smtClean="0">
              <a:solidFill>
                <a:schemeClr val="tx1"/>
              </a:solidFill>
            </a:endParaRPr>
          </a:p>
        </p:txBody>
      </p:sp>
      <p:sp>
        <p:nvSpPr>
          <p:cNvPr id="8" name="Oval 7"/>
          <p:cNvSpPr/>
          <p:nvPr/>
        </p:nvSpPr>
        <p:spPr>
          <a:xfrm>
            <a:off x="3079173" y="4756892"/>
            <a:ext cx="242780" cy="239843"/>
          </a:xfrm>
          <a:prstGeom prst="ellipse">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2838670" y="5370799"/>
            <a:ext cx="765697" cy="10457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7" name="Group 26"/>
          <p:cNvGrpSpPr/>
          <p:nvPr/>
        </p:nvGrpSpPr>
        <p:grpSpPr>
          <a:xfrm>
            <a:off x="2759860" y="5349198"/>
            <a:ext cx="927764" cy="1117205"/>
            <a:chOff x="2759860" y="5257540"/>
            <a:chExt cx="927764" cy="1117205"/>
          </a:xfrm>
        </p:grpSpPr>
        <p:sp>
          <p:nvSpPr>
            <p:cNvPr id="15" name="Oval 14"/>
            <p:cNvSpPr/>
            <p:nvPr/>
          </p:nvSpPr>
          <p:spPr>
            <a:xfrm>
              <a:off x="2856592" y="5279141"/>
              <a:ext cx="182880" cy="182880"/>
            </a:xfrm>
            <a:prstGeom prst="ellipse">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2773717" y="5479702"/>
              <a:ext cx="182880" cy="182880"/>
            </a:xfrm>
            <a:prstGeom prst="ellipse">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Oval 16"/>
            <p:cNvSpPr/>
            <p:nvPr/>
          </p:nvSpPr>
          <p:spPr>
            <a:xfrm>
              <a:off x="2759860" y="5693357"/>
              <a:ext cx="182880" cy="182880"/>
            </a:xfrm>
            <a:prstGeom prst="ellipse">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2772189" y="5920106"/>
              <a:ext cx="182880" cy="182880"/>
            </a:xfrm>
            <a:prstGeom prst="ellipse">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a:off x="2894600" y="6113301"/>
              <a:ext cx="182880" cy="182880"/>
            </a:xfrm>
            <a:prstGeom prst="ellipse">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p:cNvSpPr/>
            <p:nvPr/>
          </p:nvSpPr>
          <p:spPr>
            <a:xfrm>
              <a:off x="3124287" y="6191865"/>
              <a:ext cx="182880" cy="182880"/>
            </a:xfrm>
            <a:prstGeom prst="ellipse">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3334637" y="6103422"/>
              <a:ext cx="182880" cy="182880"/>
            </a:xfrm>
            <a:prstGeom prst="ellipse">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3471047" y="5915955"/>
              <a:ext cx="182880" cy="182880"/>
            </a:xfrm>
            <a:prstGeom prst="ellipse">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3504744" y="5686545"/>
              <a:ext cx="182880" cy="182880"/>
            </a:xfrm>
            <a:prstGeom prst="ellipse">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Oval 23"/>
            <p:cNvSpPr/>
            <p:nvPr/>
          </p:nvSpPr>
          <p:spPr>
            <a:xfrm>
              <a:off x="3480587" y="5436269"/>
              <a:ext cx="182880" cy="182880"/>
            </a:xfrm>
            <a:prstGeom prst="ellipse">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3140336" y="5266342"/>
              <a:ext cx="159175" cy="457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3389147" y="5257540"/>
              <a:ext cx="182880" cy="182880"/>
            </a:xfrm>
            <a:prstGeom prst="ellipse">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 name="TextBox 3"/>
          <p:cNvSpPr txBox="1"/>
          <p:nvPr/>
        </p:nvSpPr>
        <p:spPr>
          <a:xfrm>
            <a:off x="628475" y="4660900"/>
            <a:ext cx="2145241" cy="707886"/>
          </a:xfrm>
          <a:prstGeom prst="rect">
            <a:avLst/>
          </a:prstGeom>
          <a:noFill/>
        </p:spPr>
        <p:txBody>
          <a:bodyPr wrap="square" rtlCol="0">
            <a:spAutoFit/>
          </a:bodyPr>
          <a:lstStyle/>
          <a:p>
            <a:r>
              <a:rPr lang="en-US" sz="2000" dirty="0" smtClean="0"/>
              <a:t>A reflection is a pearl</a:t>
            </a:r>
            <a:endParaRPr lang="en-US" sz="2000" dirty="0"/>
          </a:p>
        </p:txBody>
      </p:sp>
      <p:sp>
        <p:nvSpPr>
          <p:cNvPr id="29" name="TextBox 28"/>
          <p:cNvSpPr txBox="1"/>
          <p:nvPr/>
        </p:nvSpPr>
        <p:spPr>
          <a:xfrm>
            <a:off x="628476" y="5548949"/>
            <a:ext cx="2145241" cy="707886"/>
          </a:xfrm>
          <a:prstGeom prst="rect">
            <a:avLst/>
          </a:prstGeom>
          <a:noFill/>
        </p:spPr>
        <p:txBody>
          <a:bodyPr wrap="square" rtlCol="0">
            <a:spAutoFit/>
          </a:bodyPr>
          <a:lstStyle/>
          <a:p>
            <a:r>
              <a:rPr lang="en-US" sz="2000" dirty="0" smtClean="0"/>
              <a:t>A summary is a pearl necklace</a:t>
            </a:r>
            <a:endParaRPr lang="en-US" sz="2000" dirty="0"/>
          </a:p>
        </p:txBody>
      </p:sp>
    </p:spTree>
    <p:extLst>
      <p:ext uri="{BB962C8B-B14F-4D97-AF65-F5344CB8AC3E}">
        <p14:creationId xmlns:p14="http://schemas.microsoft.com/office/powerpoint/2010/main" val="445730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a Summary</a:t>
            </a:r>
            <a:endParaRPr lang="en-US" dirty="0"/>
          </a:p>
        </p:txBody>
      </p:sp>
      <p:sp>
        <p:nvSpPr>
          <p:cNvPr id="3" name="Content Placeholder 2"/>
          <p:cNvSpPr>
            <a:spLocks noGrp="1"/>
          </p:cNvSpPr>
          <p:nvPr>
            <p:ph idx="1"/>
          </p:nvPr>
        </p:nvSpPr>
        <p:spPr>
          <a:xfrm>
            <a:off x="457200" y="1377602"/>
            <a:ext cx="8229600" cy="4876800"/>
          </a:xfrm>
        </p:spPr>
        <p:txBody>
          <a:bodyPr>
            <a:noAutofit/>
          </a:bodyPr>
          <a:lstStyle/>
          <a:p>
            <a:pPr marL="0" indent="0">
              <a:buNone/>
            </a:pPr>
            <a:r>
              <a:rPr lang="en-US" sz="1550" b="1" dirty="0" smtClean="0"/>
              <a:t>Client: </a:t>
            </a:r>
            <a:r>
              <a:rPr lang="en-US" sz="1550" dirty="0" smtClean="0"/>
              <a:t>I’m dreading the holidays. I always overeat.</a:t>
            </a:r>
          </a:p>
          <a:p>
            <a:pPr marL="0" indent="0">
              <a:buNone/>
            </a:pPr>
            <a:r>
              <a:rPr lang="en-US" sz="1550" b="1" dirty="0" smtClean="0"/>
              <a:t>Practitioner: </a:t>
            </a:r>
            <a:r>
              <a:rPr lang="en-US" sz="1550" dirty="0" smtClean="0"/>
              <a:t>With a dose of holiday parties comes a dose of guilt and shame.</a:t>
            </a:r>
          </a:p>
          <a:p>
            <a:pPr marL="0" indent="0">
              <a:buNone/>
            </a:pPr>
            <a:r>
              <a:rPr lang="en-US" sz="1550" b="1" dirty="0" smtClean="0"/>
              <a:t>Client: </a:t>
            </a:r>
            <a:r>
              <a:rPr lang="en-US" sz="1550" dirty="0" smtClean="0"/>
              <a:t>Yes. I feel like I just hop from one holiday shin-dig to another and at each one, feel the need to taste everything.</a:t>
            </a:r>
          </a:p>
          <a:p>
            <a:pPr marL="0" indent="0">
              <a:buNone/>
            </a:pPr>
            <a:r>
              <a:rPr lang="en-US" sz="1550" b="1" dirty="0" smtClean="0"/>
              <a:t>Practitioner: </a:t>
            </a:r>
            <a:r>
              <a:rPr lang="en-US" sz="1550" dirty="0" smtClean="0"/>
              <a:t>And you end up eating more than what feels comfortable.</a:t>
            </a:r>
          </a:p>
          <a:p>
            <a:pPr marL="0" indent="0">
              <a:buNone/>
            </a:pPr>
            <a:r>
              <a:rPr lang="en-US" sz="1550" b="1" dirty="0" smtClean="0"/>
              <a:t>Client: </a:t>
            </a:r>
            <a:r>
              <a:rPr lang="en-US" sz="1550" dirty="0" smtClean="0"/>
              <a:t>Yes, I mean everything looks and tastes so good. I get socializing, and then it’s a cookie there, and cracker-and-cheese tray there, and before I know it, I’m heading home feeling sick to my stomach.</a:t>
            </a:r>
          </a:p>
          <a:p>
            <a:pPr marL="0" indent="0">
              <a:buNone/>
            </a:pPr>
            <a:r>
              <a:rPr lang="en-US" sz="1550" b="1" dirty="0" smtClean="0"/>
              <a:t>Practitioner: </a:t>
            </a:r>
            <a:r>
              <a:rPr lang="en-US" sz="1550" dirty="0" smtClean="0"/>
              <a:t>You want to figure out a way to enjoy the holiday treats more mindfully, in a way that makes your taste buds feel good, and your body feel good.</a:t>
            </a:r>
          </a:p>
          <a:p>
            <a:pPr marL="0" indent="0">
              <a:buNone/>
            </a:pPr>
            <a:r>
              <a:rPr lang="en-US" sz="1550" b="1" dirty="0" smtClean="0"/>
              <a:t>Client: </a:t>
            </a:r>
            <a:r>
              <a:rPr lang="en-US" sz="1550" dirty="0" smtClean="0"/>
              <a:t>That’s right. I’m hoping this year will be different. The holidays are supposed to be a joyous time. It’s hard to feel joyful when I’m stressed about the food situation.</a:t>
            </a:r>
          </a:p>
          <a:p>
            <a:pPr marL="0" indent="0">
              <a:buNone/>
            </a:pPr>
            <a:r>
              <a:rPr lang="en-US" sz="1550" b="1" dirty="0" smtClean="0"/>
              <a:t>Practitioner: </a:t>
            </a:r>
            <a:r>
              <a:rPr lang="en-US" sz="1550" dirty="0" smtClean="0"/>
              <a:t>Overall, you have anxiety about the holiday season because in the past you haven’t felt good about your food choices. You want this year to be different. You don’t want to miss out on the holiday parties and you’d like to discuss some strategies to feel more confident eating an amount that feels comfortable. You’re tired of the guilt you’ve been experiencing each year and you are looking for a new way to approach the holiday season.</a:t>
            </a:r>
            <a:endParaRPr lang="en-US" sz="1550" dirty="0"/>
          </a:p>
        </p:txBody>
      </p:sp>
      <p:sp>
        <p:nvSpPr>
          <p:cNvPr id="4" name="Right Arrow 3"/>
          <p:cNvSpPr/>
          <p:nvPr/>
        </p:nvSpPr>
        <p:spPr>
          <a:xfrm>
            <a:off x="-1" y="5643528"/>
            <a:ext cx="457201" cy="40591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0682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Summaries</a:t>
            </a:r>
            <a:endParaRPr lang="en-US" dirty="0"/>
          </a:p>
        </p:txBody>
      </p:sp>
      <p:sp>
        <p:nvSpPr>
          <p:cNvPr id="3" name="Content Placeholder 2"/>
          <p:cNvSpPr>
            <a:spLocks noGrp="1"/>
          </p:cNvSpPr>
          <p:nvPr>
            <p:ph idx="1"/>
          </p:nvPr>
        </p:nvSpPr>
        <p:spPr/>
        <p:txBody>
          <a:bodyPr>
            <a:normAutofit/>
          </a:bodyPr>
          <a:lstStyle/>
          <a:p>
            <a:r>
              <a:rPr lang="en-US" dirty="0" smtClean="0"/>
              <a:t>Demonstrates that the practitioner is listening</a:t>
            </a:r>
          </a:p>
          <a:p>
            <a:r>
              <a:rPr lang="en-US" dirty="0" smtClean="0"/>
              <a:t>Helps the client organize thoughts and feelings</a:t>
            </a:r>
          </a:p>
          <a:p>
            <a:r>
              <a:rPr lang="en-US" dirty="0" smtClean="0"/>
              <a:t>Allows the client to hear the change talk one more time</a:t>
            </a:r>
          </a:p>
          <a:p>
            <a:r>
              <a:rPr lang="en-US" dirty="0" smtClean="0"/>
              <a:t>Useful in transitioning the conversation from one topic to another</a:t>
            </a:r>
          </a:p>
          <a:p>
            <a:endParaRPr lang="en-US" dirty="0"/>
          </a:p>
        </p:txBody>
      </p:sp>
    </p:spTree>
    <p:extLst>
      <p:ext uri="{BB962C8B-B14F-4D97-AF65-F5344CB8AC3E}">
        <p14:creationId xmlns:p14="http://schemas.microsoft.com/office/powerpoint/2010/main" val="977678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When to Use a Summary</a:t>
            </a:r>
            <a:endParaRPr lang="en-US" dirty="0"/>
          </a:p>
        </p:txBody>
      </p:sp>
      <p:sp>
        <p:nvSpPr>
          <p:cNvPr id="3" name="Content Placeholder 2"/>
          <p:cNvSpPr>
            <a:spLocks noGrp="1"/>
          </p:cNvSpPr>
          <p:nvPr>
            <p:ph idx="1"/>
          </p:nvPr>
        </p:nvSpPr>
        <p:spPr/>
        <p:txBody>
          <a:bodyPr/>
          <a:lstStyle/>
          <a:p>
            <a:r>
              <a:rPr lang="en-US" dirty="0" smtClean="0"/>
              <a:t>Use summaries now and then throughout the session.</a:t>
            </a:r>
          </a:p>
          <a:p>
            <a:r>
              <a:rPr lang="en-US" dirty="0" smtClean="0"/>
              <a:t>Especially useful to use a summary at the end of each of the four processes (engage, focus, evoke, plan).</a:t>
            </a:r>
          </a:p>
          <a:p>
            <a:r>
              <a:rPr lang="en-US" dirty="0" smtClean="0"/>
              <a:t>Especially important to summarize change talk when voiced by the client.</a:t>
            </a:r>
            <a:endParaRPr lang="en-US" dirty="0"/>
          </a:p>
        </p:txBody>
      </p:sp>
    </p:spTree>
    <p:extLst>
      <p:ext uri="{BB962C8B-B14F-4D97-AF65-F5344CB8AC3E}">
        <p14:creationId xmlns:p14="http://schemas.microsoft.com/office/powerpoint/2010/main" val="3219173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Providing Summaries</a:t>
            </a:r>
            <a:endParaRPr lang="en-US" dirty="0"/>
          </a:p>
        </p:txBody>
      </p:sp>
      <p:sp>
        <p:nvSpPr>
          <p:cNvPr id="3" name="Content Placeholder 2"/>
          <p:cNvSpPr>
            <a:spLocks noGrp="1"/>
          </p:cNvSpPr>
          <p:nvPr>
            <p:ph idx="1"/>
          </p:nvPr>
        </p:nvSpPr>
        <p:spPr>
          <a:xfrm>
            <a:off x="457200" y="1600200"/>
            <a:ext cx="8407400" cy="4876800"/>
          </a:xfrm>
        </p:spPr>
        <p:txBody>
          <a:bodyPr>
            <a:normAutofit/>
          </a:bodyPr>
          <a:lstStyle/>
          <a:p>
            <a:r>
              <a:rPr lang="en-US" sz="2400" dirty="0" smtClean="0"/>
              <a:t>Keep summaries fairly concise.</a:t>
            </a:r>
          </a:p>
          <a:p>
            <a:pPr lvl="1"/>
            <a:r>
              <a:rPr lang="en-US" sz="2000" dirty="0" smtClean="0"/>
              <a:t>Only select a few key important pieces voiced by the client to reflect back.</a:t>
            </a:r>
          </a:p>
          <a:p>
            <a:r>
              <a:rPr lang="en-US" sz="2400" dirty="0" smtClean="0"/>
              <a:t>Could sandwich the summary between an opener and a question (not necessary though):</a:t>
            </a:r>
          </a:p>
        </p:txBody>
      </p:sp>
      <p:grpSp>
        <p:nvGrpSpPr>
          <p:cNvPr id="7" name="Group 6"/>
          <p:cNvGrpSpPr/>
          <p:nvPr/>
        </p:nvGrpSpPr>
        <p:grpSpPr>
          <a:xfrm>
            <a:off x="770164" y="3671862"/>
            <a:ext cx="7916636" cy="2948025"/>
            <a:chOff x="4661515" y="4012462"/>
            <a:chExt cx="7916636" cy="2948025"/>
          </a:xfrm>
        </p:grpSpPr>
        <p:sp>
          <p:nvSpPr>
            <p:cNvPr id="4" name="Rectangle 3"/>
            <p:cNvSpPr/>
            <p:nvPr/>
          </p:nvSpPr>
          <p:spPr>
            <a:xfrm>
              <a:off x="4661515" y="4012462"/>
              <a:ext cx="7916636" cy="125573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marL="625475" lvl="1" indent="-342900">
                <a:buFont typeface="Arial"/>
                <a:buChar char="•"/>
              </a:pPr>
              <a:r>
                <a:rPr lang="en-US" sz="2000" dirty="0"/>
                <a:t>Let’s take a step back for a moment and look at all the pieces</a:t>
              </a:r>
              <a:r>
                <a:rPr lang="mr-IN" sz="2000" dirty="0"/>
                <a:t>…</a:t>
              </a:r>
              <a:endParaRPr lang="en-US" sz="2000" dirty="0"/>
            </a:p>
            <a:p>
              <a:pPr marL="625475" lvl="1" indent="-342900">
                <a:buFont typeface="Arial"/>
                <a:buChar char="•"/>
              </a:pPr>
              <a:r>
                <a:rPr lang="en-US" sz="2000" dirty="0"/>
                <a:t>I’m noticing a few themes here</a:t>
              </a:r>
              <a:r>
                <a:rPr lang="mr-IN" sz="2000" dirty="0" smtClean="0"/>
                <a:t>…</a:t>
              </a:r>
              <a:endParaRPr lang="en-US" sz="2000" dirty="0" smtClean="0"/>
            </a:p>
            <a:p>
              <a:pPr marL="625475" lvl="1" indent="-342900">
                <a:buFont typeface="Arial"/>
                <a:buChar char="•"/>
              </a:pPr>
              <a:r>
                <a:rPr lang="en-US" sz="2000" dirty="0" smtClean="0"/>
                <a:t>Let me see if I have this all straight</a:t>
              </a:r>
              <a:r>
                <a:rPr lang="mr-IN" sz="2000" dirty="0" smtClean="0"/>
                <a:t>…</a:t>
              </a:r>
              <a:endParaRPr lang="en-US" sz="2000" dirty="0"/>
            </a:p>
          </p:txBody>
        </p:sp>
        <p:sp>
          <p:nvSpPr>
            <p:cNvPr id="5" name="Rectangle 4"/>
            <p:cNvSpPr/>
            <p:nvPr/>
          </p:nvSpPr>
          <p:spPr>
            <a:xfrm>
              <a:off x="4661515" y="5268200"/>
              <a:ext cx="7916636" cy="595128"/>
            </a:xfrm>
            <a:prstGeom prst="rect">
              <a:avLst/>
            </a:prstGeom>
            <a:solidFill>
              <a:srgbClr val="FFDC30"/>
            </a:solidFill>
            <a:ln>
              <a:solidFill>
                <a:srgbClr val="FFDC30"/>
              </a:solidFill>
            </a:ln>
          </p:spPr>
          <p:style>
            <a:lnRef idx="1">
              <a:schemeClr val="accent1"/>
            </a:lnRef>
            <a:fillRef idx="3">
              <a:schemeClr val="accent1"/>
            </a:fillRef>
            <a:effectRef idx="2">
              <a:schemeClr val="accent1"/>
            </a:effectRef>
            <a:fontRef idx="minor">
              <a:schemeClr val="lt1"/>
            </a:fontRef>
          </p:style>
          <p:txBody>
            <a:bodyPr rtlCol="0" anchor="ctr"/>
            <a:lstStyle/>
            <a:p>
              <a:pPr marL="284163"/>
              <a:r>
                <a:rPr lang="en-US" dirty="0" smtClean="0">
                  <a:solidFill>
                    <a:srgbClr val="000000"/>
                  </a:solidFill>
                </a:rPr>
                <a:t>Summary</a:t>
              </a:r>
              <a:endParaRPr lang="en-US" dirty="0">
                <a:solidFill>
                  <a:srgbClr val="000000"/>
                </a:solidFill>
              </a:endParaRPr>
            </a:p>
          </p:txBody>
        </p:sp>
        <p:sp>
          <p:nvSpPr>
            <p:cNvPr id="6" name="Rectangle 5"/>
            <p:cNvSpPr/>
            <p:nvPr/>
          </p:nvSpPr>
          <p:spPr>
            <a:xfrm>
              <a:off x="4661515" y="5863328"/>
              <a:ext cx="7916636" cy="109715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marL="625475" lvl="1" indent="-342900">
                <a:buFont typeface="Arial"/>
                <a:buChar char="•"/>
              </a:pPr>
              <a:r>
                <a:rPr lang="en-US" sz="2000" dirty="0" smtClean="0"/>
                <a:t>Did I get it all?</a:t>
              </a:r>
            </a:p>
            <a:p>
              <a:pPr marL="625475" lvl="1" indent="-342900">
                <a:buFont typeface="Arial"/>
                <a:buChar char="•"/>
              </a:pPr>
              <a:r>
                <a:rPr lang="en-US" sz="2000" dirty="0" smtClean="0"/>
                <a:t>Did I miss anything?</a:t>
              </a:r>
            </a:p>
            <a:p>
              <a:pPr marL="625475" lvl="1" indent="-342900">
                <a:buFont typeface="Arial"/>
                <a:buChar char="•"/>
              </a:pPr>
              <a:r>
                <a:rPr lang="en-US" sz="2000" dirty="0" smtClean="0"/>
                <a:t>Does that sound about right?</a:t>
              </a:r>
              <a:endParaRPr lang="en-US" sz="2000" dirty="0"/>
            </a:p>
          </p:txBody>
        </p:sp>
      </p:grpSp>
    </p:spTree>
    <p:extLst>
      <p:ext uri="{BB962C8B-B14F-4D97-AF65-F5344CB8AC3E}">
        <p14:creationId xmlns:p14="http://schemas.microsoft.com/office/powerpoint/2010/main" val="26163426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2919</TotalTime>
  <Words>1578</Words>
  <Application>Microsoft Macintosh PowerPoint</Application>
  <PresentationFormat>On-screen Show (4:3)</PresentationFormat>
  <Paragraphs>143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Clarity</vt:lpstr>
      <vt:lpstr>Mastering the microskills: Summaries</vt:lpstr>
      <vt:lpstr>Learning Objectives</vt:lpstr>
      <vt:lpstr>The 4 Microskills</vt:lpstr>
      <vt:lpstr>Outline</vt:lpstr>
      <vt:lpstr>Summaries Defined</vt:lpstr>
      <vt:lpstr>Example of a Summary</vt:lpstr>
      <vt:lpstr>Benefits of Summaries</vt:lpstr>
      <vt:lpstr>When to Use a Summary</vt:lpstr>
      <vt:lpstr>Tips for Providing Summaries</vt:lpstr>
      <vt:lpstr>In Class Activity</vt:lpstr>
      <vt:lpstr>In Class Activity</vt:lpstr>
      <vt:lpstr>Bringing the OARS Together</vt:lpstr>
      <vt:lpstr>In Class Activity</vt:lpstr>
      <vt:lpstr>In Class Activity</vt:lpstr>
      <vt:lpstr>Take Home Messages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Complexities of Lifestyle Changes</dc:title>
  <dc:creator>Office 2004 Test Drive User</dc:creator>
  <cp:lastModifiedBy>Dazzia Szczepaniak</cp:lastModifiedBy>
  <cp:revision>218</cp:revision>
  <dcterms:created xsi:type="dcterms:W3CDTF">2016-08-31T20:33:07Z</dcterms:created>
  <dcterms:modified xsi:type="dcterms:W3CDTF">2017-05-16T03:16:21Z</dcterms:modified>
</cp:coreProperties>
</file>