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309" r:id="rId4"/>
    <p:sldId id="324" r:id="rId5"/>
    <p:sldId id="310" r:id="rId6"/>
    <p:sldId id="311" r:id="rId7"/>
    <p:sldId id="323" r:id="rId8"/>
    <p:sldId id="312" r:id="rId9"/>
    <p:sldId id="314" r:id="rId10"/>
    <p:sldId id="313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30"/>
    <a:srgbClr val="D6550D"/>
    <a:srgbClr val="D62F09"/>
    <a:srgbClr val="8F3302"/>
    <a:srgbClr val="973914"/>
    <a:srgbClr val="B2451F"/>
    <a:srgbClr val="A55614"/>
    <a:srgbClr val="A54424"/>
    <a:srgbClr val="A53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147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9AAE-C659-E240-AFEA-FB56B9160EFA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B504-11CD-9A44-9C2A-55951DD76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3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D6550D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Mastering the </a:t>
            </a:r>
            <a:r>
              <a:rPr lang="en-US" sz="4000" dirty="0" err="1" smtClean="0"/>
              <a:t>microskills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r>
              <a:rPr lang="en-US" sz="4000" dirty="0" smtClean="0"/>
              <a:t>Affirmations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/>
              <a:t>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423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Affirmations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Listen for </a:t>
            </a:r>
            <a:r>
              <a:rPr lang="en-US" dirty="0"/>
              <a:t>positive characteristics demonstrated by the </a:t>
            </a:r>
            <a:r>
              <a:rPr lang="en-US" dirty="0" smtClean="0"/>
              <a:t>client.</a:t>
            </a:r>
            <a:endParaRPr lang="en-US" dirty="0"/>
          </a:p>
          <a:p>
            <a:pPr marL="514350" indent="0">
              <a:buNone/>
            </a:pPr>
            <a:r>
              <a:rPr lang="en-US" dirty="0"/>
              <a:t>“I almost didn’t make it here today. My car was having issues, my son was having a melt down before I left the </a:t>
            </a:r>
            <a:r>
              <a:rPr lang="en-US" dirty="0" smtClean="0"/>
              <a:t>house, </a:t>
            </a:r>
            <a:r>
              <a:rPr lang="en-US" dirty="0"/>
              <a:t>and I was trying to comfort him and I didn’t want to be late.”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791436"/>
              </p:ext>
            </p:extLst>
          </p:nvPr>
        </p:nvGraphicFramePr>
        <p:xfrm>
          <a:off x="1070308" y="5349657"/>
          <a:ext cx="7463615" cy="914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3429"/>
                <a:gridCol w="356769"/>
                <a:gridCol w="2354679"/>
                <a:gridCol w="399581"/>
                <a:gridCol w="2169157"/>
              </a:tblGrid>
              <a:tr h="900296">
                <a:tc>
                  <a:txBody>
                    <a:bodyPr/>
                    <a:lstStyle/>
                    <a:p>
                      <a:r>
                        <a:rPr lang="en-US" dirty="0" smtClean="0"/>
                        <a:t>Caring and compassionate mom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Respectful of others’ time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Committed</a:t>
                      </a:r>
                      <a:r>
                        <a:rPr lang="en-US" baseline="0" dirty="0" smtClean="0"/>
                        <a:t> to health services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08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Affirmations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Relay the observation </a:t>
            </a:r>
            <a:r>
              <a:rPr lang="en-US" dirty="0"/>
              <a:t>back to the </a:t>
            </a:r>
            <a:r>
              <a:rPr lang="en-US" dirty="0" smtClean="0"/>
              <a:t>client.</a:t>
            </a:r>
          </a:p>
          <a:p>
            <a:pPr marL="798513" lvl="1" indent="-239713"/>
            <a:r>
              <a:rPr lang="en-US" dirty="0" smtClean="0"/>
              <a:t>You care a great deal about your son.</a:t>
            </a:r>
          </a:p>
          <a:p>
            <a:pPr marL="798513" lvl="1" indent="-239713"/>
            <a:r>
              <a:rPr lang="en-US" dirty="0" smtClean="0"/>
              <a:t>You are someone who follows through with her commitments.</a:t>
            </a:r>
          </a:p>
          <a:p>
            <a:pPr marL="798513" lvl="1" indent="-239713"/>
            <a:r>
              <a:rPr lang="en-US" dirty="0" smtClean="0"/>
              <a:t>You’re someone who shows up on time.</a:t>
            </a:r>
          </a:p>
          <a:p>
            <a:pPr marL="798513" lvl="1" indent="-239713"/>
            <a:r>
              <a:rPr lang="en-US" dirty="0" smtClean="0"/>
              <a:t>You are here despite all those obstacles, which tells me that you’re committed your health.</a:t>
            </a:r>
          </a:p>
          <a:p>
            <a:pPr marL="798513" lvl="1" indent="-23971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62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Affirmations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377566"/>
              </p:ext>
            </p:extLst>
          </p:nvPr>
        </p:nvGraphicFramePr>
        <p:xfrm>
          <a:off x="557097" y="2413526"/>
          <a:ext cx="8005368" cy="3657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1342"/>
                <a:gridCol w="2001342"/>
                <a:gridCol w="2001342"/>
                <a:gridCol w="2001342"/>
              </a:tblGrid>
              <a:tr h="522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Adventuresome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Dedicated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Knowledgeable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Resourceful</a:t>
                      </a:r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Ambitious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Determined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Mindful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Self-aware</a:t>
                      </a:r>
                      <a:endParaRPr lang="en-US" sz="2000" dirty="0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Doer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Strong</a:t>
                      </a:r>
                      <a:endParaRPr lang="en-US" sz="2000" dirty="0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Brave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Eager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Optimistic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Thoughtful</a:t>
                      </a:r>
                      <a:endParaRPr lang="en-US" sz="2000" dirty="0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Capable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Energetic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Organized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Tough</a:t>
                      </a:r>
                      <a:endParaRPr lang="en-US" sz="2000" dirty="0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Experienced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Patient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Trusting</a:t>
                      </a:r>
                      <a:endParaRPr lang="en-US" sz="2000" dirty="0"/>
                    </a:p>
                  </a:txBody>
                  <a:tcPr/>
                </a:tc>
              </a:tr>
              <a:tr h="522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Committed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Focused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Persevering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Willing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9474" y="1712270"/>
            <a:ext cx="5993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A List of Positive Characteristics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368" y="6349670"/>
            <a:ext cx="8229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Adapted from Characteristics of Successful Changers. From Miller (2004)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2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scenario, write down at least three positive characteristics or qualities demonstrated by the client.</a:t>
            </a:r>
          </a:p>
          <a:p>
            <a:r>
              <a:rPr lang="en-US" dirty="0" smtClean="0"/>
              <a:t>Write an affirmation for each of the three positive characteristics or qualities.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30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Scenario 1</a:t>
            </a:r>
          </a:p>
          <a:p>
            <a:pPr marL="0" indent="0">
              <a:buNone/>
            </a:pPr>
            <a:r>
              <a:rPr lang="en-US" dirty="0" smtClean="0"/>
              <a:t>Jill has been caring for her sick grandmother. Her grandmother often makes negative comments about Jill’s eating habits since she recently decided to follow a vegetarian diet. Jill decided to become a vegetarian because of her love for animals. Jill has been ignoring her grandmother’s comments, not wanting to cause stress.</a:t>
            </a:r>
          </a:p>
          <a:p>
            <a:pPr marL="0" indent="0">
              <a:buNone/>
            </a:pPr>
            <a:r>
              <a:rPr lang="en-US" dirty="0" smtClean="0"/>
              <a:t>3 positive characteristics:</a:t>
            </a:r>
          </a:p>
          <a:p>
            <a:pPr marL="0" indent="0">
              <a:buNone/>
            </a:pPr>
            <a:r>
              <a:rPr lang="en-US" dirty="0" smtClean="0"/>
              <a:t>1. __________________</a:t>
            </a:r>
          </a:p>
          <a:p>
            <a:pPr marL="0" indent="0">
              <a:buNone/>
            </a:pPr>
            <a:r>
              <a:rPr lang="en-US" dirty="0" smtClean="0"/>
              <a:t>2. __________________</a:t>
            </a:r>
          </a:p>
          <a:p>
            <a:pPr marL="0" indent="0">
              <a:buNone/>
            </a:pPr>
            <a:r>
              <a:rPr lang="en-US" dirty="0" smtClean="0"/>
              <a:t>3. __________________</a:t>
            </a:r>
          </a:p>
          <a:p>
            <a:pPr marL="0" indent="0">
              <a:buNone/>
            </a:pPr>
            <a:r>
              <a:rPr lang="en-US" dirty="0" smtClean="0"/>
              <a:t>3 affirmations:</a:t>
            </a:r>
          </a:p>
          <a:p>
            <a:pPr marL="0" indent="0">
              <a:buNone/>
            </a:pPr>
            <a:r>
              <a:rPr lang="en-US" dirty="0" smtClean="0"/>
              <a:t>1. ___________________________________________________________________.</a:t>
            </a:r>
          </a:p>
          <a:p>
            <a:pPr marL="0" indent="0">
              <a:buNone/>
            </a:pPr>
            <a:r>
              <a:rPr lang="en-US" dirty="0" smtClean="0"/>
              <a:t>2. ___________________________________________________________________.</a:t>
            </a:r>
          </a:p>
          <a:p>
            <a:pPr marL="0" indent="0">
              <a:buNone/>
            </a:pPr>
            <a:r>
              <a:rPr lang="en-US" dirty="0" smtClean="0"/>
              <a:t>3. ___________________________________________________________________.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71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19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Scenario 2</a:t>
            </a:r>
          </a:p>
          <a:p>
            <a:pPr marL="0" indent="0">
              <a:buNone/>
            </a:pPr>
            <a:r>
              <a:rPr lang="en-US" dirty="0" smtClean="0"/>
              <a:t>Juan is a migrant farmer in a small rural town. He immigrated from Mexico five years ago without knowing much English. He is married with two young children and also takes care of his father. </a:t>
            </a:r>
            <a:r>
              <a:rPr lang="en-US" dirty="0"/>
              <a:t>He has to be at work each morning before 5am. His farming work is very strenuous. </a:t>
            </a:r>
            <a:r>
              <a:rPr lang="en-US" dirty="0" smtClean="0"/>
              <a:t>He was recently diagnosed with type 2 diabetes and has been coming to the clinic for the last two weeks for all of his scheduled appointments. 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 positive characteristics:</a:t>
            </a:r>
          </a:p>
          <a:p>
            <a:pPr marL="0" indent="0">
              <a:buNone/>
            </a:pPr>
            <a:r>
              <a:rPr lang="en-US" dirty="0" smtClean="0"/>
              <a:t>1. __________________</a:t>
            </a:r>
          </a:p>
          <a:p>
            <a:pPr marL="0" indent="0">
              <a:buNone/>
            </a:pPr>
            <a:r>
              <a:rPr lang="en-US" dirty="0" smtClean="0"/>
              <a:t>2. __________________</a:t>
            </a:r>
          </a:p>
          <a:p>
            <a:pPr marL="0" indent="0">
              <a:buNone/>
            </a:pPr>
            <a:r>
              <a:rPr lang="en-US" dirty="0" smtClean="0"/>
              <a:t>3. __________________</a:t>
            </a:r>
          </a:p>
          <a:p>
            <a:pPr marL="0" indent="0">
              <a:buNone/>
            </a:pPr>
            <a:r>
              <a:rPr lang="en-US" dirty="0" smtClean="0"/>
              <a:t>3 affirmations:</a:t>
            </a:r>
          </a:p>
          <a:p>
            <a:pPr marL="0" indent="0">
              <a:buNone/>
            </a:pPr>
            <a:r>
              <a:rPr lang="en-US" dirty="0" smtClean="0"/>
              <a:t>1. ___________________________________________________________________.</a:t>
            </a:r>
          </a:p>
          <a:p>
            <a:pPr marL="0" indent="0">
              <a:buNone/>
            </a:pPr>
            <a:r>
              <a:rPr lang="en-US" dirty="0" smtClean="0"/>
              <a:t>2. ___________________________________________________________________.</a:t>
            </a:r>
          </a:p>
          <a:p>
            <a:pPr marL="0" indent="0">
              <a:buNone/>
            </a:pPr>
            <a:r>
              <a:rPr lang="en-US" dirty="0" smtClean="0"/>
              <a:t>3. ___________________________________________________________________.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13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Scenario 3</a:t>
            </a:r>
          </a:p>
          <a:p>
            <a:pPr marL="0" indent="0">
              <a:buNone/>
            </a:pPr>
            <a:r>
              <a:rPr lang="en-US" dirty="0" smtClean="0"/>
              <a:t>Each year, Jim sets a New Year’s Resolution to work out at the gym five days a week. He usually starts out strong and then by March stops going altogether. While he is at the gym, he spends 30 minutes on a cardio machine, lifts weights and then stretches. His gym membership is fairly expensive, but he makes it work by only allowing himself a meal at a restaurant twice a month. He likes his routine, but doesn’t like how his motivation fizzles a few months into it.</a:t>
            </a:r>
          </a:p>
          <a:p>
            <a:pPr marL="0" indent="0">
              <a:buNone/>
            </a:pPr>
            <a:r>
              <a:rPr lang="en-US" dirty="0"/>
              <a:t>3</a:t>
            </a:r>
            <a:r>
              <a:rPr lang="en-US" dirty="0" smtClean="0"/>
              <a:t> positive characteristics:</a:t>
            </a:r>
          </a:p>
          <a:p>
            <a:pPr marL="0" indent="0">
              <a:buNone/>
            </a:pPr>
            <a:r>
              <a:rPr lang="en-US" dirty="0" smtClean="0"/>
              <a:t>1. __________________</a:t>
            </a:r>
          </a:p>
          <a:p>
            <a:pPr marL="0" indent="0">
              <a:buNone/>
            </a:pPr>
            <a:r>
              <a:rPr lang="en-US" dirty="0" smtClean="0"/>
              <a:t>2. __________________</a:t>
            </a:r>
          </a:p>
          <a:p>
            <a:pPr marL="0" indent="0">
              <a:buNone/>
            </a:pPr>
            <a:r>
              <a:rPr lang="en-US" dirty="0" smtClean="0"/>
              <a:t>3. __________________</a:t>
            </a:r>
          </a:p>
          <a:p>
            <a:pPr marL="0" indent="0">
              <a:buNone/>
            </a:pPr>
            <a:r>
              <a:rPr lang="en-US" dirty="0" smtClean="0"/>
              <a:t>3 affirmations:</a:t>
            </a:r>
          </a:p>
          <a:p>
            <a:pPr marL="0" indent="0">
              <a:buNone/>
            </a:pPr>
            <a:r>
              <a:rPr lang="en-US" dirty="0" smtClean="0"/>
              <a:t>1. ___________________________________________________________________.</a:t>
            </a:r>
          </a:p>
          <a:p>
            <a:pPr marL="0" indent="0">
              <a:buNone/>
            </a:pPr>
            <a:r>
              <a:rPr lang="en-US" dirty="0" smtClean="0"/>
              <a:t>2. ___________________________________________________________________.</a:t>
            </a:r>
          </a:p>
          <a:p>
            <a:pPr marL="0" indent="0">
              <a:buNone/>
            </a:pPr>
            <a:r>
              <a:rPr lang="en-US" dirty="0" smtClean="0"/>
              <a:t>3. ___________________________________________________________________.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7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Get together in groups of 4.</a:t>
            </a:r>
          </a:p>
          <a:p>
            <a:r>
              <a:rPr lang="en-US" dirty="0" smtClean="0"/>
              <a:t>One person in the group volunteers to share a personal story.</a:t>
            </a:r>
          </a:p>
          <a:p>
            <a:r>
              <a:rPr lang="en-US" dirty="0" smtClean="0"/>
              <a:t>The story can be something that happened in childhood, on a summer vacation, or just last weekend.</a:t>
            </a:r>
          </a:p>
          <a:p>
            <a:r>
              <a:rPr lang="en-US" dirty="0" smtClean="0"/>
              <a:t>The remaining group members listen to the story-teller intently, noticing positive characteristics displayed by the story-teller in the story.</a:t>
            </a:r>
          </a:p>
          <a:p>
            <a:r>
              <a:rPr lang="en-US" dirty="0" smtClean="0"/>
              <a:t>Once the story is over, the group members take turns providing the story-teller with affirmations.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1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456206" y="5847934"/>
            <a:ext cx="3390663" cy="591348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5495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Affirmations enhance engagement and empower the client.</a:t>
            </a:r>
          </a:p>
          <a:p>
            <a:r>
              <a:rPr lang="en-US" sz="2800" dirty="0" smtClean="0"/>
              <a:t>Affirmations acknowledge clients’ inherent strengths.</a:t>
            </a:r>
          </a:p>
          <a:p>
            <a:r>
              <a:rPr lang="en-US" sz="2800" dirty="0" smtClean="0"/>
              <a:t>The key to providing affirmations is to tune your ears to notice your clients’ strengths, skills and natural talents. 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3383515" y="4573705"/>
            <a:ext cx="4951506" cy="182859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“Like a hound dog, constantly be sniffing the air for opportunities to affirm your client.”</a:t>
            </a:r>
          </a:p>
          <a:p>
            <a:pPr algn="ctr"/>
            <a:r>
              <a:rPr lang="en-US" dirty="0" smtClean="0"/>
              <a:t>-- Steven Malcolm Berg Smith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775718" y="5283200"/>
            <a:ext cx="2687783" cy="899641"/>
            <a:chOff x="362830" y="5400490"/>
            <a:chExt cx="2456075" cy="782351"/>
          </a:xfrm>
        </p:grpSpPr>
        <p:sp>
          <p:nvSpPr>
            <p:cNvPr id="5" name="Trapezoid 4"/>
            <p:cNvSpPr/>
            <p:nvPr/>
          </p:nvSpPr>
          <p:spPr>
            <a:xfrm rot="6833477">
              <a:off x="2131669" y="5538001"/>
              <a:ext cx="423360" cy="579392"/>
            </a:xfrm>
            <a:prstGeom prst="trapezoid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41929" y="5722269"/>
              <a:ext cx="1350815" cy="416298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724424" y="6006787"/>
              <a:ext cx="592103" cy="176054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41929" y="6006787"/>
              <a:ext cx="592103" cy="176054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655884" y="5819966"/>
              <a:ext cx="237235" cy="24264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710469" y="5859432"/>
              <a:ext cx="237235" cy="24264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Block Arc 11"/>
            <p:cNvSpPr/>
            <p:nvPr/>
          </p:nvSpPr>
          <p:spPr>
            <a:xfrm>
              <a:off x="362830" y="5527786"/>
              <a:ext cx="348874" cy="361967"/>
            </a:xfrm>
            <a:prstGeom prst="blockArc">
              <a:avLst>
                <a:gd name="adj1" fmla="val 8985115"/>
                <a:gd name="adj2" fmla="val 0"/>
                <a:gd name="adj3" fmla="val 25000"/>
              </a:avLst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609580" y="5819966"/>
              <a:ext cx="209325" cy="17286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211864" y="5652486"/>
              <a:ext cx="209325" cy="17286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285365" y="5694346"/>
              <a:ext cx="55822" cy="12562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rapezoid 5"/>
            <p:cNvSpPr/>
            <p:nvPr/>
          </p:nvSpPr>
          <p:spPr>
            <a:xfrm rot="1699653">
              <a:off x="1855543" y="5400490"/>
              <a:ext cx="329865" cy="635894"/>
            </a:xfrm>
            <a:prstGeom prst="trapezoid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0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end of this presentation, participants will be able to:</a:t>
            </a:r>
          </a:p>
          <a:p>
            <a:pPr lvl="1"/>
            <a:r>
              <a:rPr lang="en-US" dirty="0" smtClean="0"/>
              <a:t>List the benefits of providing affirmations within an MI session</a:t>
            </a:r>
          </a:p>
          <a:p>
            <a:pPr lvl="1"/>
            <a:r>
              <a:rPr lang="en-US" dirty="0" smtClean="0"/>
              <a:t>Identify character strengths within client stories</a:t>
            </a:r>
          </a:p>
          <a:p>
            <a:pPr lvl="1"/>
            <a:r>
              <a:rPr lang="en-US" dirty="0" smtClean="0"/>
              <a:t>Craft </a:t>
            </a:r>
            <a:r>
              <a:rPr lang="en-US" smtClean="0"/>
              <a:t>affirming statements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2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 </a:t>
            </a:r>
            <a:r>
              <a:rPr lang="en-US" dirty="0" err="1" smtClean="0"/>
              <a:t>Microskills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0024" y="1599005"/>
            <a:ext cx="8009090" cy="13576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/>
            <a:r>
              <a:rPr lang="en-US" sz="2800" dirty="0" err="1"/>
              <a:t>Microskills</a:t>
            </a:r>
            <a:r>
              <a:rPr lang="en-US" sz="2800" dirty="0"/>
              <a:t> are specific skills a counselor can use to enhance communication with clients.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189994"/>
              </p:ext>
            </p:extLst>
          </p:nvPr>
        </p:nvGraphicFramePr>
        <p:xfrm>
          <a:off x="580024" y="3415734"/>
          <a:ext cx="609600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014"/>
                <a:gridCol w="52269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O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Open-ended questions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A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Affirmations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R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Reflections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D6550D"/>
                          </a:solidFill>
                        </a:rPr>
                        <a:t>S</a:t>
                      </a:r>
                      <a:endParaRPr lang="en-US" sz="3600" b="1" dirty="0">
                        <a:solidFill>
                          <a:srgbClr val="D6550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Summaries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153845" y="3142064"/>
            <a:ext cx="782990" cy="3700260"/>
            <a:chOff x="6662103" y="3178520"/>
            <a:chExt cx="815094" cy="3663804"/>
          </a:xfrm>
        </p:grpSpPr>
        <p:grpSp>
          <p:nvGrpSpPr>
            <p:cNvPr id="15" name="Group 14"/>
            <p:cNvGrpSpPr/>
            <p:nvPr/>
          </p:nvGrpSpPr>
          <p:grpSpPr>
            <a:xfrm rot="2183826">
              <a:off x="6662103" y="3178520"/>
              <a:ext cx="651727" cy="3658732"/>
              <a:chOff x="6887001" y="2572259"/>
              <a:chExt cx="602409" cy="364737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6" name="Trapezoid 5"/>
              <p:cNvSpPr/>
              <p:nvPr/>
            </p:nvSpPr>
            <p:spPr>
              <a:xfrm>
                <a:off x="6887001" y="4835194"/>
                <a:ext cx="602409" cy="1140859"/>
              </a:xfrm>
              <a:prstGeom prst="trapezoid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887001" y="5732477"/>
                <a:ext cx="602409" cy="487154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endCxn id="6" idx="0"/>
              </p:cNvCxnSpPr>
              <p:nvPr/>
            </p:nvCxnSpPr>
            <p:spPr>
              <a:xfrm>
                <a:off x="7188206" y="2572259"/>
                <a:ext cx="0" cy="2262935"/>
              </a:xfrm>
              <a:prstGeom prst="line">
                <a:avLst/>
              </a:prstGeom>
              <a:grpFill/>
              <a:ln w="2540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 rot="19395121">
              <a:off x="6825470" y="3183592"/>
              <a:ext cx="651727" cy="3658732"/>
              <a:chOff x="6887001" y="2572259"/>
              <a:chExt cx="602409" cy="364737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7" name="Trapezoid 16"/>
              <p:cNvSpPr/>
              <p:nvPr/>
            </p:nvSpPr>
            <p:spPr>
              <a:xfrm>
                <a:off x="6887001" y="4835194"/>
                <a:ext cx="602409" cy="1140859"/>
              </a:xfrm>
              <a:prstGeom prst="trapezoid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887001" y="5732477"/>
                <a:ext cx="602409" cy="487154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>
                <a:endCxn id="17" idx="0"/>
              </p:cNvCxnSpPr>
              <p:nvPr/>
            </p:nvCxnSpPr>
            <p:spPr>
              <a:xfrm>
                <a:off x="7188206" y="2572259"/>
                <a:ext cx="0" cy="2262935"/>
              </a:xfrm>
              <a:prstGeom prst="line">
                <a:avLst/>
              </a:prstGeom>
              <a:grpFill/>
              <a:ln w="2540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2883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Affirmations defined</a:t>
            </a:r>
          </a:p>
          <a:p>
            <a:r>
              <a:rPr lang="en-US" dirty="0" smtClean="0"/>
              <a:t>Benefits of affirmations</a:t>
            </a:r>
          </a:p>
          <a:p>
            <a:r>
              <a:rPr lang="en-US" dirty="0" smtClean="0"/>
              <a:t>Crafting affirmations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9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Affirmations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/>
              <a:t>affirmation</a:t>
            </a:r>
            <a:r>
              <a:rPr lang="en-US" dirty="0" smtClean="0"/>
              <a:t> </a:t>
            </a:r>
            <a:r>
              <a:rPr lang="en-US" smtClean="0"/>
              <a:t>is “a positive </a:t>
            </a:r>
            <a:r>
              <a:rPr lang="en-US" dirty="0" smtClean="0"/>
              <a:t>statement regarding one’s character or values that acknowledges his or her strengths and </a:t>
            </a:r>
            <a:r>
              <a:rPr lang="en-US" smtClean="0"/>
              <a:t>efforts.”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22203" y="6388866"/>
            <a:ext cx="5117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Affirmation definition by Miller &amp;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</a:rPr>
              <a:t>Rollnick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, 2013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4997" y="3381734"/>
            <a:ext cx="8001803" cy="25826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 smtClean="0"/>
              <a:t>You are the type of person who works hard for what you have.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 smtClean="0"/>
              <a:t>You really care about people.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 smtClean="0"/>
              <a:t>You’ve really come to know what your body needs.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 smtClean="0"/>
              <a:t>It’s important to you to be a good role model for your children.</a:t>
            </a:r>
          </a:p>
          <a:p>
            <a:pPr marL="285750" indent="-285750">
              <a:spcAft>
                <a:spcPts val="1000"/>
              </a:spcAft>
              <a:buFont typeface="Arial"/>
              <a:buChar char="•"/>
            </a:pPr>
            <a:r>
              <a:rPr lang="en-US" sz="2000" dirty="0" smtClean="0"/>
              <a:t>Showing up today took a lot of courage.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9460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Affirmations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Helps clients recognize their strengths and capabilities</a:t>
            </a:r>
          </a:p>
          <a:p>
            <a:pPr lvl="1"/>
            <a:r>
              <a:rPr lang="en-US" dirty="0" smtClean="0"/>
              <a:t>Supports client self-efficacy</a:t>
            </a:r>
          </a:p>
          <a:p>
            <a:r>
              <a:rPr lang="en-US" dirty="0"/>
              <a:t>Enhances client-practitioner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Increases change talk</a:t>
            </a:r>
          </a:p>
          <a:p>
            <a:r>
              <a:rPr lang="en-US" dirty="0" smtClean="0"/>
              <a:t>Empowers the client</a:t>
            </a:r>
          </a:p>
          <a:p>
            <a:r>
              <a:rPr lang="en-US" dirty="0" smtClean="0"/>
              <a:t>Encourages persistence</a:t>
            </a:r>
          </a:p>
          <a:p>
            <a:r>
              <a:rPr lang="en-US" dirty="0" smtClean="0"/>
              <a:t>Decreases defensiveness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829587" y="4163426"/>
            <a:ext cx="3857213" cy="218620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“A person who feels appreciated will always do more than what is expected.”</a:t>
            </a:r>
          </a:p>
          <a:p>
            <a:pPr algn="ctr"/>
            <a:r>
              <a:rPr lang="en-US" dirty="0" smtClean="0"/>
              <a:t>-- Unknown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077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Affirmations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Affirmations usually start with ‘</a:t>
            </a:r>
            <a:r>
              <a:rPr lang="en-US" i="1" dirty="0" smtClean="0"/>
              <a:t>you</a:t>
            </a:r>
            <a:r>
              <a:rPr lang="en-US" dirty="0" smtClean="0"/>
              <a:t>’ not ‘</a:t>
            </a:r>
            <a:r>
              <a:rPr lang="en-US" i="1" dirty="0" smtClean="0"/>
              <a:t>I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Compliments and praise often start with ‘</a:t>
            </a:r>
            <a:r>
              <a:rPr lang="en-US" i="1" dirty="0" smtClean="0"/>
              <a:t>I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Affirmations are not the same as compliments/praise.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93931"/>
              </p:ext>
            </p:extLst>
          </p:nvPr>
        </p:nvGraphicFramePr>
        <p:xfrm>
          <a:off x="687292" y="4275476"/>
          <a:ext cx="7859060" cy="2330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530"/>
                <a:gridCol w="3929530"/>
              </a:tblGrid>
              <a:tr h="460877">
                <a:tc>
                  <a:txBody>
                    <a:bodyPr/>
                    <a:lstStyle/>
                    <a:p>
                      <a:r>
                        <a:rPr lang="en-US" dirty="0" smtClean="0"/>
                        <a:t>Compliments / Praise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Affirmations</a:t>
                      </a:r>
                      <a:endParaRPr lang="en-US" dirty="0"/>
                    </a:p>
                  </a:txBody>
                  <a:tcPr/>
                </a:tc>
              </a:tr>
              <a:tr h="61249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</a:t>
                      </a:r>
                      <a:r>
                        <a:rPr lang="en-US" baseline="0" dirty="0" smtClean="0"/>
                        <a:t> like like the way you styled your hair.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You</a:t>
                      </a:r>
                      <a:r>
                        <a:rPr lang="en-US" baseline="0" dirty="0" smtClean="0"/>
                        <a:t> care about your family.</a:t>
                      </a:r>
                      <a:endParaRPr lang="en-US" dirty="0"/>
                    </a:p>
                  </a:txBody>
                  <a:tcPr/>
                </a:tc>
              </a:tr>
              <a:tr h="717123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I’m</a:t>
                      </a:r>
                      <a:r>
                        <a:rPr lang="en-US" dirty="0" smtClean="0"/>
                        <a:t> so proud of you!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You</a:t>
                      </a:r>
                      <a:r>
                        <a:rPr lang="en-US" dirty="0" smtClean="0"/>
                        <a:t> worked hard this week.</a:t>
                      </a:r>
                      <a:endParaRPr lang="en-US" dirty="0"/>
                    </a:p>
                  </a:txBody>
                  <a:tcPr/>
                </a:tc>
              </a:tr>
              <a:tr h="512017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 </a:t>
                      </a:r>
                      <a:r>
                        <a:rPr lang="en-US" dirty="0" smtClean="0"/>
                        <a:t>like how you did that.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You’re</a:t>
                      </a:r>
                      <a:r>
                        <a:rPr lang="en-US" dirty="0" smtClean="0"/>
                        <a:t> a loyal</a:t>
                      </a:r>
                      <a:r>
                        <a:rPr lang="en-US" baseline="0" dirty="0" smtClean="0"/>
                        <a:t> friend.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212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Affirmations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steps to crafting affirmations: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intently to the clients’ stories, hopes and dreams.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Listens for positive characteristics demonstrated by the client.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Relay the observation back to the client.</a:t>
            </a:r>
          </a:p>
        </p:txBody>
      </p:sp>
    </p:spTree>
    <p:extLst>
      <p:ext uri="{BB962C8B-B14F-4D97-AF65-F5344CB8AC3E}">
        <p14:creationId xmlns:p14="http://schemas.microsoft.com/office/powerpoint/2010/main" val="3958574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Crafting Affirmations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Listen intently to the clients’ stories, hopes and dreams.</a:t>
            </a:r>
          </a:p>
          <a:p>
            <a:pPr marL="514350" indent="0">
              <a:buNone/>
            </a:pPr>
            <a:r>
              <a:rPr lang="en-US" dirty="0" smtClean="0"/>
              <a:t>“I almost didn’t make it here today. My car was having issues, my son was having a melt down before I left the house, and I was trying to comfort him and I didn’t want to be late.” </a:t>
            </a:r>
          </a:p>
        </p:txBody>
      </p:sp>
    </p:spTree>
    <p:extLst>
      <p:ext uri="{BB962C8B-B14F-4D97-AF65-F5344CB8AC3E}">
        <p14:creationId xmlns:p14="http://schemas.microsoft.com/office/powerpoint/2010/main" val="3746603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2563</TotalTime>
  <Words>1113</Words>
  <Application>Microsoft Macintosh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Mastering the microskills: Affirmations</vt:lpstr>
      <vt:lpstr>Learning Objectives</vt:lpstr>
      <vt:lpstr>The 4 Microskills</vt:lpstr>
      <vt:lpstr>Outline</vt:lpstr>
      <vt:lpstr>Affirmations Defined</vt:lpstr>
      <vt:lpstr>Benefits of Affirmations</vt:lpstr>
      <vt:lpstr>Crafting Affirmations</vt:lpstr>
      <vt:lpstr>Crafting Affirmations</vt:lpstr>
      <vt:lpstr>Crafting Affirmations</vt:lpstr>
      <vt:lpstr>Crafting Affirmations</vt:lpstr>
      <vt:lpstr>Crafting Affirmations</vt:lpstr>
      <vt:lpstr>Crafting Affirmations</vt:lpstr>
      <vt:lpstr>In Class Activity</vt:lpstr>
      <vt:lpstr>In Class Activity</vt:lpstr>
      <vt:lpstr>In Class Activity</vt:lpstr>
      <vt:lpstr>In Class Activity</vt:lpstr>
      <vt:lpstr>In Class Activity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Complexities of Lifestyle Changes</dc:title>
  <dc:creator>Office 2004 Test Drive User</dc:creator>
  <cp:lastModifiedBy>Dazzia Szczepaniak</cp:lastModifiedBy>
  <cp:revision>183</cp:revision>
  <dcterms:created xsi:type="dcterms:W3CDTF">2016-08-31T20:33:07Z</dcterms:created>
  <dcterms:modified xsi:type="dcterms:W3CDTF">2017-05-16T03:15:14Z</dcterms:modified>
</cp:coreProperties>
</file>