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337" r:id="rId4"/>
    <p:sldId id="309" r:id="rId5"/>
    <p:sldId id="310" r:id="rId6"/>
    <p:sldId id="311" r:id="rId7"/>
    <p:sldId id="312" r:id="rId8"/>
    <p:sldId id="314" r:id="rId9"/>
    <p:sldId id="313" r:id="rId10"/>
    <p:sldId id="315" r:id="rId11"/>
    <p:sldId id="334" r:id="rId12"/>
    <p:sldId id="335" r:id="rId13"/>
    <p:sldId id="336" r:id="rId14"/>
    <p:sldId id="316" r:id="rId15"/>
    <p:sldId id="327" r:id="rId16"/>
    <p:sldId id="328" r:id="rId17"/>
    <p:sldId id="329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30" r:id="rId29"/>
    <p:sldId id="333" r:id="rId30"/>
    <p:sldId id="331" r:id="rId31"/>
    <p:sldId id="332" r:id="rId32"/>
    <p:sldId id="30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30"/>
    <a:srgbClr val="D6550D"/>
    <a:srgbClr val="D62F09"/>
    <a:srgbClr val="8F3302"/>
    <a:srgbClr val="973914"/>
    <a:srgbClr val="B2451F"/>
    <a:srgbClr val="A55614"/>
    <a:srgbClr val="A54424"/>
    <a:srgbClr val="A53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9AAE-C659-E240-AFEA-FB56B9160EFA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1B504-11CD-9A44-9C2A-55951DD76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3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D6550D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Calibri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Mastering the </a:t>
            </a:r>
            <a:r>
              <a:rPr lang="en-US" sz="4000" dirty="0" err="1" smtClean="0"/>
              <a:t>microskills</a:t>
            </a:r>
            <a:r>
              <a:rPr lang="en-US" sz="4000" dirty="0" smtClean="0"/>
              <a:t>:</a:t>
            </a:r>
            <a:br>
              <a:rPr lang="en-US" sz="4000" dirty="0" smtClean="0"/>
            </a:br>
            <a:r>
              <a:rPr lang="en-US" sz="4000" dirty="0" smtClean="0"/>
              <a:t>open-ended questions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/>
              <a:t>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74" l="0" r="99862">
                        <a14:foregroundMark x1="91492" y1="88296" x2="91492" y2="88296"/>
                        <a14:foregroundMark x1="14751" y1="26266" x2="14751" y2="262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705" y="3829538"/>
            <a:ext cx="2579225" cy="2842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975" y="6184814"/>
            <a:ext cx="59630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Companion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slides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to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Motivational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Interviewing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in Nutrition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Fitness</a:t>
            </a:r>
          </a:p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ISBN: </a:t>
            </a:r>
            <a:r>
              <a:rPr lang="is-IS" sz="1100" kern="12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9781462524181</a:t>
            </a:r>
            <a:r>
              <a:rPr lang="de-DE" sz="1100" kern="12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  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© 2016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Dawn Clifford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Laura Curtis</a:t>
            </a:r>
          </a:p>
          <a:p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Press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370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Seventh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Ave Suite 1200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New York, NY, 10001-1020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guilford.com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4233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Problem with Too Many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Too many questions can reduce engagement.</a:t>
            </a:r>
          </a:p>
          <a:p>
            <a:r>
              <a:rPr lang="en-US" dirty="0"/>
              <a:t>Limit the number of assessment </a:t>
            </a:r>
            <a:r>
              <a:rPr lang="en-US" dirty="0" smtClean="0"/>
              <a:t>questions.</a:t>
            </a:r>
            <a:endParaRPr lang="en-US" dirty="0"/>
          </a:p>
          <a:p>
            <a:pPr lvl="1"/>
            <a:r>
              <a:rPr lang="en-US" dirty="0"/>
              <a:t>Drilling the client with assessment questions reduces </a:t>
            </a:r>
            <a:r>
              <a:rPr lang="en-US" dirty="0" smtClean="0"/>
              <a:t>partnership.</a:t>
            </a:r>
            <a:endParaRPr lang="en-US" dirty="0"/>
          </a:p>
          <a:p>
            <a:pPr lvl="1"/>
            <a:r>
              <a:rPr lang="en-US" dirty="0"/>
              <a:t>Practitioner can come across as “the expert” who has an </a:t>
            </a:r>
            <a:r>
              <a:rPr lang="en-US" dirty="0" smtClean="0"/>
              <a:t>agenda.</a:t>
            </a:r>
            <a:endParaRPr lang="en-US" dirty="0"/>
          </a:p>
          <a:p>
            <a:r>
              <a:rPr lang="en-US" dirty="0" smtClean="0"/>
              <a:t>Reflect </a:t>
            </a:r>
            <a:r>
              <a:rPr lang="en-US" dirty="0"/>
              <a:t>the client’s response before asking another </a:t>
            </a:r>
            <a:r>
              <a:rPr lang="en-US" dirty="0" smtClean="0"/>
              <a:t>question.</a:t>
            </a:r>
          </a:p>
          <a:p>
            <a:pPr marL="182880" lvl="1"/>
            <a:r>
              <a:rPr lang="en-US" sz="3200" dirty="0"/>
              <a:t>Reflection, affirmations and summaries keep it </a:t>
            </a:r>
            <a:r>
              <a:rPr lang="en-US" sz="3200" dirty="0" smtClean="0"/>
              <a:t>conversational.</a:t>
            </a:r>
            <a:endParaRPr lang="en-US" sz="3200" dirty="0"/>
          </a:p>
          <a:p>
            <a:r>
              <a:rPr lang="en-US" dirty="0" smtClean="0"/>
              <a:t>Aim for a reflection-to-question ratio of 2:1. </a:t>
            </a:r>
          </a:p>
        </p:txBody>
      </p:sp>
    </p:spTree>
    <p:extLst>
      <p:ext uri="{BB962C8B-B14F-4D97-AF65-F5344CB8AC3E}">
        <p14:creationId xmlns:p14="http://schemas.microsoft.com/office/powerpoint/2010/main" val="2474730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Pair up.</a:t>
            </a:r>
          </a:p>
          <a:p>
            <a:r>
              <a:rPr lang="en-US" dirty="0" smtClean="0"/>
              <a:t>Take turns serving as the counselor and client.</a:t>
            </a:r>
          </a:p>
          <a:p>
            <a:r>
              <a:rPr lang="en-US" dirty="0" smtClean="0"/>
              <a:t>Client </a:t>
            </a:r>
            <a:r>
              <a:rPr lang="mr-IN" dirty="0" smtClean="0"/>
              <a:t>–</a:t>
            </a:r>
            <a:r>
              <a:rPr lang="en-US" dirty="0" smtClean="0"/>
              <a:t> come up with a character strength that you feel best represents you.</a:t>
            </a:r>
          </a:p>
          <a:p>
            <a:pPr lvl="1"/>
            <a:r>
              <a:rPr lang="en-US" dirty="0" smtClean="0"/>
              <a:t>(Examples: organized, positive, optimistic, adventurous, risk-taker, empathetic, resilient)</a:t>
            </a:r>
          </a:p>
          <a:p>
            <a:r>
              <a:rPr lang="en-US" dirty="0" smtClean="0"/>
              <a:t>Client starts the conversation with a single sentence: </a:t>
            </a:r>
          </a:p>
          <a:p>
            <a:pPr lvl="1"/>
            <a:r>
              <a:rPr lang="en-US" dirty="0" smtClean="0"/>
              <a:t>I am _________________ (insert character strength).</a:t>
            </a:r>
          </a:p>
          <a:p>
            <a:r>
              <a:rPr lang="en-US" dirty="0" smtClean="0"/>
              <a:t>Counselor provides a reflective listening response.</a:t>
            </a:r>
          </a:p>
          <a:p>
            <a:r>
              <a:rPr lang="en-US" dirty="0" smtClean="0"/>
              <a:t>Counselor asks these three questions, providing a reflective listening response after the client responds to each question:</a:t>
            </a:r>
          </a:p>
          <a:p>
            <a:pPr lvl="1"/>
            <a:r>
              <a:rPr lang="en-US" dirty="0" smtClean="0"/>
              <a:t>How did you realize that you possess this trait?</a:t>
            </a:r>
          </a:p>
          <a:p>
            <a:pPr lvl="1"/>
            <a:r>
              <a:rPr lang="en-US" dirty="0" smtClean="0"/>
              <a:t>How has this quality served you well in your life?</a:t>
            </a:r>
          </a:p>
          <a:p>
            <a:pPr lvl="1"/>
            <a:r>
              <a:rPr lang="en-US" dirty="0" smtClean="0"/>
              <a:t>How might this character strength come in handy in the future?</a:t>
            </a:r>
          </a:p>
          <a:p>
            <a:r>
              <a:rPr lang="en-US" dirty="0" smtClean="0"/>
              <a:t>Counselor ends the conversation by summarizing key points the client made.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967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Debrief as a class</a:t>
            </a:r>
          </a:p>
          <a:p>
            <a:pPr lvl="1"/>
            <a:r>
              <a:rPr lang="en-US" dirty="0" smtClean="0"/>
              <a:t>General reactions? </a:t>
            </a:r>
            <a:r>
              <a:rPr lang="en-US" dirty="0"/>
              <a:t>W</a:t>
            </a:r>
            <a:r>
              <a:rPr lang="en-US" dirty="0" smtClean="0"/>
              <a:t>hat did you notice as you did this activity?</a:t>
            </a:r>
          </a:p>
          <a:p>
            <a:pPr lvl="1"/>
            <a:r>
              <a:rPr lang="en-US" dirty="0" smtClean="0"/>
              <a:t>Clients </a:t>
            </a:r>
            <a:r>
              <a:rPr lang="mr-IN" dirty="0" smtClean="0"/>
              <a:t>–</a:t>
            </a:r>
            <a:r>
              <a:rPr lang="en-US" dirty="0" smtClean="0"/>
              <a:t> what did you notice as you were talking about your character strengths? </a:t>
            </a:r>
            <a:r>
              <a:rPr lang="en-US" dirty="0"/>
              <a:t>W</a:t>
            </a:r>
            <a:r>
              <a:rPr lang="en-US" dirty="0" smtClean="0"/>
              <a:t>hat was it like to be asked about your characters strengths?</a:t>
            </a:r>
          </a:p>
          <a:p>
            <a:pPr lvl="1"/>
            <a:r>
              <a:rPr lang="en-US" dirty="0" smtClean="0"/>
              <a:t>Counselors </a:t>
            </a:r>
            <a:r>
              <a:rPr lang="mr-IN" dirty="0" smtClean="0"/>
              <a:t>–</a:t>
            </a:r>
            <a:r>
              <a:rPr lang="en-US" dirty="0" smtClean="0"/>
              <a:t> what did you notice about the rhythm of open-ended questions and reflections in terms of remaining conversational?</a:t>
            </a:r>
          </a:p>
        </p:txBody>
      </p:sp>
    </p:spTree>
    <p:extLst>
      <p:ext uri="{BB962C8B-B14F-4D97-AF65-F5344CB8AC3E}">
        <p14:creationId xmlns:p14="http://schemas.microsoft.com/office/powerpoint/2010/main" val="604050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3000" dirty="0" smtClean="0"/>
              <a:t>Digging Deep</a:t>
            </a:r>
          </a:p>
          <a:p>
            <a:r>
              <a:rPr lang="en-US" sz="3000" dirty="0" smtClean="0"/>
              <a:t>“If any” questions</a:t>
            </a:r>
          </a:p>
          <a:p>
            <a:r>
              <a:rPr lang="en-US" sz="3000" dirty="0" smtClean="0"/>
              <a:t>Change in the abstract (hypothetical questions)</a:t>
            </a:r>
          </a:p>
          <a:p>
            <a:r>
              <a:rPr lang="en-US" sz="3000" dirty="0" smtClean="0"/>
              <a:t>Strength-based questions</a:t>
            </a:r>
          </a:p>
          <a:p>
            <a:r>
              <a:rPr lang="en-US" sz="3000" dirty="0" smtClean="0"/>
              <a:t>Exploring goals and values </a:t>
            </a:r>
          </a:p>
          <a:p>
            <a:r>
              <a:rPr lang="en-US" sz="3000" dirty="0" smtClean="0"/>
              <a:t>Reasons for change</a:t>
            </a:r>
          </a:p>
          <a:p>
            <a:r>
              <a:rPr lang="en-US" sz="3000" dirty="0" smtClean="0"/>
              <a:t>Looking forward</a:t>
            </a:r>
          </a:p>
          <a:p>
            <a:r>
              <a:rPr lang="en-US" sz="3000" dirty="0" smtClean="0"/>
              <a:t>Looking back</a:t>
            </a:r>
          </a:p>
          <a:p>
            <a:r>
              <a:rPr lang="en-US" sz="3000" dirty="0" smtClean="0"/>
              <a:t>Querying extremes</a:t>
            </a:r>
          </a:p>
          <a:p>
            <a:r>
              <a:rPr lang="en-US" sz="3000" dirty="0" smtClean="0"/>
              <a:t>Disarming questions</a:t>
            </a:r>
          </a:p>
          <a:p>
            <a:r>
              <a:rPr lang="en-US" sz="3000" dirty="0" smtClean="0"/>
              <a:t>Change ruler</a:t>
            </a:r>
          </a:p>
          <a:p>
            <a:pPr lvl="8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2725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Digging Deep</a:t>
            </a:r>
          </a:p>
          <a:p>
            <a:pPr lvl="1"/>
            <a:r>
              <a:rPr lang="en-US" dirty="0" smtClean="0"/>
              <a:t>Questions that dig a little deeper beneath the surface</a:t>
            </a:r>
          </a:p>
          <a:p>
            <a:pPr lvl="1"/>
            <a:r>
              <a:rPr lang="en-US" dirty="0" smtClean="0"/>
              <a:t>Clients often say things that warrant further exploration:</a:t>
            </a:r>
          </a:p>
          <a:p>
            <a:pPr lvl="2"/>
            <a:r>
              <a:rPr lang="en-US" dirty="0" smtClean="0"/>
              <a:t>“My mom put me on my first diet.”</a:t>
            </a:r>
          </a:p>
          <a:p>
            <a:pPr lvl="2"/>
            <a:r>
              <a:rPr lang="en-US" dirty="0" smtClean="0"/>
              <a:t>“I can’t keep chocolate in the house.”</a:t>
            </a:r>
          </a:p>
          <a:p>
            <a:pPr lvl="2"/>
            <a:r>
              <a:rPr lang="en-US" dirty="0" smtClean="0"/>
              <a:t>“Certain foods make me sick.”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28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7136"/>
            <a:ext cx="4498028" cy="365358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Digging Deep</a:t>
            </a:r>
          </a:p>
          <a:p>
            <a:pPr lvl="1"/>
            <a:r>
              <a:rPr lang="en-US" dirty="0" smtClean="0"/>
              <a:t>Reasons to dig deeper:</a:t>
            </a:r>
          </a:p>
          <a:p>
            <a:pPr marL="1005840" lvl="2" indent="-457200">
              <a:buFont typeface="+mj-lt"/>
              <a:buAutoNum type="arabicPeriod"/>
            </a:pPr>
            <a:r>
              <a:rPr lang="en-US" dirty="0" smtClean="0"/>
              <a:t>Builds rapport</a:t>
            </a:r>
          </a:p>
          <a:p>
            <a:pPr marL="1005840" lvl="2" indent="-457200">
              <a:buFont typeface="+mj-lt"/>
              <a:buAutoNum type="arabicPeriod"/>
            </a:pPr>
            <a:r>
              <a:rPr lang="en-US" dirty="0" smtClean="0"/>
              <a:t>Enhances understanding</a:t>
            </a:r>
          </a:p>
          <a:p>
            <a:pPr marL="1005840" lvl="2" indent="-457200">
              <a:buFont typeface="+mj-lt"/>
              <a:buAutoNum type="arabicPeriod"/>
            </a:pPr>
            <a:r>
              <a:rPr lang="en-US" dirty="0" smtClean="0"/>
              <a:t>Enhances client awareness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Slide4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123" y="3809998"/>
            <a:ext cx="3778808" cy="2834106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9106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Digging Deep</a:t>
            </a:r>
          </a:p>
          <a:p>
            <a:pPr lvl="1"/>
            <a:r>
              <a:rPr lang="en-US" dirty="0"/>
              <a:t>Digging Deep </a:t>
            </a:r>
            <a:r>
              <a:rPr lang="en-US" dirty="0" smtClean="0"/>
              <a:t>Questions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84997" y="3224776"/>
            <a:ext cx="7706220" cy="31808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8788" lvl="2" indent="-285750">
              <a:spcAft>
                <a:spcPts val="1000"/>
              </a:spcAft>
              <a:buFont typeface="Arial"/>
              <a:buChar char="•"/>
            </a:pPr>
            <a:r>
              <a:rPr lang="en-US" sz="2400" dirty="0"/>
              <a:t>Tell me more about that.</a:t>
            </a:r>
          </a:p>
          <a:p>
            <a:pPr marL="458788" lvl="2" indent="-285750">
              <a:spcAft>
                <a:spcPts val="1000"/>
              </a:spcAft>
              <a:buFont typeface="Arial"/>
              <a:buChar char="•"/>
            </a:pPr>
            <a:r>
              <a:rPr lang="en-US" sz="2400" dirty="0"/>
              <a:t>What was that like for you?</a:t>
            </a:r>
          </a:p>
          <a:p>
            <a:pPr marL="458788" lvl="2" indent="-285750">
              <a:spcAft>
                <a:spcPts val="1000"/>
              </a:spcAft>
              <a:buFont typeface="Arial"/>
              <a:buChar char="•"/>
            </a:pPr>
            <a:r>
              <a:rPr lang="en-US" sz="2400" dirty="0"/>
              <a:t>What is it about</a:t>
            </a:r>
            <a:r>
              <a:rPr lang="mr-IN" sz="2400" dirty="0"/>
              <a:t>…</a:t>
            </a:r>
            <a:r>
              <a:rPr lang="en-US" sz="2400" dirty="0"/>
              <a:t>that concerns you?</a:t>
            </a:r>
          </a:p>
          <a:p>
            <a:pPr marL="458788" lvl="2" indent="-285750">
              <a:spcAft>
                <a:spcPts val="1000"/>
              </a:spcAft>
              <a:buFont typeface="Arial"/>
              <a:buChar char="•"/>
            </a:pPr>
            <a:r>
              <a:rPr lang="en-US" sz="2400" dirty="0"/>
              <a:t>Where did that idea come from?</a:t>
            </a:r>
          </a:p>
          <a:p>
            <a:pPr marL="458788" lvl="2" indent="-285750">
              <a:spcAft>
                <a:spcPts val="1000"/>
              </a:spcAft>
              <a:buFont typeface="Arial"/>
              <a:buChar char="•"/>
            </a:pPr>
            <a:r>
              <a:rPr lang="en-US" sz="2400" dirty="0"/>
              <a:t>What about that is important to you?</a:t>
            </a:r>
          </a:p>
          <a:p>
            <a:pPr marL="458788" lvl="2" indent="-285750">
              <a:spcAft>
                <a:spcPts val="1000"/>
              </a:spcAft>
              <a:buFont typeface="Arial"/>
              <a:buChar char="•"/>
            </a:pPr>
            <a:r>
              <a:rPr lang="en-US" sz="2400" dirty="0"/>
              <a:t>What else?</a:t>
            </a:r>
          </a:p>
        </p:txBody>
      </p:sp>
    </p:spTree>
    <p:extLst>
      <p:ext uri="{BB962C8B-B14F-4D97-AF65-F5344CB8AC3E}">
        <p14:creationId xmlns:p14="http://schemas.microsoft.com/office/powerpoint/2010/main" val="1900227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Digging Deep</a:t>
            </a:r>
          </a:p>
          <a:p>
            <a:pPr lvl="1"/>
            <a:r>
              <a:rPr lang="en-US" dirty="0"/>
              <a:t>Digging Deep </a:t>
            </a:r>
            <a:r>
              <a:rPr lang="en-US" dirty="0" smtClean="0"/>
              <a:t>questions often result in emotional responses from clients.</a:t>
            </a:r>
          </a:p>
          <a:p>
            <a:pPr lvl="1"/>
            <a:r>
              <a:rPr lang="en-US" dirty="0" smtClean="0"/>
              <a:t>Expressing emotion and tears is a normal part of the therapeutic process.</a:t>
            </a:r>
          </a:p>
          <a:p>
            <a:pPr lvl="1"/>
            <a:r>
              <a:rPr lang="en-US" dirty="0" smtClean="0"/>
              <a:t>It’s important to normalize that response.</a:t>
            </a:r>
          </a:p>
          <a:p>
            <a:pPr lvl="1"/>
            <a:r>
              <a:rPr lang="en-US" dirty="0" smtClean="0"/>
              <a:t>Offer a non-judgmental response that invites the client to explore thoughts and feelings:</a:t>
            </a:r>
          </a:p>
          <a:p>
            <a:pPr lvl="2"/>
            <a:r>
              <a:rPr lang="en-US" dirty="0" smtClean="0"/>
              <a:t>I’m sensing this topic is emotional for you. Tell me more about what you’re experiencing right now.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03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716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6076B4"/>
                </a:solidFill>
              </a:rPr>
              <a:t>If Any </a:t>
            </a:r>
            <a:r>
              <a:rPr lang="en-US" dirty="0" smtClean="0">
                <a:solidFill>
                  <a:srgbClr val="6076B4"/>
                </a:solidFill>
              </a:rPr>
              <a:t>Questions</a:t>
            </a:r>
          </a:p>
          <a:p>
            <a:pPr lvl="1"/>
            <a:r>
              <a:rPr lang="en-US" dirty="0" smtClean="0"/>
              <a:t>Avoid making assumptions by adding </a:t>
            </a:r>
            <a:r>
              <a:rPr lang="en-US" b="1" dirty="0" smtClean="0"/>
              <a:t>if any </a:t>
            </a:r>
            <a:r>
              <a:rPr lang="en-US" dirty="0" smtClean="0"/>
              <a:t>to certain questions.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What changes, </a:t>
            </a:r>
            <a:r>
              <a:rPr lang="en-US" b="1" dirty="0" smtClean="0"/>
              <a:t>if any</a:t>
            </a:r>
            <a:r>
              <a:rPr lang="en-US" dirty="0" smtClean="0"/>
              <a:t>, are you interested in making?</a:t>
            </a:r>
          </a:p>
          <a:p>
            <a:pPr lvl="1"/>
            <a:r>
              <a:rPr lang="en-US" dirty="0" smtClean="0"/>
              <a:t>Which of these barriers, </a:t>
            </a:r>
            <a:r>
              <a:rPr lang="en-US" b="1" dirty="0" smtClean="0"/>
              <a:t>if any</a:t>
            </a:r>
            <a:r>
              <a:rPr lang="en-US" dirty="0" smtClean="0"/>
              <a:t>, might you run into?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05305" y="3435685"/>
            <a:ext cx="2657642" cy="160421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2"/>
            <a:r>
              <a:rPr lang="en-US" sz="2000" dirty="0"/>
              <a:t>What concerns do you have about your high blood sugars?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569284" y="3435685"/>
            <a:ext cx="2679032" cy="160421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1775" lvl="2"/>
            <a:r>
              <a:rPr lang="en-US" sz="2000" dirty="0"/>
              <a:t>What concerns do you have, </a:t>
            </a:r>
            <a:r>
              <a:rPr lang="en-US" sz="2000" b="1" dirty="0"/>
              <a:t>if any</a:t>
            </a:r>
            <a:r>
              <a:rPr lang="en-US" sz="2000" dirty="0"/>
              <a:t>, about your high blood sugars?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850102" y="4170947"/>
            <a:ext cx="1564106" cy="0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422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Change in the Abstract (Hypothetical Questions)</a:t>
            </a:r>
          </a:p>
          <a:p>
            <a:pPr lvl="1"/>
            <a:r>
              <a:rPr lang="en-US" dirty="0" smtClean="0"/>
              <a:t>The client gets to “try on” the idea of change.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70622" y="3581499"/>
            <a:ext cx="7592053" cy="28955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400" dirty="0"/>
              <a:t>If you were to attempt to cut back on soda in the next month, how would you go about doing it?</a:t>
            </a:r>
          </a:p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400" dirty="0"/>
              <a:t>If you did start adding more physical activity into your day, what types of activities would you try?</a:t>
            </a:r>
          </a:p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400" dirty="0"/>
              <a:t>If you did decide to make that change, how would it benefit you?</a:t>
            </a:r>
          </a:p>
        </p:txBody>
      </p:sp>
    </p:spTree>
    <p:extLst>
      <p:ext uri="{BB962C8B-B14F-4D97-AF65-F5344CB8AC3E}">
        <p14:creationId xmlns:p14="http://schemas.microsoft.com/office/powerpoint/2010/main" val="103233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the end of this presentation, participants will be able to:</a:t>
            </a:r>
          </a:p>
          <a:p>
            <a:pPr lvl="1"/>
            <a:r>
              <a:rPr lang="en-US" dirty="0" smtClean="0"/>
              <a:t>Define the acronym O.A.R.S.</a:t>
            </a:r>
          </a:p>
          <a:p>
            <a:pPr lvl="1"/>
            <a:r>
              <a:rPr lang="en-US" dirty="0" smtClean="0"/>
              <a:t>Identify open-ended versus closed-ended questions</a:t>
            </a:r>
          </a:p>
          <a:p>
            <a:pPr lvl="1"/>
            <a:r>
              <a:rPr lang="en-US" dirty="0" smtClean="0"/>
              <a:t>Describe the benefits of using open-ended questions over closed-ended questions within an MI session</a:t>
            </a:r>
          </a:p>
          <a:p>
            <a:pPr lvl="1"/>
            <a:r>
              <a:rPr lang="en-US" dirty="0" smtClean="0"/>
              <a:t>List the different types of open-ended questions and provide examples for each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2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076B4"/>
                </a:solidFill>
              </a:rPr>
              <a:t>Strength-Based Questions</a:t>
            </a:r>
          </a:p>
          <a:p>
            <a:pPr lvl="1"/>
            <a:r>
              <a:rPr lang="en-US" sz="2600" dirty="0" smtClean="0"/>
              <a:t>Questions that guide the client to talk about strengths, skills, and previous accomplishments </a:t>
            </a:r>
          </a:p>
          <a:p>
            <a:pPr lvl="1"/>
            <a:r>
              <a:rPr lang="en-US" sz="2600" dirty="0" smtClean="0"/>
              <a:t>The aim is to enhance self-efficacy for making a change.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13539" y="3993118"/>
            <a:ext cx="7806115" cy="252668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/>
              <a:t>Describe a time in the past when you were successful at making a change. What was that like?</a:t>
            </a:r>
          </a:p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/>
              <a:t>What personal strengths have helped you be successful in the past?</a:t>
            </a:r>
          </a:p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/>
              <a:t>What skills do you already have with regards to meal planning and cooking that will help you in this change?</a:t>
            </a:r>
          </a:p>
        </p:txBody>
      </p:sp>
    </p:spTree>
    <p:extLst>
      <p:ext uri="{BB962C8B-B14F-4D97-AF65-F5344CB8AC3E}">
        <p14:creationId xmlns:p14="http://schemas.microsoft.com/office/powerpoint/2010/main" val="2774620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076B4"/>
                </a:solidFill>
              </a:rPr>
              <a:t>Exploring Goals and Values</a:t>
            </a:r>
          </a:p>
          <a:p>
            <a:pPr lvl="1"/>
            <a:r>
              <a:rPr lang="en-US" dirty="0" smtClean="0"/>
              <a:t>Questions that explore what’s important to your client</a:t>
            </a:r>
          </a:p>
          <a:p>
            <a:pPr lvl="1"/>
            <a:r>
              <a:rPr lang="en-US" dirty="0" smtClean="0"/>
              <a:t>Invites clients to consider their change relative to their goals and values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27705" y="4537517"/>
            <a:ext cx="7620595" cy="19394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457200" bIns="457200" rtlCol="0" anchor="ctr"/>
          <a:lstStyle/>
          <a:p>
            <a:pPr marL="342900" lvl="2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/>
              <a:t>How does your desire to improve your fitness line up with your values?</a:t>
            </a:r>
          </a:p>
          <a:p>
            <a:pPr marL="342900" lvl="2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/>
              <a:t>What do you care most about in life?</a:t>
            </a:r>
          </a:p>
          <a:p>
            <a:pPr marL="342900" lvl="2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/>
              <a:t>How does this change fit in with your personal goals and values?</a:t>
            </a:r>
          </a:p>
        </p:txBody>
      </p:sp>
    </p:spTree>
    <p:extLst>
      <p:ext uri="{BB962C8B-B14F-4D97-AF65-F5344CB8AC3E}">
        <p14:creationId xmlns:p14="http://schemas.microsoft.com/office/powerpoint/2010/main" val="3329832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76B4"/>
                </a:solidFill>
              </a:rPr>
              <a:t>Reasons for Change</a:t>
            </a:r>
          </a:p>
          <a:p>
            <a:pPr lvl="1"/>
            <a:r>
              <a:rPr lang="en-US" dirty="0" smtClean="0"/>
              <a:t>Questions that elicit the client’s personal motivations for change</a:t>
            </a:r>
          </a:p>
          <a:p>
            <a:pPr lvl="1"/>
            <a:r>
              <a:rPr lang="en-US" dirty="0" smtClean="0"/>
              <a:t>The heart of MI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99162" y="4152256"/>
            <a:ext cx="7649137" cy="251133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5938" lvl="2" indent="-457200">
              <a:spcAft>
                <a:spcPts val="1000"/>
              </a:spcAft>
              <a:buFont typeface="Arial"/>
              <a:buChar char="•"/>
            </a:pPr>
            <a:r>
              <a:rPr lang="en-US" sz="2300" dirty="0"/>
              <a:t>Why do you want to make this change?</a:t>
            </a:r>
          </a:p>
          <a:p>
            <a:pPr marL="515938" lvl="2" indent="-457200">
              <a:spcAft>
                <a:spcPts val="1000"/>
              </a:spcAft>
              <a:buFont typeface="Arial"/>
              <a:buChar char="•"/>
            </a:pPr>
            <a:r>
              <a:rPr lang="en-US" sz="2300" dirty="0"/>
              <a:t>What are some possible advantages to</a:t>
            </a:r>
            <a:r>
              <a:rPr lang="mr-IN" sz="2300" dirty="0"/>
              <a:t>…</a:t>
            </a:r>
            <a:r>
              <a:rPr lang="en-US" sz="2300" dirty="0"/>
              <a:t>?</a:t>
            </a:r>
          </a:p>
          <a:p>
            <a:pPr marL="515938" lvl="2" indent="-457200">
              <a:spcAft>
                <a:spcPts val="1000"/>
              </a:spcAft>
              <a:buFont typeface="Arial"/>
              <a:buChar char="•"/>
            </a:pPr>
            <a:r>
              <a:rPr lang="en-US" sz="2300" dirty="0"/>
              <a:t>How would making this change make your life better?</a:t>
            </a:r>
          </a:p>
          <a:p>
            <a:pPr marL="515938" lvl="2" indent="-457200">
              <a:spcAft>
                <a:spcPts val="1000"/>
              </a:spcAft>
              <a:buFont typeface="Arial"/>
              <a:buChar char="•"/>
            </a:pPr>
            <a:r>
              <a:rPr lang="en-US" sz="2300" dirty="0"/>
              <a:t>How are your current patterns not working for you?</a:t>
            </a:r>
          </a:p>
        </p:txBody>
      </p:sp>
      <p:sp>
        <p:nvSpPr>
          <p:cNvPr id="5" name="Heart 4"/>
          <p:cNvSpPr/>
          <p:nvPr/>
        </p:nvSpPr>
        <p:spPr>
          <a:xfrm>
            <a:off x="7079064" y="3761552"/>
            <a:ext cx="1607736" cy="1366375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75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76B4"/>
                </a:solidFill>
              </a:rPr>
              <a:t>Looking Forward</a:t>
            </a:r>
          </a:p>
          <a:p>
            <a:pPr lvl="1"/>
            <a:r>
              <a:rPr lang="en-US" dirty="0" smtClean="0"/>
              <a:t>Questions that invite the client to consider the future</a:t>
            </a:r>
          </a:p>
          <a:p>
            <a:pPr lvl="1"/>
            <a:r>
              <a:rPr lang="en-US" dirty="0" smtClean="0"/>
              <a:t>Visualize possible long term benefits of change.</a:t>
            </a:r>
          </a:p>
          <a:p>
            <a:pPr lvl="1"/>
            <a:r>
              <a:rPr lang="en-US" dirty="0" smtClean="0"/>
              <a:t>Visualize possible long term effects of not changing.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56351" y="4708743"/>
            <a:ext cx="7706219" cy="188240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300" dirty="0"/>
              <a:t>If you decided to make this change, how would your life be different in the future?</a:t>
            </a:r>
          </a:p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300" dirty="0"/>
              <a:t>Suppose you decide not to make this change. What might your life be like 5 years from now?</a:t>
            </a:r>
          </a:p>
        </p:txBody>
      </p:sp>
    </p:spTree>
    <p:extLst>
      <p:ext uri="{BB962C8B-B14F-4D97-AF65-F5344CB8AC3E}">
        <p14:creationId xmlns:p14="http://schemas.microsoft.com/office/powerpoint/2010/main" val="254834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76B4"/>
                </a:solidFill>
              </a:rPr>
              <a:t>Looking Back </a:t>
            </a:r>
          </a:p>
          <a:p>
            <a:pPr lvl="1"/>
            <a:r>
              <a:rPr lang="en-US" dirty="0" smtClean="0"/>
              <a:t>Questions that invite the client to consider a time when life was better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56247" y="3567230"/>
            <a:ext cx="7549240" cy="305245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457200" bIns="457200" rtlCol="0" anchor="ctr"/>
          <a:lstStyle/>
          <a:p>
            <a:pPr marL="400050" lvl="2" indent="-227013">
              <a:spcAft>
                <a:spcPts val="1200"/>
              </a:spcAft>
              <a:buFont typeface="Arial"/>
              <a:buChar char="•"/>
            </a:pPr>
            <a:r>
              <a:rPr lang="en-US" sz="2300" dirty="0"/>
              <a:t>Think back to a time when you didn’t struggle with your body image. What was that like?</a:t>
            </a:r>
          </a:p>
          <a:p>
            <a:pPr marL="400050" lvl="2" indent="-227013">
              <a:spcAft>
                <a:spcPts val="1200"/>
              </a:spcAft>
              <a:buFont typeface="Arial"/>
              <a:buChar char="•"/>
            </a:pPr>
            <a:r>
              <a:rPr lang="en-US" sz="2300" dirty="0"/>
              <a:t>Was there ever a time when you didn’t feel this anxious about food? How was life different back then?</a:t>
            </a:r>
          </a:p>
          <a:p>
            <a:pPr marL="400050" lvl="2" indent="-227013">
              <a:spcAft>
                <a:spcPts val="1200"/>
              </a:spcAft>
              <a:buFont typeface="Arial"/>
              <a:buChar char="•"/>
            </a:pPr>
            <a:r>
              <a:rPr lang="en-US" sz="2300" dirty="0"/>
              <a:t>Think back to a time in your life when you were more active. What was that like?</a:t>
            </a:r>
          </a:p>
        </p:txBody>
      </p:sp>
    </p:spTree>
    <p:extLst>
      <p:ext uri="{BB962C8B-B14F-4D97-AF65-F5344CB8AC3E}">
        <p14:creationId xmlns:p14="http://schemas.microsoft.com/office/powerpoint/2010/main" val="4228472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76B4"/>
                </a:solidFill>
              </a:rPr>
              <a:t>Querying Extremes</a:t>
            </a:r>
          </a:p>
          <a:p>
            <a:pPr lvl="1"/>
            <a:r>
              <a:rPr lang="en-US" dirty="0" smtClean="0"/>
              <a:t>Invites clients to explore the </a:t>
            </a:r>
            <a:r>
              <a:rPr lang="en-US" i="1" dirty="0" smtClean="0"/>
              <a:t>best</a:t>
            </a:r>
            <a:r>
              <a:rPr lang="en-US" dirty="0" smtClean="0"/>
              <a:t> and </a:t>
            </a:r>
            <a:r>
              <a:rPr lang="en-US" i="1" dirty="0" smtClean="0"/>
              <a:t>worst </a:t>
            </a:r>
            <a:r>
              <a:rPr lang="en-US" dirty="0" smtClean="0"/>
              <a:t>parts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56246" y="2925129"/>
            <a:ext cx="7663407" cy="369456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457200" bIns="457200" rtlCol="0" anchor="ctr"/>
          <a:lstStyle/>
          <a:p>
            <a:pPr marL="400050" lvl="2" indent="-227013">
              <a:spcAft>
                <a:spcPts val="1200"/>
              </a:spcAft>
              <a:buFont typeface="Arial"/>
              <a:buChar char="•"/>
            </a:pPr>
            <a:r>
              <a:rPr lang="en-US" sz="2300" dirty="0" smtClean="0"/>
              <a:t>What’s </a:t>
            </a:r>
            <a:r>
              <a:rPr lang="en-US" sz="2300" i="1" dirty="0" smtClean="0"/>
              <a:t>most </a:t>
            </a:r>
            <a:r>
              <a:rPr lang="en-US" sz="2300" dirty="0" smtClean="0"/>
              <a:t>important to you about making this change?</a:t>
            </a:r>
            <a:endParaRPr lang="en-US" sz="2300" dirty="0"/>
          </a:p>
          <a:p>
            <a:pPr marL="400050" lvl="2" indent="-227013">
              <a:spcAft>
                <a:spcPts val="1200"/>
              </a:spcAft>
              <a:buFont typeface="Arial"/>
              <a:buChar char="•"/>
            </a:pPr>
            <a:r>
              <a:rPr lang="en-US" sz="2300" dirty="0" smtClean="0"/>
              <a:t>What’s the </a:t>
            </a:r>
            <a:r>
              <a:rPr lang="en-US" sz="2300" i="1" dirty="0" smtClean="0"/>
              <a:t>best</a:t>
            </a:r>
            <a:r>
              <a:rPr lang="en-US" sz="2300" dirty="0" smtClean="0"/>
              <a:t> thing that could happen if you made this change?</a:t>
            </a:r>
          </a:p>
          <a:p>
            <a:pPr marL="400050" lvl="2" indent="-227013">
              <a:spcAft>
                <a:spcPts val="1200"/>
              </a:spcAft>
              <a:buFont typeface="Arial"/>
              <a:buChar char="•"/>
            </a:pPr>
            <a:r>
              <a:rPr lang="en-US" sz="2300" dirty="0" smtClean="0"/>
              <a:t>What concerns you </a:t>
            </a:r>
            <a:r>
              <a:rPr lang="en-US" sz="2300" i="1" dirty="0" smtClean="0"/>
              <a:t>most</a:t>
            </a:r>
            <a:r>
              <a:rPr lang="en-US" sz="2300" dirty="0" smtClean="0"/>
              <a:t> about your new diagnosis?</a:t>
            </a:r>
          </a:p>
          <a:p>
            <a:pPr marL="400050" lvl="2" indent="-227013">
              <a:spcAft>
                <a:spcPts val="1200"/>
              </a:spcAft>
              <a:buFont typeface="Arial"/>
              <a:buChar char="•"/>
            </a:pPr>
            <a:r>
              <a:rPr lang="en-US" sz="2300" dirty="0" smtClean="0"/>
              <a:t>Suppose you continued on without making any changes. What’s the worst case scenario?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131902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76B4"/>
                </a:solidFill>
              </a:rPr>
              <a:t>Disarming Questions</a:t>
            </a:r>
          </a:p>
          <a:p>
            <a:pPr lvl="1"/>
            <a:r>
              <a:rPr lang="en-US" dirty="0" smtClean="0"/>
              <a:t>Questions that invite the client to explore reasons </a:t>
            </a:r>
            <a:r>
              <a:rPr lang="en-US" i="1" dirty="0" smtClean="0"/>
              <a:t>not </a:t>
            </a:r>
            <a:r>
              <a:rPr lang="en-US" dirty="0" smtClean="0"/>
              <a:t>to change</a:t>
            </a:r>
          </a:p>
          <a:p>
            <a:pPr lvl="1"/>
            <a:r>
              <a:rPr lang="en-US" dirty="0" smtClean="0"/>
              <a:t>Disarming questions produce sustain talk.</a:t>
            </a:r>
          </a:p>
          <a:p>
            <a:pPr lvl="1"/>
            <a:r>
              <a:rPr lang="en-US" dirty="0" smtClean="0"/>
              <a:t>Use minimally.</a:t>
            </a:r>
          </a:p>
          <a:p>
            <a:pPr lvl="1"/>
            <a:r>
              <a:rPr lang="en-US" dirty="0" smtClean="0"/>
              <a:t>Can alleviate resistance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56351" y="4708743"/>
            <a:ext cx="7706219" cy="188240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300" dirty="0" smtClean="0"/>
              <a:t>What do you like about snacking in front of the TV?</a:t>
            </a:r>
          </a:p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300" dirty="0" smtClean="0"/>
              <a:t>What do you like about the days you aren’t active?</a:t>
            </a:r>
            <a:endParaRPr lang="en-US" sz="2300" dirty="0"/>
          </a:p>
          <a:p>
            <a:pPr marL="344488" lvl="2" indent="-285750">
              <a:spcAft>
                <a:spcPts val="1000"/>
              </a:spcAft>
              <a:buFont typeface="Arial"/>
              <a:buChar char="•"/>
            </a:pPr>
            <a:r>
              <a:rPr lang="en-US" sz="2300" dirty="0" smtClean="0"/>
              <a:t>There are important reasons you haven’t already made this change. What are those?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606076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76B4"/>
                </a:solidFill>
              </a:rPr>
              <a:t>Change Rulers</a:t>
            </a:r>
          </a:p>
          <a:p>
            <a:pPr lvl="1"/>
            <a:r>
              <a:rPr lang="en-US" dirty="0" smtClean="0"/>
              <a:t>Client rates feelings on a scale from 0 to 10</a:t>
            </a:r>
          </a:p>
          <a:p>
            <a:pPr lvl="1"/>
            <a:r>
              <a:rPr lang="en-US" dirty="0" smtClean="0"/>
              <a:t>Assesses client’s:</a:t>
            </a:r>
          </a:p>
          <a:p>
            <a:pPr lvl="2"/>
            <a:r>
              <a:rPr lang="en-US" dirty="0" smtClean="0"/>
              <a:t>Readiness</a:t>
            </a:r>
          </a:p>
          <a:p>
            <a:pPr lvl="2"/>
            <a:r>
              <a:rPr lang="en-US" dirty="0" smtClean="0"/>
              <a:t>Importance</a:t>
            </a:r>
          </a:p>
          <a:p>
            <a:pPr lvl="2"/>
            <a:r>
              <a:rPr lang="en-US" dirty="0" smtClean="0"/>
              <a:t>Interest</a:t>
            </a:r>
          </a:p>
          <a:p>
            <a:pPr lvl="2"/>
            <a:r>
              <a:rPr lang="en-US" dirty="0" smtClean="0"/>
              <a:t>Confidence in change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167068" y="3076993"/>
            <a:ext cx="4352586" cy="25541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457200" bIns="457200" rtlCol="0" anchor="ctr"/>
          <a:lstStyle/>
          <a:p>
            <a:pPr marL="173037" lvl="2" algn="ctr">
              <a:spcAft>
                <a:spcPts val="1200"/>
              </a:spcAft>
            </a:pPr>
            <a:r>
              <a:rPr lang="en-US" sz="2300" dirty="0" smtClean="0"/>
              <a:t>On a scale from 0 to 10, with 0 being not at all interested and 10 being very interested how interested are you in making this change?</a:t>
            </a:r>
          </a:p>
        </p:txBody>
      </p:sp>
      <p:sp>
        <p:nvSpPr>
          <p:cNvPr id="5" name="Rectangle 4"/>
          <p:cNvSpPr/>
          <p:nvPr/>
        </p:nvSpPr>
        <p:spPr>
          <a:xfrm>
            <a:off x="813434" y="5978678"/>
            <a:ext cx="7706220" cy="498322"/>
          </a:xfrm>
          <a:prstGeom prst="rect">
            <a:avLst/>
          </a:prstGeom>
          <a:solidFill>
            <a:srgbClr val="FFDC30"/>
          </a:solidFill>
          <a:ln>
            <a:solidFill>
              <a:srgbClr val="FFDC3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133254"/>
              </p:ext>
            </p:extLst>
          </p:nvPr>
        </p:nvGraphicFramePr>
        <p:xfrm>
          <a:off x="465670" y="6039150"/>
          <a:ext cx="770622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0622"/>
                <a:gridCol w="770622"/>
                <a:gridCol w="770622"/>
                <a:gridCol w="770622"/>
                <a:gridCol w="770622"/>
                <a:gridCol w="770622"/>
                <a:gridCol w="770622"/>
                <a:gridCol w="770622"/>
                <a:gridCol w="770622"/>
                <a:gridCol w="77062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895535"/>
              </p:ext>
            </p:extLst>
          </p:nvPr>
        </p:nvGraphicFramePr>
        <p:xfrm>
          <a:off x="1062280" y="6476587"/>
          <a:ext cx="785751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751"/>
                <a:gridCol w="785751"/>
                <a:gridCol w="785751"/>
                <a:gridCol w="785751"/>
                <a:gridCol w="785751"/>
                <a:gridCol w="785751"/>
                <a:gridCol w="679581"/>
                <a:gridCol w="861857"/>
                <a:gridCol w="665293"/>
                <a:gridCol w="93627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2818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76B4"/>
                </a:solidFill>
              </a:rPr>
              <a:t>Change Rulers</a:t>
            </a:r>
          </a:p>
          <a:p>
            <a:pPr lvl="1"/>
            <a:r>
              <a:rPr lang="en-US" dirty="0" smtClean="0"/>
              <a:t>It’s important to follow up with probing questions.</a:t>
            </a:r>
          </a:p>
          <a:p>
            <a:pPr lvl="2"/>
            <a:r>
              <a:rPr lang="en-US" dirty="0" smtClean="0"/>
              <a:t>What led you to choose that number?</a:t>
            </a:r>
          </a:p>
          <a:p>
            <a:pPr lvl="2"/>
            <a:r>
              <a:rPr lang="en-US" dirty="0" smtClean="0"/>
              <a:t>Why didn’t you choose a lower number? (results in change talk)</a:t>
            </a:r>
          </a:p>
          <a:p>
            <a:pPr lvl="2"/>
            <a:r>
              <a:rPr lang="en-US" dirty="0" smtClean="0"/>
              <a:t>Why didn’t you choose a higher number? (results in sustain talk)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13434" y="5691436"/>
            <a:ext cx="7706220" cy="498322"/>
          </a:xfrm>
          <a:prstGeom prst="rect">
            <a:avLst/>
          </a:prstGeom>
          <a:solidFill>
            <a:srgbClr val="FFDC30"/>
          </a:solidFill>
          <a:ln>
            <a:solidFill>
              <a:srgbClr val="FFDC3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439196"/>
              </p:ext>
            </p:extLst>
          </p:nvPr>
        </p:nvGraphicFramePr>
        <p:xfrm>
          <a:off x="465670" y="5751908"/>
          <a:ext cx="770622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0622"/>
                <a:gridCol w="770622"/>
                <a:gridCol w="770622"/>
                <a:gridCol w="770622"/>
                <a:gridCol w="770622"/>
                <a:gridCol w="770622"/>
                <a:gridCol w="770622"/>
                <a:gridCol w="770622"/>
                <a:gridCol w="770622"/>
                <a:gridCol w="77062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61723"/>
              </p:ext>
            </p:extLst>
          </p:nvPr>
        </p:nvGraphicFramePr>
        <p:xfrm>
          <a:off x="1062280" y="6234699"/>
          <a:ext cx="785751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751"/>
                <a:gridCol w="785751"/>
                <a:gridCol w="785751"/>
                <a:gridCol w="785751"/>
                <a:gridCol w="785751"/>
                <a:gridCol w="785751"/>
                <a:gridCol w="679581"/>
                <a:gridCol w="861857"/>
                <a:gridCol w="665293"/>
                <a:gridCol w="93627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57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510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Types of Open-ended Questions</a:t>
            </a:r>
            <a:br>
              <a:rPr lang="en-US" sz="3200" dirty="0" smtClean="0"/>
            </a:br>
            <a:r>
              <a:rPr lang="en-US" sz="2200" dirty="0" smtClean="0">
                <a:solidFill>
                  <a:schemeClr val="accent1"/>
                </a:solidFill>
              </a:rPr>
              <a:t>Cheat Sheet</a:t>
            </a:r>
            <a:endParaRPr lang="en-US" sz="22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023405"/>
              </p:ext>
            </p:extLst>
          </p:nvPr>
        </p:nvGraphicFramePr>
        <p:xfrm>
          <a:off x="544331" y="1251874"/>
          <a:ext cx="8142469" cy="5464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5571"/>
                <a:gridCol w="5556898"/>
              </a:tblGrid>
              <a:tr h="40211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Question Type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Example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21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Digging Deep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Tell me more about that piece.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1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If Any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concerns do you have, if any, about making this change?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8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 in the Abstract (Hypothetical)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If you were to make this change, how do you see it working?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8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Strength-Based</a:t>
                      </a:r>
                      <a:r>
                        <a:rPr lang="en-US" sz="1400" baseline="0" dirty="0" smtClean="0"/>
                        <a:t> Question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are some</a:t>
                      </a:r>
                      <a:r>
                        <a:rPr lang="en-US" sz="1400" baseline="0" dirty="0" smtClean="0"/>
                        <a:t> personal characteristics that you have that will help you be successful in making this change?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1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Exploring Goals and Values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How</a:t>
                      </a:r>
                      <a:r>
                        <a:rPr lang="en-US" sz="1400" baseline="0" dirty="0" smtClean="0"/>
                        <a:t> does this change relate back to what it is you value in life?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1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Reasons for Change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are some reasons you’re interested in making this change?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8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Looking Forward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If you were</a:t>
                      </a:r>
                      <a:r>
                        <a:rPr lang="en-US" sz="1400" baseline="0" dirty="0" smtClean="0"/>
                        <a:t> to make this change, how would your life be different 5 years from now?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8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Looking Back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Think</a:t>
                      </a:r>
                      <a:r>
                        <a:rPr lang="en-US" sz="1400" baseline="0" dirty="0" smtClean="0"/>
                        <a:t> back to a time when you felt good about...What was that like for you?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1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Querying</a:t>
                      </a:r>
                      <a:r>
                        <a:rPr lang="en-US" sz="1400" baseline="0" dirty="0" smtClean="0"/>
                        <a:t> Extremes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is the best part about making this</a:t>
                      </a:r>
                      <a:r>
                        <a:rPr lang="en-US" sz="1400" baseline="0" dirty="0" smtClean="0"/>
                        <a:t> change?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1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Disarming Question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are some things you like about</a:t>
                      </a:r>
                      <a:r>
                        <a:rPr lang="en-US" sz="1400" baseline="0" dirty="0" smtClean="0"/>
                        <a:t> not making this change?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1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 Rulers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 a scale from 0 to 10, how important</a:t>
                      </a:r>
                      <a:r>
                        <a:rPr lang="en-US" sz="1400" baseline="0" dirty="0" smtClean="0"/>
                        <a:t> is this change to you?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O.A.R.S.</a:t>
            </a:r>
          </a:p>
          <a:p>
            <a:r>
              <a:rPr lang="en-US" dirty="0" smtClean="0"/>
              <a:t>Closed-ended vs. open-ended questions</a:t>
            </a:r>
          </a:p>
          <a:p>
            <a:r>
              <a:rPr lang="en-US" dirty="0" smtClean="0"/>
              <a:t>Benefits of open-ended questions</a:t>
            </a:r>
          </a:p>
          <a:p>
            <a:r>
              <a:rPr lang="en-US" dirty="0" smtClean="0"/>
              <a:t>Drawbacks of too many questions</a:t>
            </a:r>
          </a:p>
          <a:p>
            <a:r>
              <a:rPr lang="en-US" dirty="0" smtClean="0"/>
              <a:t>Different types of open</a:t>
            </a:r>
            <a:r>
              <a:rPr lang="en-US" smtClean="0"/>
              <a:t>-ended questions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87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8021"/>
            <a:ext cx="8229600" cy="5021578"/>
          </a:xfrm>
        </p:spPr>
        <p:txBody>
          <a:bodyPr>
            <a:noAutofit/>
          </a:bodyPr>
          <a:lstStyle/>
          <a:p>
            <a:r>
              <a:rPr lang="en-US" sz="1700" dirty="0" smtClean="0"/>
              <a:t>Get into groups of 4. </a:t>
            </a:r>
          </a:p>
          <a:p>
            <a:r>
              <a:rPr lang="en-US" sz="1700" dirty="0" smtClean="0"/>
              <a:t>Select one student to be a client.</a:t>
            </a:r>
          </a:p>
          <a:p>
            <a:r>
              <a:rPr lang="en-US" sz="1700" dirty="0" smtClean="0"/>
              <a:t>The client selects a behavior change of interest and shares that change with the group.</a:t>
            </a:r>
          </a:p>
          <a:p>
            <a:r>
              <a:rPr lang="en-US" sz="1700" dirty="0" smtClean="0"/>
              <a:t>Each group will receive a stack of cards (face down) with the names of the different types of open-ended questions (next slide).</a:t>
            </a:r>
          </a:p>
          <a:p>
            <a:r>
              <a:rPr lang="en-US" sz="1700" dirty="0" smtClean="0"/>
              <a:t>The person to the right of the client picks up a card from the stack and asks the client an open-ended question that aligns with the card. The same person who picked up the card and asked the question also provides a reflective listening response after the client answers the question.</a:t>
            </a:r>
          </a:p>
          <a:p>
            <a:r>
              <a:rPr lang="en-US" sz="1700" dirty="0" smtClean="0"/>
              <a:t>The next person in the circle picks up the next card in the deck, asks the type of question on the card and reflects the client’s response.</a:t>
            </a:r>
          </a:p>
          <a:p>
            <a:r>
              <a:rPr lang="en-US" sz="1700" dirty="0" smtClean="0"/>
              <a:t>Continue around the circle until each type of question has been asked.</a:t>
            </a:r>
          </a:p>
          <a:p>
            <a:r>
              <a:rPr lang="en-US" sz="1700" dirty="0" smtClean="0"/>
              <a:t>The person with the last card repeats back to the client all the change talk that was voiced in the conversation and the conversation concludes.</a:t>
            </a:r>
          </a:p>
          <a:p>
            <a:r>
              <a:rPr lang="en-US" sz="1700" dirty="0" smtClean="0"/>
              <a:t>This activity is repeated several times until each person in the circle has been the client.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3849219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346921"/>
              </p:ext>
            </p:extLst>
          </p:nvPr>
        </p:nvGraphicFramePr>
        <p:xfrm>
          <a:off x="544331" y="437421"/>
          <a:ext cx="7991266" cy="640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5633"/>
                <a:gridCol w="3995633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Digging Deep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Looking Forward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If Any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Looking Back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Change in the Abstract (Hypothetical)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Querying</a:t>
                      </a:r>
                      <a:r>
                        <a:rPr lang="en-US" sz="2800" baseline="0" dirty="0" smtClean="0"/>
                        <a:t> Extremes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Strength-Based</a:t>
                      </a:r>
                      <a:r>
                        <a:rPr lang="en-US" sz="2800" baseline="0" dirty="0" smtClean="0"/>
                        <a:t> Question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Disarming Question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Exploring Goals and Values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Change Rulers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Reasons for Change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1757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91502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Open-ended questions results in rich, meaningful conversations about change.</a:t>
            </a:r>
          </a:p>
          <a:p>
            <a:r>
              <a:rPr lang="en-US" sz="2800" dirty="0" smtClean="0"/>
              <a:t>The primary goal of open-ended questions is to encourage thoughtful dialogue about change and evoke change talk.</a:t>
            </a:r>
          </a:p>
          <a:p>
            <a:r>
              <a:rPr lang="en-US" sz="2800" dirty="0" smtClean="0"/>
              <a:t>There are many different types of open-ended questions that can be used to do this.</a:t>
            </a:r>
          </a:p>
          <a:p>
            <a:r>
              <a:rPr lang="en-US" sz="2800" dirty="0" smtClean="0"/>
              <a:t>While open-ended questions are important, they are used in conjunction with the other </a:t>
            </a:r>
            <a:r>
              <a:rPr lang="en-US" sz="2800" dirty="0" err="1" smtClean="0"/>
              <a:t>microskills</a:t>
            </a:r>
            <a:r>
              <a:rPr lang="en-US" sz="2800" dirty="0" smtClean="0"/>
              <a:t> to keep the dialogue conversational.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955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4 </a:t>
            </a:r>
            <a:r>
              <a:rPr lang="en-US" dirty="0" err="1" smtClean="0"/>
              <a:t>Microskills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0024" y="1599005"/>
            <a:ext cx="8009090" cy="13576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/>
            <a:r>
              <a:rPr lang="en-US" sz="2800" dirty="0" err="1"/>
              <a:t>Microskills</a:t>
            </a:r>
            <a:r>
              <a:rPr lang="en-US" sz="2800" dirty="0"/>
              <a:t> are specific skills a counselor can use to enhance communication with clients.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189994"/>
              </p:ext>
            </p:extLst>
          </p:nvPr>
        </p:nvGraphicFramePr>
        <p:xfrm>
          <a:off x="580024" y="3415734"/>
          <a:ext cx="6096000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014"/>
                <a:gridCol w="52269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D6550D"/>
                          </a:solidFill>
                        </a:rPr>
                        <a:t>O</a:t>
                      </a:r>
                      <a:endParaRPr lang="en-US" sz="3600" b="1" dirty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Open-ended questions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D6550D"/>
                          </a:solidFill>
                        </a:rPr>
                        <a:t>A</a:t>
                      </a:r>
                      <a:endParaRPr lang="en-US" sz="3600" b="1" dirty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Affirmations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D6550D"/>
                          </a:solidFill>
                        </a:rPr>
                        <a:t>R</a:t>
                      </a:r>
                      <a:endParaRPr lang="en-US" sz="3600" b="1" dirty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Reflections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D6550D"/>
                          </a:solidFill>
                        </a:rPr>
                        <a:t>S</a:t>
                      </a:r>
                      <a:endParaRPr lang="en-US" sz="3600" b="1" dirty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Summaries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153845" y="3142064"/>
            <a:ext cx="782990" cy="3700260"/>
            <a:chOff x="6662103" y="3178520"/>
            <a:chExt cx="815094" cy="3663804"/>
          </a:xfrm>
        </p:grpSpPr>
        <p:grpSp>
          <p:nvGrpSpPr>
            <p:cNvPr id="15" name="Group 14"/>
            <p:cNvGrpSpPr/>
            <p:nvPr/>
          </p:nvGrpSpPr>
          <p:grpSpPr>
            <a:xfrm rot="2183826">
              <a:off x="6662103" y="3178520"/>
              <a:ext cx="651727" cy="3658732"/>
              <a:chOff x="6887001" y="2572259"/>
              <a:chExt cx="602409" cy="3647372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6" name="Trapezoid 5"/>
              <p:cNvSpPr/>
              <p:nvPr/>
            </p:nvSpPr>
            <p:spPr>
              <a:xfrm>
                <a:off x="6887001" y="4835194"/>
                <a:ext cx="602409" cy="1140859"/>
              </a:xfrm>
              <a:prstGeom prst="trapezoid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887001" y="5732477"/>
                <a:ext cx="602409" cy="487154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>
                <a:endCxn id="6" idx="0"/>
              </p:cNvCxnSpPr>
              <p:nvPr/>
            </p:nvCxnSpPr>
            <p:spPr>
              <a:xfrm>
                <a:off x="7188206" y="2572259"/>
                <a:ext cx="0" cy="2262935"/>
              </a:xfrm>
              <a:prstGeom prst="line">
                <a:avLst/>
              </a:prstGeom>
              <a:grpFill/>
              <a:ln w="2540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 rot="19395121">
              <a:off x="6825470" y="3183592"/>
              <a:ext cx="651727" cy="3658732"/>
              <a:chOff x="6887001" y="2572259"/>
              <a:chExt cx="602409" cy="3647372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7" name="Trapezoid 16"/>
              <p:cNvSpPr/>
              <p:nvPr/>
            </p:nvSpPr>
            <p:spPr>
              <a:xfrm>
                <a:off x="6887001" y="4835194"/>
                <a:ext cx="602409" cy="1140859"/>
              </a:xfrm>
              <a:prstGeom prst="trapezoid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6887001" y="5732477"/>
                <a:ext cx="602409" cy="487154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>
                <a:endCxn id="17" idx="0"/>
              </p:cNvCxnSpPr>
              <p:nvPr/>
            </p:nvCxnSpPr>
            <p:spPr>
              <a:xfrm>
                <a:off x="7188206" y="2572259"/>
                <a:ext cx="0" cy="2262935"/>
              </a:xfrm>
              <a:prstGeom prst="line">
                <a:avLst/>
              </a:prstGeom>
              <a:grpFill/>
              <a:ln w="2540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2883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Closed-ended vs.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Closed-ended questions elicit a single word or phrase.</a:t>
            </a:r>
          </a:p>
          <a:p>
            <a:r>
              <a:rPr lang="en-US" dirty="0" smtClean="0"/>
              <a:t>Open-ended questions elicit a meaningful and thoughtful response.</a:t>
            </a:r>
          </a:p>
          <a:p>
            <a:r>
              <a:rPr lang="en-US" dirty="0" smtClean="0"/>
              <a:t>Clients share:</a:t>
            </a:r>
          </a:p>
          <a:p>
            <a:pPr lvl="1"/>
            <a:r>
              <a:rPr lang="en-US" dirty="0" smtClean="0"/>
              <a:t>Thoughts</a:t>
            </a:r>
          </a:p>
          <a:p>
            <a:pPr lvl="1"/>
            <a:r>
              <a:rPr lang="en-US" dirty="0" smtClean="0"/>
              <a:t>Feelings</a:t>
            </a:r>
          </a:p>
          <a:p>
            <a:pPr lvl="1"/>
            <a:r>
              <a:rPr lang="en-US" dirty="0" smtClean="0"/>
              <a:t>Experiences</a:t>
            </a:r>
          </a:p>
          <a:p>
            <a:pPr lvl="1"/>
            <a:r>
              <a:rPr lang="en-US" dirty="0" smtClean="0"/>
              <a:t>Opinions</a:t>
            </a:r>
          </a:p>
          <a:p>
            <a:pPr lvl="1"/>
            <a:r>
              <a:rPr lang="en-US" dirty="0" smtClean="0"/>
              <a:t>Values </a:t>
            </a:r>
          </a:p>
          <a:p>
            <a:pPr lvl="1"/>
            <a:r>
              <a:rPr lang="en-US" dirty="0" smtClean="0"/>
              <a:t>Motivations</a:t>
            </a:r>
            <a:endParaRPr lang="en-US" dirty="0"/>
          </a:p>
        </p:txBody>
      </p:sp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9898" y="3337424"/>
            <a:ext cx="4186101" cy="3139576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618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Closed-ended vs. Open-ended Questions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982427"/>
              </p:ext>
            </p:extLst>
          </p:nvPr>
        </p:nvGraphicFramePr>
        <p:xfrm>
          <a:off x="457200" y="1600200"/>
          <a:ext cx="8229600" cy="490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87602"/>
                <a:gridCol w="211657"/>
                <a:gridCol w="40303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>
                          <a:solidFill>
                            <a:srgbClr val="FFFFFF"/>
                          </a:solidFill>
                        </a:rPr>
                        <a:t>Closed-ended Questions</a:t>
                      </a:r>
                      <a:endParaRPr lang="en-US" sz="2600" b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076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>
                    <a:lnT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Open-ended Questions</a:t>
                      </a:r>
                    </a:p>
                    <a:p>
                      <a:endParaRPr lang="en-US" sz="2600" dirty="0"/>
                    </a:p>
                  </a:txBody>
                  <a:tcPr>
                    <a:lnR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Do you like running?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What brings</a:t>
                      </a:r>
                      <a:r>
                        <a:rPr lang="en-US" sz="2400" baseline="0" dirty="0" smtClean="0"/>
                        <a:t> you here today?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How many times do you plan on doing</a:t>
                      </a:r>
                      <a:r>
                        <a:rPr lang="en-US" sz="2400" baseline="0" dirty="0" smtClean="0"/>
                        <a:t> this each week?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What troubles you about this way of eating?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Which</a:t>
                      </a:r>
                      <a:r>
                        <a:rPr lang="en-US" sz="2400" baseline="0" dirty="0" smtClean="0"/>
                        <a:t> days of the week did you try this change?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How have you dealt with that in the past?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Do</a:t>
                      </a:r>
                      <a:r>
                        <a:rPr lang="en-US" sz="2400" baseline="0" dirty="0" smtClean="0"/>
                        <a:t> you like fruits and vegetables?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How do you think this way of eating is affecting your overall well-being?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F589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9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an Open-ended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Open-ended questions are typically started with the following words or phrases: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095645"/>
              </p:ext>
            </p:extLst>
          </p:nvPr>
        </p:nvGraphicFramePr>
        <p:xfrm>
          <a:off x="767291" y="2927330"/>
          <a:ext cx="7373372" cy="26127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6412"/>
                <a:gridCol w="4916960"/>
              </a:tblGrid>
              <a:tr h="631028">
                <a:tc>
                  <a:txBody>
                    <a:bodyPr/>
                    <a:lstStyle/>
                    <a:p>
                      <a:pPr marL="457200" indent="-457200">
                        <a:buFont typeface="Arial"/>
                        <a:buChar char="•"/>
                      </a:pPr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How</a:t>
                      </a:r>
                      <a:r>
                        <a:rPr lang="mr-IN" sz="2600" dirty="0" smtClean="0">
                          <a:solidFill>
                            <a:srgbClr val="D6550D"/>
                          </a:solidFill>
                        </a:rPr>
                        <a:t>…</a:t>
                      </a:r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?</a:t>
                      </a:r>
                      <a:endParaRPr lang="en-US" sz="2600" dirty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How</a:t>
                      </a:r>
                      <a:r>
                        <a:rPr lang="en-US" sz="2600" dirty="0" smtClean="0">
                          <a:solidFill>
                            <a:schemeClr val="accent1"/>
                          </a:solidFill>
                        </a:rPr>
                        <a:t> did you feel about that?</a:t>
                      </a:r>
                      <a:endParaRPr lang="en-US" sz="26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639792">
                <a:tc>
                  <a:txBody>
                    <a:bodyPr/>
                    <a:lstStyle/>
                    <a:p>
                      <a:pPr marL="457200" lvl="1" indent="-457200">
                        <a:buFont typeface="Arial"/>
                        <a:buChar char="•"/>
                      </a:pPr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What</a:t>
                      </a:r>
                      <a:r>
                        <a:rPr lang="mr-IN" sz="2600" dirty="0" smtClean="0">
                          <a:solidFill>
                            <a:srgbClr val="D6550D"/>
                          </a:solidFill>
                        </a:rPr>
                        <a:t>…</a:t>
                      </a:r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What</a:t>
                      </a:r>
                      <a:r>
                        <a:rPr lang="en-US" sz="2600" dirty="0" smtClean="0">
                          <a:solidFill>
                            <a:srgbClr val="6076B4"/>
                          </a:solidFill>
                        </a:rPr>
                        <a:t> was that like for you?</a:t>
                      </a:r>
                      <a:endParaRPr lang="en-US" sz="2600" dirty="0">
                        <a:solidFill>
                          <a:srgbClr val="6076B4"/>
                        </a:solidFill>
                      </a:endParaRPr>
                    </a:p>
                  </a:txBody>
                  <a:tcPr/>
                </a:tc>
              </a:tr>
              <a:tr h="702165"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Why</a:t>
                      </a:r>
                      <a:r>
                        <a:rPr lang="mr-IN" sz="2600" dirty="0" smtClean="0">
                          <a:solidFill>
                            <a:srgbClr val="D6550D"/>
                          </a:solidFill>
                        </a:rPr>
                        <a:t>…</a:t>
                      </a:r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?*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Why</a:t>
                      </a:r>
                      <a:r>
                        <a:rPr lang="en-US" sz="2600" dirty="0" smtClean="0">
                          <a:solidFill>
                            <a:srgbClr val="6076B4"/>
                          </a:solidFill>
                        </a:rPr>
                        <a:t> do you think that is?</a:t>
                      </a:r>
                      <a:endParaRPr lang="en-US" sz="2600" dirty="0">
                        <a:solidFill>
                          <a:srgbClr val="6076B4"/>
                        </a:solidFill>
                      </a:endParaRPr>
                    </a:p>
                  </a:txBody>
                  <a:tcPr/>
                </a:tc>
              </a:tr>
              <a:tr h="639792"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Tell me</a:t>
                      </a:r>
                      <a:r>
                        <a:rPr lang="mr-IN" sz="2600" dirty="0" smtClean="0">
                          <a:solidFill>
                            <a:srgbClr val="D6550D"/>
                          </a:solidFill>
                        </a:rPr>
                        <a:t>…</a:t>
                      </a:r>
                      <a:endParaRPr lang="en-US" sz="2600" dirty="0" smtClean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D6550D"/>
                          </a:solidFill>
                        </a:rPr>
                        <a:t>Tell me </a:t>
                      </a:r>
                      <a:r>
                        <a:rPr lang="en-US" sz="2600" dirty="0" smtClean="0">
                          <a:solidFill>
                            <a:srgbClr val="6076B4"/>
                          </a:solidFill>
                        </a:rPr>
                        <a:t>more about that part.</a:t>
                      </a:r>
                      <a:endParaRPr lang="en-US" sz="2600" dirty="0">
                        <a:solidFill>
                          <a:srgbClr val="6076B4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7291" y="5828281"/>
            <a:ext cx="77804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/>
              <a:t>*Use caution when starting a sentence with why. With the wrong voice tone, </a:t>
            </a:r>
            <a:r>
              <a:rPr lang="en-US" sz="2000" dirty="0" smtClean="0"/>
              <a:t>it can sound judgmental.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341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5345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closed-ended question, write out an open-ended question alternative. The first one is done for you.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422927"/>
              </p:ext>
            </p:extLst>
          </p:nvPr>
        </p:nvGraphicFramePr>
        <p:xfrm>
          <a:off x="628527" y="2880360"/>
          <a:ext cx="7870323" cy="36326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8838"/>
                <a:gridCol w="293064"/>
                <a:gridCol w="3728421"/>
              </a:tblGrid>
              <a:tr h="427506">
                <a:tc>
                  <a:txBody>
                    <a:bodyPr/>
                    <a:lstStyle/>
                    <a:p>
                      <a:r>
                        <a:rPr lang="en-US" dirty="0" smtClean="0"/>
                        <a:t>Closed-ended Question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Open-ended Question Alternative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506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dirty="0" smtClean="0"/>
                        <a:t>Do you like that idea?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1313" indent="-341313">
                        <a:buFont typeface="+mj-lt"/>
                        <a:buAutoNum type="arabicPeriod"/>
                      </a:pPr>
                      <a:r>
                        <a:rPr lang="en-US" i="1" dirty="0" smtClean="0">
                          <a:latin typeface="Comic Sans MS"/>
                          <a:cs typeface="Comic Sans MS"/>
                        </a:rPr>
                        <a:t>What do you think about that idea?</a:t>
                      </a:r>
                      <a:endParaRPr lang="en-US" i="1" dirty="0"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506">
                <a:tc>
                  <a:txBody>
                    <a:bodyPr/>
                    <a:lstStyle/>
                    <a:p>
                      <a:r>
                        <a:rPr lang="en-US" dirty="0" smtClean="0"/>
                        <a:t>2. Are you feeling ok?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50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/>
                        <a:t>3. Do you exercise?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506">
                <a:tc>
                  <a:txBody>
                    <a:bodyPr/>
                    <a:lstStyle/>
                    <a:p>
                      <a:r>
                        <a:rPr lang="en-US" dirty="0" smtClean="0"/>
                        <a:t>4. Do</a:t>
                      </a:r>
                      <a:r>
                        <a:rPr lang="en-US" baseline="0" dirty="0" smtClean="0"/>
                        <a:t> you plan to try it?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506">
                <a:tc>
                  <a:txBody>
                    <a:bodyPr/>
                    <a:lstStyle/>
                    <a:p>
                      <a:r>
                        <a:rPr lang="en-US" dirty="0" smtClean="0"/>
                        <a:t>5. Do</a:t>
                      </a:r>
                      <a:r>
                        <a:rPr lang="en-US" baseline="0" dirty="0" smtClean="0"/>
                        <a:t> you eat out?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506">
                <a:tc>
                  <a:txBody>
                    <a:bodyPr/>
                    <a:lstStyle/>
                    <a:p>
                      <a:r>
                        <a:rPr lang="en-US" dirty="0" smtClean="0"/>
                        <a:t>6. Did you reach your goal?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506">
                <a:tc>
                  <a:txBody>
                    <a:bodyPr/>
                    <a:lstStyle/>
                    <a:p>
                      <a:r>
                        <a:rPr lang="en-US" dirty="0" smtClean="0"/>
                        <a:t>7. Is running something you enjoy?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023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Open-ended Questions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423457"/>
              </p:ext>
            </p:extLst>
          </p:nvPr>
        </p:nvGraphicFramePr>
        <p:xfrm>
          <a:off x="628525" y="1706319"/>
          <a:ext cx="8058274" cy="49975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3060"/>
                <a:gridCol w="3965214"/>
              </a:tblGrid>
              <a:tr h="78453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Talk therapy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Talking it out reduces stress and anxiety.</a:t>
                      </a:r>
                      <a:endParaRPr lang="en-US" sz="2000" dirty="0"/>
                    </a:p>
                  </a:txBody>
                  <a:tcPr/>
                </a:tc>
              </a:tr>
              <a:tr h="8140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Ah-ha moments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Clients explore feelings, resulting in ah-ha moments.</a:t>
                      </a:r>
                      <a:endParaRPr lang="en-US" sz="2000" dirty="0"/>
                    </a:p>
                  </a:txBody>
                  <a:tcPr/>
                </a:tc>
              </a:tr>
              <a:tr h="79772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Enhances reflective</a:t>
                      </a:r>
                      <a:r>
                        <a:rPr lang="en-US" sz="2000" baseline="0" dirty="0" smtClean="0"/>
                        <a:t> listening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Longer responses give the practitioner more to reflect.</a:t>
                      </a:r>
                      <a:endParaRPr lang="en-US" sz="2000" dirty="0"/>
                    </a:p>
                  </a:txBody>
                  <a:tcPr/>
                </a:tc>
              </a:tr>
              <a:tr h="83028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Minimizes leading questions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Closed-ended questions lead the client into a certain response.</a:t>
                      </a:r>
                      <a:endParaRPr lang="en-US" sz="2000" dirty="0"/>
                    </a:p>
                  </a:txBody>
                  <a:tcPr/>
                </a:tc>
              </a:tr>
              <a:tr h="76516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Demonstrates</a:t>
                      </a:r>
                      <a:r>
                        <a:rPr lang="en-US" sz="2000" baseline="0" dirty="0" smtClean="0"/>
                        <a:t> interest and respect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Questions imply that you value the client’s thoughts feelings.</a:t>
                      </a:r>
                      <a:endParaRPr lang="en-US" sz="2000" dirty="0"/>
                    </a:p>
                  </a:txBody>
                  <a:tcPr/>
                </a:tc>
              </a:tr>
              <a:tr h="58166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Elicits change talk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 amount of change talk spoken</a:t>
                      </a:r>
                      <a:r>
                        <a:rPr lang="en-US" sz="2000" baseline="0" dirty="0" smtClean="0"/>
                        <a:t> by the client predicts client success.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391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2555</TotalTime>
  <Words>2394</Words>
  <Application>Microsoft Macintosh PowerPoint</Application>
  <PresentationFormat>On-screen Show (4:3)</PresentationFormat>
  <Paragraphs>314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Mastering the microskills: open-ended questions</vt:lpstr>
      <vt:lpstr>Learning Objectives</vt:lpstr>
      <vt:lpstr>Outline</vt:lpstr>
      <vt:lpstr>The 4 Microskills</vt:lpstr>
      <vt:lpstr>Closed-ended vs. Open-ended Questions</vt:lpstr>
      <vt:lpstr>Closed-ended vs. Open-ended Questions</vt:lpstr>
      <vt:lpstr>Forming an Open-ended Question</vt:lpstr>
      <vt:lpstr>In Class Activity</vt:lpstr>
      <vt:lpstr>Benefits of Open-ended Questions</vt:lpstr>
      <vt:lpstr>The Problem with Too Many Questions</vt:lpstr>
      <vt:lpstr>In Class Activity</vt:lpstr>
      <vt:lpstr>In Class Activity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</vt:lpstr>
      <vt:lpstr>Types of Open-ended Questions Cheat Sheet</vt:lpstr>
      <vt:lpstr>In Class Activity</vt:lpstr>
      <vt:lpstr>PowerPoint Presentation</vt:lpstr>
      <vt:lpstr>Take Home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Complexities of Lifestyle Changes</dc:title>
  <dc:creator>Office 2004 Test Drive User</dc:creator>
  <cp:lastModifiedBy>Dazzia Szczepaniak</cp:lastModifiedBy>
  <cp:revision>171</cp:revision>
  <dcterms:created xsi:type="dcterms:W3CDTF">2016-08-31T20:33:07Z</dcterms:created>
  <dcterms:modified xsi:type="dcterms:W3CDTF">2017-05-16T03:14:49Z</dcterms:modified>
</cp:coreProperties>
</file>