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4"/>
  </p:notesMasterIdLst>
  <p:sldIdLst>
    <p:sldId id="256" r:id="rId2"/>
    <p:sldId id="257" r:id="rId3"/>
    <p:sldId id="259" r:id="rId4"/>
    <p:sldId id="258" r:id="rId5"/>
    <p:sldId id="280" r:id="rId6"/>
    <p:sldId id="285" r:id="rId7"/>
    <p:sldId id="281" r:id="rId8"/>
    <p:sldId id="283" r:id="rId9"/>
    <p:sldId id="282" r:id="rId10"/>
    <p:sldId id="284" r:id="rId11"/>
    <p:sldId id="305" r:id="rId12"/>
    <p:sldId id="301" r:id="rId13"/>
    <p:sldId id="306" r:id="rId14"/>
    <p:sldId id="304" r:id="rId15"/>
    <p:sldId id="286" r:id="rId16"/>
    <p:sldId id="287" r:id="rId17"/>
    <p:sldId id="288" r:id="rId18"/>
    <p:sldId id="289" r:id="rId19"/>
    <p:sldId id="290" r:id="rId20"/>
    <p:sldId id="291" r:id="rId21"/>
    <p:sldId id="307" r:id="rId22"/>
    <p:sldId id="292" r:id="rId23"/>
    <p:sldId id="300" r:id="rId24"/>
    <p:sldId id="293" r:id="rId25"/>
    <p:sldId id="294" r:id="rId26"/>
    <p:sldId id="295" r:id="rId27"/>
    <p:sldId id="296" r:id="rId28"/>
    <p:sldId id="302" r:id="rId29"/>
    <p:sldId id="297" r:id="rId30"/>
    <p:sldId id="299" r:id="rId31"/>
    <p:sldId id="303" r:id="rId32"/>
    <p:sldId id="308"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C30"/>
    <a:srgbClr val="D6550D"/>
    <a:srgbClr val="D62F09"/>
    <a:srgbClr val="8F3302"/>
    <a:srgbClr val="973914"/>
    <a:srgbClr val="B2451F"/>
    <a:srgbClr val="A55614"/>
    <a:srgbClr val="A54424"/>
    <a:srgbClr val="A53F2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7" d="100"/>
          <a:sy n="97" d="100"/>
        </p:scale>
        <p:origin x="-164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5B9AAE-C659-E240-AFEA-FB56B9160EFA}" type="datetimeFigureOut">
              <a:rPr lang="en-US" smtClean="0"/>
              <a:t>5/15/17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41B504-11CD-9A44-9C2A-55951DD76A60}" type="slidenum">
              <a:rPr lang="en-US" smtClean="0"/>
              <a:t>‹#›</a:t>
            </a:fld>
            <a:endParaRPr lang="en-US"/>
          </a:p>
        </p:txBody>
      </p:sp>
    </p:spTree>
    <p:extLst>
      <p:ext uri="{BB962C8B-B14F-4D97-AF65-F5344CB8AC3E}">
        <p14:creationId xmlns:p14="http://schemas.microsoft.com/office/powerpoint/2010/main" val="6398325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41B504-11CD-9A44-9C2A-55951DD76A60}" type="slidenum">
              <a:rPr lang="en-US" smtClean="0"/>
              <a:t>16</a:t>
            </a:fld>
            <a:endParaRPr lang="en-US"/>
          </a:p>
        </p:txBody>
      </p:sp>
    </p:spTree>
    <p:extLst>
      <p:ext uri="{BB962C8B-B14F-4D97-AF65-F5344CB8AC3E}">
        <p14:creationId xmlns:p14="http://schemas.microsoft.com/office/powerpoint/2010/main" val="3140716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41B504-11CD-9A44-9C2A-55951DD76A60}" type="slidenum">
              <a:rPr lang="en-US" smtClean="0"/>
              <a:t>30</a:t>
            </a:fld>
            <a:endParaRPr lang="en-US"/>
          </a:p>
        </p:txBody>
      </p:sp>
    </p:spTree>
    <p:extLst>
      <p:ext uri="{BB962C8B-B14F-4D97-AF65-F5344CB8AC3E}">
        <p14:creationId xmlns:p14="http://schemas.microsoft.com/office/powerpoint/2010/main" val="3876685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2603FF6-BCF9-0649-BB7D-CFF4702520E5}" type="datetimeFigureOut">
              <a:rPr lang="en-US" smtClean="0"/>
              <a:t>5/15/17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65E583-786D-FA41-8759-46E92F7A4B9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603FF6-BCF9-0649-BB7D-CFF4702520E5}" type="datetimeFigureOut">
              <a:rPr lang="en-US" smtClean="0"/>
              <a:t>5/15/17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03FF6-BCF9-0649-BB7D-CFF4702520E5}" type="datetimeFigureOut">
              <a:rPr lang="en-US" smtClean="0"/>
              <a:t>5/15/17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2603FF6-BCF9-0649-BB7D-CFF4702520E5}" type="datetimeFigureOut">
              <a:rPr lang="en-US" smtClean="0"/>
              <a:t>5/15/17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065E583-786D-FA41-8759-46E92F7A4B9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rgbClr val="D6550D"/>
          </a:solidFill>
          <a:latin typeface="+mj-lt"/>
          <a:ea typeface="+mj-ea"/>
          <a:cs typeface="+mj-cs"/>
        </a:defRPr>
      </a:lvl1pPr>
    </p:titleStyle>
    <p:bodyStyle>
      <a:lvl1pPr marL="182880" indent="-182880" algn="l" defTabSz="914400" rtl="0" eaLnBrk="1" latinLnBrk="0" hangingPunct="1">
        <a:spcBef>
          <a:spcPct val="20000"/>
        </a:spcBef>
        <a:spcAft>
          <a:spcPts val="1000"/>
        </a:spcAft>
        <a:buClr>
          <a:schemeClr val="accent1"/>
        </a:buClr>
        <a:buSzPct val="85000"/>
        <a:buFont typeface="Arial" pitchFamily="34" charset="0"/>
        <a:buChar char="•"/>
        <a:defRPr sz="3200" kern="1200">
          <a:solidFill>
            <a:schemeClr val="tx1"/>
          </a:solidFill>
          <a:latin typeface="Calibri"/>
          <a:ea typeface="+mn-ea"/>
          <a:cs typeface="+mn-cs"/>
        </a:defRPr>
      </a:lvl1pPr>
      <a:lvl2pPr marL="457200" indent="-182880" algn="l" defTabSz="914400" rtl="0" eaLnBrk="1" latinLnBrk="0" hangingPunct="1">
        <a:spcBef>
          <a:spcPct val="20000"/>
        </a:spcBef>
        <a:spcAft>
          <a:spcPts val="1000"/>
        </a:spcAft>
        <a:buClr>
          <a:schemeClr val="accent1"/>
        </a:buClr>
        <a:buSzPct val="85000"/>
        <a:buFont typeface="Arial" pitchFamily="34" charset="0"/>
        <a:buChar char="•"/>
        <a:defRPr sz="2800" kern="1200">
          <a:solidFill>
            <a:schemeClr val="tx1"/>
          </a:solidFill>
          <a:latin typeface="Calibri"/>
          <a:ea typeface="+mn-ea"/>
          <a:cs typeface="+mn-cs"/>
        </a:defRPr>
      </a:lvl2pPr>
      <a:lvl3pPr marL="731520" indent="-182880" algn="l" defTabSz="914400" rtl="0" eaLnBrk="1" latinLnBrk="0" hangingPunct="1">
        <a:spcBef>
          <a:spcPct val="20000"/>
        </a:spcBef>
        <a:spcAft>
          <a:spcPts val="1000"/>
        </a:spcAft>
        <a:buClr>
          <a:schemeClr val="accent1"/>
        </a:buClr>
        <a:buSzPct val="90000"/>
        <a:buFont typeface="Arial" pitchFamily="34" charset="0"/>
        <a:buChar char="•"/>
        <a:defRPr sz="2400" kern="1200">
          <a:solidFill>
            <a:schemeClr val="tx1"/>
          </a:solidFill>
          <a:latin typeface="Calibri"/>
          <a:ea typeface="+mn-ea"/>
          <a:cs typeface="+mn-cs"/>
        </a:defRPr>
      </a:lvl3pPr>
      <a:lvl4pPr marL="1005840" indent="-182880" algn="l" defTabSz="914400" rtl="0" eaLnBrk="1" latinLnBrk="0" hangingPunct="1">
        <a:spcBef>
          <a:spcPct val="20000"/>
        </a:spcBef>
        <a:spcAft>
          <a:spcPts val="1000"/>
        </a:spcAft>
        <a:buClr>
          <a:schemeClr val="accent1"/>
        </a:buClr>
        <a:buFont typeface="Arial" pitchFamily="34" charset="0"/>
        <a:buChar char="•"/>
        <a:defRPr sz="2000" kern="1200">
          <a:solidFill>
            <a:schemeClr val="tx1"/>
          </a:solidFill>
          <a:latin typeface="Calibri"/>
          <a:ea typeface="+mn-ea"/>
          <a:cs typeface="+mn-cs"/>
        </a:defRPr>
      </a:lvl4pPr>
      <a:lvl5pPr marL="1188720" indent="-137160" algn="l" defTabSz="914400" rtl="0" eaLnBrk="1" latinLnBrk="0" hangingPunct="1">
        <a:spcBef>
          <a:spcPct val="20000"/>
        </a:spcBef>
        <a:spcAft>
          <a:spcPts val="1000"/>
        </a:spcAft>
        <a:buClr>
          <a:schemeClr val="accent1"/>
        </a:buClr>
        <a:buSzPct val="100000"/>
        <a:buFont typeface="Arial" pitchFamily="34" charset="0"/>
        <a:buChar char="•"/>
        <a:defRPr sz="1800" kern="1200" baseline="0">
          <a:solidFill>
            <a:schemeClr val="tx1"/>
          </a:solidFill>
          <a:latin typeface="Calibri"/>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The Processes of MI:</a:t>
            </a:r>
            <a:br>
              <a:rPr lang="en-US" sz="4000" dirty="0" smtClean="0"/>
            </a:br>
            <a:r>
              <a:rPr lang="en-US" sz="4000" dirty="0" smtClean="0"/>
              <a:t>Plan</a:t>
            </a:r>
            <a:endParaRPr lang="en-US" sz="4000" dirty="0"/>
          </a:p>
        </p:txBody>
      </p:sp>
      <p:sp>
        <p:nvSpPr>
          <p:cNvPr id="3" name="Subtitle 2"/>
          <p:cNvSpPr>
            <a:spLocks noGrp="1"/>
          </p:cNvSpPr>
          <p:nvPr>
            <p:ph type="subTitle" idx="1"/>
          </p:nvPr>
        </p:nvSpPr>
        <p:spPr/>
        <p:txBody>
          <a:bodyPr/>
          <a:lstStyle/>
          <a:p>
            <a:r>
              <a:rPr lang="en-US" smtClean="0"/>
              <a:t>Chapter 5</a:t>
            </a:r>
            <a:endParaRPr lang="en-US" dirty="0"/>
          </a:p>
        </p:txBody>
      </p:sp>
      <p:pic>
        <p:nvPicPr>
          <p:cNvPr id="4" name="Picture 3"/>
          <p:cNvPicPr>
            <a:picLocks noChangeAspect="1"/>
          </p:cNvPicPr>
          <p:nvPr/>
        </p:nvPicPr>
        <p:blipFill>
          <a:blip r:embed="rId2" cstate="screen">
            <a:extLst>
              <a:ext uri="{BEBA8EAE-BF5A-486C-A8C5-ECC9F3942E4B}">
                <a14:imgProps xmlns:a14="http://schemas.microsoft.com/office/drawing/2010/main">
                  <a14:imgLayer r:embed="rId3">
                    <a14:imgEffect>
                      <a14:backgroundRemoval t="0" b="99674" l="0" r="99862">
                        <a14:foregroundMark x1="91492" y1="88296" x2="91492" y2="88296"/>
                        <a14:foregroundMark x1="14751" y1="26266" x2="14751" y2="26266"/>
                      </a14:backgroundRemoval>
                    </a14:imgEffect>
                  </a14:imgLayer>
                </a14:imgProps>
              </a:ext>
              <a:ext uri="{28A0092B-C50C-407E-A947-70E740481C1C}">
                <a14:useLocalDpi xmlns:a14="http://schemas.microsoft.com/office/drawing/2010/main"/>
              </a:ext>
            </a:extLst>
          </a:blip>
          <a:stretch>
            <a:fillRect/>
          </a:stretch>
        </p:blipFill>
        <p:spPr>
          <a:xfrm>
            <a:off x="6314705" y="3829538"/>
            <a:ext cx="2579225" cy="2842847"/>
          </a:xfrm>
          <a:prstGeom prst="rect">
            <a:avLst/>
          </a:prstGeom>
        </p:spPr>
      </p:pic>
      <p:sp>
        <p:nvSpPr>
          <p:cNvPr id="5" name="TextBox 4"/>
          <p:cNvSpPr txBox="1"/>
          <p:nvPr/>
        </p:nvSpPr>
        <p:spPr>
          <a:xfrm>
            <a:off x="30975" y="6184814"/>
            <a:ext cx="5963057" cy="600164"/>
          </a:xfrm>
          <a:prstGeom prst="rect">
            <a:avLst/>
          </a:prstGeom>
          <a:noFill/>
        </p:spPr>
        <p:txBody>
          <a:bodyPr wrap="square" rtlCol="0">
            <a:spAutoFit/>
          </a:bodyPr>
          <a:lstStyle/>
          <a:p>
            <a:r>
              <a:rPr lang="de-DE" sz="1100" dirty="0" smtClean="0">
                <a:solidFill>
                  <a:schemeClr val="bg1">
                    <a:lumMod val="65000"/>
                  </a:schemeClr>
                </a:solidFill>
                <a:latin typeface="Avenir Next Regular"/>
                <a:cs typeface="Avenir Next Regular"/>
              </a:rPr>
              <a:t>Companion </a:t>
            </a:r>
            <a:r>
              <a:rPr lang="de-DE" sz="1100" dirty="0" err="1" smtClean="0">
                <a:solidFill>
                  <a:schemeClr val="bg1">
                    <a:lumMod val="65000"/>
                  </a:schemeClr>
                </a:solidFill>
                <a:latin typeface="Avenir Next Regular"/>
                <a:cs typeface="Avenir Next Regular"/>
              </a:rPr>
              <a:t>slides</a:t>
            </a:r>
            <a:r>
              <a:rPr lang="de-DE" sz="1100" dirty="0" smtClean="0">
                <a:solidFill>
                  <a:schemeClr val="bg1">
                    <a:lumMod val="65000"/>
                  </a:schemeClr>
                </a:solidFill>
                <a:latin typeface="Avenir Next Regular"/>
                <a:cs typeface="Avenir Next Regular"/>
              </a:rPr>
              <a:t> </a:t>
            </a:r>
            <a:r>
              <a:rPr lang="de-DE" sz="1100" dirty="0" err="1" smtClean="0">
                <a:solidFill>
                  <a:schemeClr val="bg1">
                    <a:lumMod val="65000"/>
                  </a:schemeClr>
                </a:solidFill>
                <a:latin typeface="Avenir Next Regular"/>
                <a:cs typeface="Avenir Next Regular"/>
              </a:rPr>
              <a:t>to</a:t>
            </a:r>
            <a:r>
              <a:rPr lang="de-DE" sz="1100" dirty="0" smtClean="0">
                <a:solidFill>
                  <a:schemeClr val="bg1">
                    <a:lumMod val="65000"/>
                  </a:schemeClr>
                </a:solidFill>
                <a:latin typeface="Avenir Next Regular"/>
                <a:cs typeface="Avenir Next Regular"/>
              </a:rPr>
              <a:t> </a:t>
            </a:r>
            <a:r>
              <a:rPr lang="de-DE" sz="1100" i="1" dirty="0" smtClean="0">
                <a:solidFill>
                  <a:schemeClr val="bg1">
                    <a:lumMod val="65000"/>
                  </a:schemeClr>
                </a:solidFill>
                <a:latin typeface="Avenir Next Regular"/>
                <a:cs typeface="Avenir Next Regular"/>
              </a:rPr>
              <a:t>Motivational </a:t>
            </a:r>
            <a:r>
              <a:rPr lang="de-DE" sz="1100" i="1" dirty="0" err="1" smtClean="0">
                <a:solidFill>
                  <a:schemeClr val="bg1">
                    <a:lumMod val="65000"/>
                  </a:schemeClr>
                </a:solidFill>
                <a:latin typeface="Avenir Next Regular"/>
                <a:cs typeface="Avenir Next Regular"/>
              </a:rPr>
              <a:t>Interviewing</a:t>
            </a:r>
            <a:r>
              <a:rPr lang="de-DE" sz="1100" i="1" dirty="0" smtClean="0">
                <a:solidFill>
                  <a:schemeClr val="bg1">
                    <a:lumMod val="65000"/>
                  </a:schemeClr>
                </a:solidFill>
                <a:latin typeface="Avenir Next Regular"/>
                <a:cs typeface="Avenir Next Regular"/>
              </a:rPr>
              <a:t> in Nutrition </a:t>
            </a:r>
            <a:r>
              <a:rPr lang="de-DE" sz="1100" i="1" dirty="0" err="1" smtClean="0">
                <a:solidFill>
                  <a:schemeClr val="bg1">
                    <a:lumMod val="65000"/>
                  </a:schemeClr>
                </a:solidFill>
                <a:latin typeface="Avenir Next Regular"/>
                <a:cs typeface="Avenir Next Regular"/>
              </a:rPr>
              <a:t>and</a:t>
            </a:r>
            <a:r>
              <a:rPr lang="de-DE" sz="1100" i="1" dirty="0" smtClean="0">
                <a:solidFill>
                  <a:schemeClr val="bg1">
                    <a:lumMod val="65000"/>
                  </a:schemeClr>
                </a:solidFill>
                <a:latin typeface="Avenir Next Regular"/>
                <a:cs typeface="Avenir Next Regular"/>
              </a:rPr>
              <a:t> Fitness</a:t>
            </a:r>
          </a:p>
          <a:p>
            <a:r>
              <a:rPr lang="de-DE" sz="1100" dirty="0" smtClean="0">
                <a:solidFill>
                  <a:schemeClr val="bg1">
                    <a:lumMod val="65000"/>
                  </a:schemeClr>
                </a:solidFill>
                <a:latin typeface="Avenir Next Regular"/>
                <a:cs typeface="Avenir Next Regular"/>
              </a:rPr>
              <a:t>ISBN: </a:t>
            </a:r>
            <a:r>
              <a:rPr lang="is-IS" sz="1100" kern="1200" dirty="0" smtClean="0">
                <a:solidFill>
                  <a:schemeClr val="bg1">
                    <a:lumMod val="65000"/>
                  </a:schemeClr>
                </a:solidFill>
                <a:latin typeface="Avenir Next Regular"/>
                <a:ea typeface="+mn-ea"/>
                <a:cs typeface="Avenir Next Regular"/>
              </a:rPr>
              <a:t>9781462524181</a:t>
            </a:r>
            <a:r>
              <a:rPr lang="de-DE" sz="1100" kern="1200" baseline="0" dirty="0" smtClean="0">
                <a:solidFill>
                  <a:schemeClr val="bg1">
                    <a:lumMod val="65000"/>
                  </a:schemeClr>
                </a:solidFill>
                <a:latin typeface="Avenir Next Regular"/>
                <a:ea typeface="+mn-ea"/>
                <a:cs typeface="Avenir Next Regular"/>
              </a:rPr>
              <a:t>   </a:t>
            </a:r>
            <a:r>
              <a:rPr lang="de-DE" sz="1100" dirty="0" smtClean="0">
                <a:solidFill>
                  <a:schemeClr val="bg1">
                    <a:lumMod val="65000"/>
                  </a:schemeClr>
                </a:solidFill>
                <a:latin typeface="Avenir Next Regular"/>
                <a:cs typeface="Avenir Next Regular"/>
              </a:rPr>
              <a:t>© 2016</a:t>
            </a:r>
            <a:r>
              <a:rPr lang="de-DE" sz="1100" baseline="0" dirty="0" smtClean="0">
                <a:solidFill>
                  <a:schemeClr val="bg1">
                    <a:lumMod val="65000"/>
                  </a:schemeClr>
                </a:solidFill>
                <a:latin typeface="Avenir Next Regular"/>
                <a:cs typeface="Avenir Next Regular"/>
              </a:rPr>
              <a:t> </a:t>
            </a:r>
            <a:r>
              <a:rPr lang="de-DE" sz="1100" dirty="0" smtClean="0">
                <a:solidFill>
                  <a:schemeClr val="bg1">
                    <a:lumMod val="65000"/>
                  </a:schemeClr>
                </a:solidFill>
                <a:latin typeface="Avenir Next Regular"/>
                <a:cs typeface="Avenir Next Regular"/>
              </a:rPr>
              <a:t>Dawn Clifford </a:t>
            </a:r>
            <a:r>
              <a:rPr lang="de-DE" sz="1100" dirty="0" err="1" smtClean="0">
                <a:solidFill>
                  <a:schemeClr val="bg1">
                    <a:lumMod val="65000"/>
                  </a:schemeClr>
                </a:solidFill>
                <a:latin typeface="Avenir Next Regular"/>
                <a:cs typeface="Avenir Next Regular"/>
              </a:rPr>
              <a:t>and</a:t>
            </a:r>
            <a:r>
              <a:rPr lang="de-DE" sz="1100" dirty="0" smtClean="0">
                <a:solidFill>
                  <a:schemeClr val="bg1">
                    <a:lumMod val="65000"/>
                  </a:schemeClr>
                </a:solidFill>
                <a:latin typeface="Avenir Next Regular"/>
                <a:cs typeface="Avenir Next Regular"/>
              </a:rPr>
              <a:t> Laura Curtis</a:t>
            </a:r>
          </a:p>
          <a:p>
            <a:r>
              <a:rPr lang="de-DE" sz="1100" dirty="0" err="1" smtClean="0">
                <a:solidFill>
                  <a:schemeClr val="bg1">
                    <a:lumMod val="65000"/>
                  </a:schemeClr>
                </a:solidFill>
                <a:latin typeface="Avenir Next Regular"/>
                <a:cs typeface="Avenir Next Regular"/>
              </a:rPr>
              <a:t>Guilford</a:t>
            </a:r>
            <a:r>
              <a:rPr lang="de-DE" sz="1100" dirty="0" smtClean="0">
                <a:solidFill>
                  <a:schemeClr val="bg1">
                    <a:lumMod val="65000"/>
                  </a:schemeClr>
                </a:solidFill>
                <a:latin typeface="Avenir Next Regular"/>
                <a:cs typeface="Avenir Next Regular"/>
              </a:rPr>
              <a:t> Press</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370 </a:t>
            </a:r>
            <a:r>
              <a:rPr lang="de-DE" sz="1100" dirty="0" err="1" smtClean="0">
                <a:solidFill>
                  <a:schemeClr val="bg1">
                    <a:lumMod val="65000"/>
                  </a:schemeClr>
                </a:solidFill>
                <a:latin typeface="Avenir Next Regular"/>
                <a:cs typeface="Avenir Next Regular"/>
              </a:rPr>
              <a:t>Seventh</a:t>
            </a:r>
            <a:r>
              <a:rPr lang="de-DE" sz="1100" dirty="0" smtClean="0">
                <a:solidFill>
                  <a:schemeClr val="bg1">
                    <a:lumMod val="65000"/>
                  </a:schemeClr>
                </a:solidFill>
                <a:latin typeface="Avenir Next Regular"/>
                <a:cs typeface="Avenir Next Regular"/>
              </a:rPr>
              <a:t> Ave Suite 1200</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New York, NY, 10001-1020 </a:t>
            </a:r>
            <a:r>
              <a:rPr lang="de-DE" sz="1100" baseline="0" dirty="0" smtClean="0">
                <a:solidFill>
                  <a:schemeClr val="bg1">
                    <a:lumMod val="65000"/>
                  </a:schemeClr>
                </a:solidFill>
                <a:latin typeface="Avenir Next Regular"/>
                <a:ea typeface="Wingdings"/>
                <a:cs typeface="Avenir Next Regular"/>
                <a:sym typeface="Wingdings"/>
              </a:rPr>
              <a:t></a:t>
            </a:r>
            <a:r>
              <a:rPr lang="de-DE" sz="1100" baseline="0" dirty="0" smtClean="0">
                <a:solidFill>
                  <a:schemeClr val="bg1">
                    <a:lumMod val="65000"/>
                  </a:schemeClr>
                </a:solidFill>
                <a:latin typeface="Avenir Next Regular"/>
                <a:cs typeface="Avenir Next Regular"/>
              </a:rPr>
              <a:t> </a:t>
            </a:r>
            <a:r>
              <a:rPr lang="de-DE" sz="1100" baseline="0" dirty="0" err="1" smtClean="0">
                <a:solidFill>
                  <a:schemeClr val="bg1">
                    <a:lumMod val="65000"/>
                  </a:schemeClr>
                </a:solidFill>
                <a:latin typeface="Avenir Next Regular"/>
                <a:cs typeface="Avenir Next Regular"/>
              </a:rPr>
              <a:t>guilford.com</a:t>
            </a:r>
            <a:endParaRPr lang="en-US" sz="1100" dirty="0">
              <a:solidFill>
                <a:schemeClr val="bg1">
                  <a:lumMod val="65000"/>
                </a:schemeClr>
              </a:solidFill>
              <a:latin typeface="Avenir Next Regular"/>
              <a:cs typeface="Avenir Next Regular"/>
            </a:endParaRPr>
          </a:p>
        </p:txBody>
      </p:sp>
    </p:spTree>
    <p:extLst>
      <p:ext uri="{BB962C8B-B14F-4D97-AF65-F5344CB8AC3E}">
        <p14:creationId xmlns:p14="http://schemas.microsoft.com/office/powerpoint/2010/main" val="64233210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Elicit – Provide – Elicit </a:t>
            </a:r>
            <a:endParaRPr lang="en-US" dirty="0"/>
          </a:p>
        </p:txBody>
      </p:sp>
      <p:sp>
        <p:nvSpPr>
          <p:cNvPr id="3" name="Content Placeholder 2"/>
          <p:cNvSpPr>
            <a:spLocks noGrp="1"/>
          </p:cNvSpPr>
          <p:nvPr>
            <p:ph idx="1"/>
          </p:nvPr>
        </p:nvSpPr>
        <p:spPr>
          <a:xfrm>
            <a:off x="470851" y="1600200"/>
            <a:ext cx="8229600" cy="4876800"/>
          </a:xfrm>
        </p:spPr>
        <p:txBody>
          <a:bodyPr>
            <a:normAutofit/>
          </a:bodyPr>
          <a:lstStyle/>
          <a:p>
            <a:r>
              <a:rPr lang="en-US" sz="2800" dirty="0" smtClean="0"/>
              <a:t>Also known as:</a:t>
            </a:r>
          </a:p>
          <a:p>
            <a:pPr lvl="1"/>
            <a:r>
              <a:rPr lang="en-US" sz="2400" dirty="0" smtClean="0"/>
              <a:t>Explore – Offer – Explore</a:t>
            </a:r>
          </a:p>
          <a:p>
            <a:pPr lvl="1"/>
            <a:r>
              <a:rPr lang="en-US" sz="2400" dirty="0" smtClean="0"/>
              <a:t>Ask – Offer – Ask</a:t>
            </a:r>
          </a:p>
          <a:p>
            <a:r>
              <a:rPr lang="en-US" sz="2800" dirty="0" smtClean="0"/>
              <a:t>Minimizes long monologues of information-giving.</a:t>
            </a:r>
          </a:p>
          <a:p>
            <a:r>
              <a:rPr lang="en-US" sz="2800" dirty="0" smtClean="0"/>
              <a:t>Breaks up information-giving by asking the client questions</a:t>
            </a:r>
          </a:p>
          <a:p>
            <a:r>
              <a:rPr lang="en-US" sz="2800" dirty="0" smtClean="0"/>
              <a:t>Find out what the client already knows about a topic before giving information.</a:t>
            </a:r>
          </a:p>
          <a:p>
            <a:endParaRPr lang="en-US" sz="2800" dirty="0"/>
          </a:p>
        </p:txBody>
      </p:sp>
      <p:sp>
        <p:nvSpPr>
          <p:cNvPr id="4" name="Rectangle 3"/>
          <p:cNvSpPr/>
          <p:nvPr/>
        </p:nvSpPr>
        <p:spPr>
          <a:xfrm>
            <a:off x="5585060" y="533400"/>
            <a:ext cx="2976878" cy="2525220"/>
          </a:xfrm>
          <a:prstGeom prst="rect">
            <a:avLst/>
          </a:prstGeom>
          <a:effectLst>
            <a:outerShdw blurRad="136525" dist="38100" dir="2700000" sx="102000" sy="102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marL="0" lvl="1" algn="ctr"/>
            <a:endParaRPr lang="en-US" dirty="0"/>
          </a:p>
        </p:txBody>
      </p:sp>
      <p:sp>
        <p:nvSpPr>
          <p:cNvPr id="16" name="Cube 15"/>
          <p:cNvSpPr/>
          <p:nvPr/>
        </p:nvSpPr>
        <p:spPr>
          <a:xfrm>
            <a:off x="5960584" y="2159089"/>
            <a:ext cx="2198520" cy="677418"/>
          </a:xfrm>
          <a:prstGeom prst="cube">
            <a:avLst>
              <a:gd name="adj" fmla="val 47500"/>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Ask a question</a:t>
            </a:r>
            <a:endParaRPr lang="en-US" dirty="0">
              <a:solidFill>
                <a:schemeClr val="tx1"/>
              </a:solidFill>
            </a:endParaRPr>
          </a:p>
        </p:txBody>
      </p:sp>
      <p:sp>
        <p:nvSpPr>
          <p:cNvPr id="15" name="Cube 14"/>
          <p:cNvSpPr/>
          <p:nvPr/>
        </p:nvSpPr>
        <p:spPr>
          <a:xfrm>
            <a:off x="5960584" y="1641165"/>
            <a:ext cx="2198520" cy="677418"/>
          </a:xfrm>
          <a:prstGeom prst="cube">
            <a:avLst>
              <a:gd name="adj" fmla="val 47500"/>
            </a:avLst>
          </a:prstGeom>
          <a:solidFill>
            <a:srgbClr val="FF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Give information</a:t>
            </a:r>
            <a:endParaRPr lang="en-US" dirty="0">
              <a:solidFill>
                <a:schemeClr val="tx1"/>
              </a:solidFill>
            </a:endParaRPr>
          </a:p>
        </p:txBody>
      </p:sp>
      <p:sp>
        <p:nvSpPr>
          <p:cNvPr id="14" name="Cube 13"/>
          <p:cNvSpPr/>
          <p:nvPr/>
        </p:nvSpPr>
        <p:spPr>
          <a:xfrm>
            <a:off x="5974239" y="1086637"/>
            <a:ext cx="2198520" cy="677418"/>
          </a:xfrm>
          <a:prstGeom prst="cube">
            <a:avLst>
              <a:gd name="adj" fmla="val 47500"/>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Ask a question</a:t>
            </a:r>
            <a:endParaRPr lang="en-US" dirty="0">
              <a:solidFill>
                <a:schemeClr val="tx1"/>
              </a:solidFill>
            </a:endParaRPr>
          </a:p>
        </p:txBody>
      </p:sp>
      <p:sp>
        <p:nvSpPr>
          <p:cNvPr id="17" name="TextBox 16"/>
          <p:cNvSpPr txBox="1"/>
          <p:nvPr/>
        </p:nvSpPr>
        <p:spPr>
          <a:xfrm>
            <a:off x="5557747" y="641763"/>
            <a:ext cx="3058811" cy="369332"/>
          </a:xfrm>
          <a:prstGeom prst="rect">
            <a:avLst/>
          </a:prstGeom>
          <a:noFill/>
        </p:spPr>
        <p:txBody>
          <a:bodyPr wrap="square" rtlCol="0">
            <a:spAutoFit/>
          </a:bodyPr>
          <a:lstStyle/>
          <a:p>
            <a:pPr algn="ctr"/>
            <a:r>
              <a:rPr lang="en-US" b="1" dirty="0" smtClean="0">
                <a:solidFill>
                  <a:schemeClr val="tx2">
                    <a:lumMod val="20000"/>
                    <a:lumOff val="80000"/>
                  </a:schemeClr>
                </a:solidFill>
              </a:rPr>
              <a:t>An Information Sandwich</a:t>
            </a:r>
            <a:endParaRPr lang="en-US" b="1" dirty="0">
              <a:solidFill>
                <a:schemeClr val="tx2">
                  <a:lumMod val="20000"/>
                  <a:lumOff val="80000"/>
                </a:schemeClr>
              </a:solidFill>
            </a:endParaRPr>
          </a:p>
        </p:txBody>
      </p:sp>
    </p:spTree>
    <p:extLst>
      <p:ext uri="{BB962C8B-B14F-4D97-AF65-F5344CB8AC3E}">
        <p14:creationId xmlns:p14="http://schemas.microsoft.com/office/powerpoint/2010/main" val="150356618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Elicit – Provide – Elicit </a:t>
            </a:r>
            <a:endParaRPr lang="en-US" dirty="0"/>
          </a:p>
        </p:txBody>
      </p:sp>
      <p:sp>
        <p:nvSpPr>
          <p:cNvPr id="3" name="Content Placeholder 2"/>
          <p:cNvSpPr>
            <a:spLocks noGrp="1"/>
          </p:cNvSpPr>
          <p:nvPr>
            <p:ph idx="1"/>
          </p:nvPr>
        </p:nvSpPr>
        <p:spPr>
          <a:xfrm>
            <a:off x="470851" y="1600200"/>
            <a:ext cx="8229600" cy="4876800"/>
          </a:xfrm>
        </p:spPr>
        <p:txBody>
          <a:bodyPr>
            <a:normAutofit/>
          </a:bodyPr>
          <a:lstStyle/>
          <a:p>
            <a:r>
              <a:rPr lang="en-US" dirty="0" smtClean="0"/>
              <a:t>Questions that could be asked</a:t>
            </a:r>
          </a:p>
          <a:p>
            <a:pPr lvl="1"/>
            <a:r>
              <a:rPr lang="en-US" dirty="0" smtClean="0"/>
              <a:t>First elicit:</a:t>
            </a:r>
          </a:p>
          <a:p>
            <a:pPr lvl="2"/>
            <a:r>
              <a:rPr lang="en-US" dirty="0" smtClean="0"/>
              <a:t>What have you heard about</a:t>
            </a:r>
            <a:r>
              <a:rPr lang="mr-IN" dirty="0" smtClean="0"/>
              <a:t>…</a:t>
            </a:r>
            <a:r>
              <a:rPr lang="en-US" dirty="0" smtClean="0"/>
              <a:t>?</a:t>
            </a:r>
          </a:p>
          <a:p>
            <a:pPr lvl="2"/>
            <a:r>
              <a:rPr lang="en-US" dirty="0" smtClean="0"/>
              <a:t>What do you already know about</a:t>
            </a:r>
            <a:r>
              <a:rPr lang="mr-IN" dirty="0" smtClean="0"/>
              <a:t>…</a:t>
            </a:r>
            <a:r>
              <a:rPr lang="en-US" dirty="0" smtClean="0"/>
              <a:t>?</a:t>
            </a:r>
          </a:p>
          <a:p>
            <a:pPr lvl="2"/>
            <a:r>
              <a:rPr lang="en-US" dirty="0" smtClean="0"/>
              <a:t>What are your thoughts about</a:t>
            </a:r>
            <a:r>
              <a:rPr lang="mr-IN" dirty="0" smtClean="0"/>
              <a:t>…</a:t>
            </a:r>
            <a:r>
              <a:rPr lang="en-US" dirty="0" smtClean="0"/>
              <a:t>?</a:t>
            </a:r>
          </a:p>
          <a:p>
            <a:pPr lvl="1"/>
            <a:r>
              <a:rPr lang="en-US" dirty="0" smtClean="0"/>
              <a:t>Second elicit:</a:t>
            </a:r>
          </a:p>
          <a:p>
            <a:pPr lvl="2"/>
            <a:r>
              <a:rPr lang="en-US" dirty="0" smtClean="0"/>
              <a:t>What do you think about what I just said?</a:t>
            </a:r>
          </a:p>
          <a:p>
            <a:pPr lvl="2"/>
            <a:r>
              <a:rPr lang="en-US" dirty="0" smtClean="0"/>
              <a:t>What is your reaction to what you just heard?</a:t>
            </a:r>
          </a:p>
          <a:p>
            <a:endParaRPr lang="en-US" dirty="0"/>
          </a:p>
        </p:txBody>
      </p:sp>
      <p:sp>
        <p:nvSpPr>
          <p:cNvPr id="9" name="Oval 8"/>
          <p:cNvSpPr/>
          <p:nvPr/>
        </p:nvSpPr>
        <p:spPr>
          <a:xfrm>
            <a:off x="273105" y="641763"/>
            <a:ext cx="1570371" cy="882238"/>
          </a:xfrm>
          <a:prstGeom prst="ellipse">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3987376" y="641762"/>
            <a:ext cx="1570371" cy="882238"/>
          </a:xfrm>
          <a:prstGeom prst="ellipse">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259666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Elicit – Provide – Elicit </a:t>
            </a:r>
            <a:endParaRPr lang="en-US" dirty="0"/>
          </a:p>
        </p:txBody>
      </p:sp>
      <p:sp>
        <p:nvSpPr>
          <p:cNvPr id="3" name="Content Placeholder 2"/>
          <p:cNvSpPr>
            <a:spLocks noGrp="1"/>
          </p:cNvSpPr>
          <p:nvPr>
            <p:ph idx="1"/>
          </p:nvPr>
        </p:nvSpPr>
        <p:spPr>
          <a:xfrm>
            <a:off x="470851" y="1600200"/>
            <a:ext cx="8229600" cy="4876800"/>
          </a:xfrm>
        </p:spPr>
        <p:txBody>
          <a:bodyPr>
            <a:normAutofit/>
          </a:bodyPr>
          <a:lstStyle/>
          <a:p>
            <a:r>
              <a:rPr lang="en-US" sz="2800" dirty="0" smtClean="0"/>
              <a:t>When giving information (provide), notice the client’s reaction (non-verbal cues) to assess understanding and engagement.</a:t>
            </a:r>
          </a:p>
          <a:p>
            <a:r>
              <a:rPr lang="en-US" sz="2800" dirty="0" smtClean="0"/>
              <a:t>Enforce client autonomy with:</a:t>
            </a:r>
          </a:p>
          <a:p>
            <a:pPr lvl="1"/>
            <a:r>
              <a:rPr lang="en-US" sz="2400" dirty="0" smtClean="0"/>
              <a:t>“Which of these ideas, </a:t>
            </a:r>
            <a:r>
              <a:rPr lang="en-US" sz="2400" i="1" dirty="0" smtClean="0"/>
              <a:t>if any</a:t>
            </a:r>
            <a:r>
              <a:rPr lang="en-US" sz="2400" dirty="0" smtClean="0"/>
              <a:t>, might work for you?”</a:t>
            </a:r>
          </a:p>
          <a:p>
            <a:pPr lvl="1"/>
            <a:r>
              <a:rPr lang="en-US" sz="2400" dirty="0" smtClean="0"/>
              <a:t>“You know what works best for you.” </a:t>
            </a:r>
          </a:p>
          <a:p>
            <a:pPr lvl="1"/>
            <a:r>
              <a:rPr lang="en-US" sz="2400" dirty="0" smtClean="0"/>
              <a:t>“It’s up to you.”</a:t>
            </a:r>
          </a:p>
          <a:p>
            <a:pPr lvl="1"/>
            <a:r>
              <a:rPr lang="en-US" sz="2400" dirty="0" smtClean="0"/>
              <a:t>“Or perhaps you have thought of other ideas that might work better?”</a:t>
            </a:r>
          </a:p>
          <a:p>
            <a:endParaRPr lang="en-US" sz="2800" dirty="0"/>
          </a:p>
        </p:txBody>
      </p:sp>
      <p:sp>
        <p:nvSpPr>
          <p:cNvPr id="5" name="Oval 4"/>
          <p:cNvSpPr/>
          <p:nvPr/>
        </p:nvSpPr>
        <p:spPr>
          <a:xfrm>
            <a:off x="1898101" y="533401"/>
            <a:ext cx="1980034" cy="990600"/>
          </a:xfrm>
          <a:prstGeom prst="ellipse">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749874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Elicit – Provide – Elicit </a:t>
            </a:r>
            <a:endParaRPr lang="en-US" dirty="0"/>
          </a:p>
        </p:txBody>
      </p:sp>
      <p:sp>
        <p:nvSpPr>
          <p:cNvPr id="3" name="Content Placeholder 2"/>
          <p:cNvSpPr>
            <a:spLocks noGrp="1"/>
          </p:cNvSpPr>
          <p:nvPr>
            <p:ph idx="1"/>
          </p:nvPr>
        </p:nvSpPr>
        <p:spPr>
          <a:xfrm>
            <a:off x="470851" y="1600200"/>
            <a:ext cx="8229600" cy="4876800"/>
          </a:xfrm>
        </p:spPr>
        <p:txBody>
          <a:bodyPr>
            <a:normAutofit/>
          </a:bodyPr>
          <a:lstStyle/>
          <a:p>
            <a:r>
              <a:rPr lang="en-US" sz="2800" dirty="0" smtClean="0"/>
              <a:t>Pieces of information that might be provided:</a:t>
            </a:r>
          </a:p>
          <a:p>
            <a:pPr lvl="1"/>
            <a:r>
              <a:rPr lang="en-US" sz="2100" dirty="0" smtClean="0"/>
              <a:t>Lab results</a:t>
            </a:r>
          </a:p>
          <a:p>
            <a:pPr lvl="1"/>
            <a:r>
              <a:rPr lang="en-US" sz="2100" dirty="0" smtClean="0"/>
              <a:t>Information about a specific disease state</a:t>
            </a:r>
          </a:p>
          <a:p>
            <a:pPr lvl="1"/>
            <a:r>
              <a:rPr lang="en-US" sz="2100" dirty="0" smtClean="0"/>
              <a:t>How to manage a specific disease state or condition</a:t>
            </a:r>
          </a:p>
          <a:p>
            <a:pPr lvl="1"/>
            <a:r>
              <a:rPr lang="en-US" sz="2100" dirty="0" smtClean="0"/>
              <a:t>Behavior changes clients with a certain condition often make</a:t>
            </a:r>
          </a:p>
          <a:p>
            <a:pPr lvl="1"/>
            <a:r>
              <a:rPr lang="en-US" sz="2100" dirty="0" smtClean="0"/>
              <a:t>Information about a specific concept or paradigm</a:t>
            </a:r>
          </a:p>
          <a:p>
            <a:pPr lvl="1"/>
            <a:r>
              <a:rPr lang="en-US" sz="2100" dirty="0" smtClean="0"/>
              <a:t>Correcting misinformation</a:t>
            </a:r>
          </a:p>
          <a:p>
            <a:pPr lvl="1"/>
            <a:r>
              <a:rPr lang="en-US" sz="2100" dirty="0" smtClean="0"/>
              <a:t>A list of ideas, tips or strategies for the client to consider</a:t>
            </a:r>
          </a:p>
          <a:p>
            <a:pPr lvl="2"/>
            <a:r>
              <a:rPr lang="en-US" sz="1800" dirty="0"/>
              <a:t>G</a:t>
            </a:r>
            <a:r>
              <a:rPr lang="en-US" sz="1800" dirty="0" smtClean="0"/>
              <a:t>ive </a:t>
            </a:r>
            <a:r>
              <a:rPr lang="en-US" sz="1800" dirty="0"/>
              <a:t>3-5 options for the client to choose from</a:t>
            </a:r>
          </a:p>
          <a:p>
            <a:pPr lvl="2"/>
            <a:endParaRPr lang="en-US" sz="1600" dirty="0" smtClean="0"/>
          </a:p>
          <a:p>
            <a:pPr lvl="1"/>
            <a:endParaRPr lang="en-US" sz="2000" dirty="0" smtClean="0"/>
          </a:p>
          <a:p>
            <a:endParaRPr lang="en-US" sz="2800" dirty="0"/>
          </a:p>
        </p:txBody>
      </p:sp>
      <p:sp>
        <p:nvSpPr>
          <p:cNvPr id="5" name="Oval 4"/>
          <p:cNvSpPr/>
          <p:nvPr/>
        </p:nvSpPr>
        <p:spPr>
          <a:xfrm>
            <a:off x="1898101" y="533401"/>
            <a:ext cx="1980034" cy="990600"/>
          </a:xfrm>
          <a:prstGeom prst="ellipse">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440429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Elicit – Provide – Elicit </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60504293"/>
              </p:ext>
            </p:extLst>
          </p:nvPr>
        </p:nvGraphicFramePr>
        <p:xfrm>
          <a:off x="546216" y="2234114"/>
          <a:ext cx="8288830" cy="4260189"/>
        </p:xfrm>
        <a:graphic>
          <a:graphicData uri="http://schemas.openxmlformats.org/drawingml/2006/table">
            <a:tbl>
              <a:tblPr firstRow="1" bandRow="1">
                <a:tableStyleId>{2D5ABB26-0587-4C30-8999-92F81FD0307C}</a:tableStyleId>
              </a:tblPr>
              <a:tblGrid>
                <a:gridCol w="4091247"/>
                <a:gridCol w="216113"/>
                <a:gridCol w="3981470"/>
              </a:tblGrid>
              <a:tr h="2122213">
                <a:tc>
                  <a:txBody>
                    <a:bodyPr/>
                    <a:lstStyle/>
                    <a:p>
                      <a:pPr>
                        <a:spcAft>
                          <a:spcPts val="600"/>
                        </a:spcAft>
                      </a:pPr>
                      <a:r>
                        <a:rPr lang="en-US" sz="1900" b="1" dirty="0" smtClean="0">
                          <a:solidFill>
                            <a:schemeClr val="bg1"/>
                          </a:solidFill>
                        </a:rPr>
                        <a:t>Adding</a:t>
                      </a:r>
                      <a:r>
                        <a:rPr lang="en-US" sz="1900" b="1" baseline="0" dirty="0" smtClean="0">
                          <a:solidFill>
                            <a:schemeClr val="bg1"/>
                          </a:solidFill>
                        </a:rPr>
                        <a:t> protein and fiber to snacks</a:t>
                      </a:r>
                    </a:p>
                    <a:p>
                      <a:pPr marL="285750" indent="-285750">
                        <a:spcAft>
                          <a:spcPts val="300"/>
                        </a:spcAft>
                        <a:buFont typeface="Arial"/>
                        <a:buChar char="•"/>
                      </a:pPr>
                      <a:r>
                        <a:rPr lang="en-US" sz="1900" baseline="0" dirty="0" smtClean="0">
                          <a:solidFill>
                            <a:schemeClr val="bg1"/>
                          </a:solidFill>
                        </a:rPr>
                        <a:t>Apples and peanut butter</a:t>
                      </a:r>
                    </a:p>
                    <a:p>
                      <a:pPr marL="285750" indent="-285750">
                        <a:spcAft>
                          <a:spcPts val="300"/>
                        </a:spcAft>
                        <a:buFont typeface="Arial"/>
                        <a:buChar char="•"/>
                      </a:pPr>
                      <a:r>
                        <a:rPr lang="en-US" sz="1900" baseline="0" dirty="0" smtClean="0">
                          <a:solidFill>
                            <a:schemeClr val="bg1"/>
                          </a:solidFill>
                        </a:rPr>
                        <a:t>String cheese and grapes</a:t>
                      </a:r>
                    </a:p>
                    <a:p>
                      <a:pPr marL="285750" indent="-285750">
                        <a:spcAft>
                          <a:spcPts val="300"/>
                        </a:spcAft>
                        <a:buFont typeface="Arial"/>
                        <a:buChar char="•"/>
                      </a:pPr>
                      <a:r>
                        <a:rPr lang="en-US" sz="1900" baseline="0" dirty="0" smtClean="0">
                          <a:solidFill>
                            <a:schemeClr val="bg1"/>
                          </a:solidFill>
                        </a:rPr>
                        <a:t>Trail mix (nuts and dried fruit)</a:t>
                      </a:r>
                    </a:p>
                    <a:p>
                      <a:pPr marL="285750" indent="-285750">
                        <a:spcAft>
                          <a:spcPts val="300"/>
                        </a:spcAft>
                        <a:buFont typeface="Arial"/>
                        <a:buChar char="•"/>
                      </a:pPr>
                      <a:r>
                        <a:rPr lang="en-US" sz="1900" baseline="0" dirty="0" smtClean="0">
                          <a:solidFill>
                            <a:schemeClr val="bg1"/>
                          </a:solidFill>
                        </a:rPr>
                        <a:t>Granola bar</a:t>
                      </a:r>
                      <a:endParaRPr lang="en-US" baseline="0" dirty="0" smtClean="0">
                        <a:solidFill>
                          <a:schemeClr val="bg1"/>
                        </a:solidFill>
                      </a:endParaRPr>
                    </a:p>
                  </a:txBody>
                  <a:tcPr>
                    <a:solidFill>
                      <a:srgbClr val="D6550D"/>
                    </a:solidFill>
                  </a:tcPr>
                </a:tc>
                <a:tc>
                  <a:txBody>
                    <a:bodyPr/>
                    <a:lstStyle/>
                    <a:p>
                      <a:pPr marL="285750" indent="-285750">
                        <a:spcAft>
                          <a:spcPts val="300"/>
                        </a:spcAft>
                        <a:buFont typeface="Arial"/>
                        <a:buChar char="•"/>
                      </a:pPr>
                      <a:endParaRPr lang="en-US" dirty="0">
                        <a:solidFill>
                          <a:schemeClr val="bg1"/>
                        </a:solidFill>
                      </a:endParaRPr>
                    </a:p>
                  </a:txBody>
                  <a:tcPr>
                    <a:noFill/>
                  </a:tcPr>
                </a:tc>
                <a:tc>
                  <a:txBody>
                    <a:bodyPr/>
                    <a:lstStyle/>
                    <a:p>
                      <a:pPr>
                        <a:spcAft>
                          <a:spcPts val="600"/>
                        </a:spcAft>
                      </a:pPr>
                      <a:r>
                        <a:rPr lang="en-US" sz="1900" b="1" dirty="0" smtClean="0">
                          <a:solidFill>
                            <a:schemeClr val="bg1"/>
                          </a:solidFill>
                        </a:rPr>
                        <a:t>Drinking more water</a:t>
                      </a:r>
                      <a:endParaRPr lang="en-US" sz="1900" b="1" baseline="0" dirty="0" smtClean="0">
                        <a:solidFill>
                          <a:schemeClr val="bg1"/>
                        </a:solidFill>
                      </a:endParaRPr>
                    </a:p>
                    <a:p>
                      <a:pPr marL="285750" indent="-285750">
                        <a:spcAft>
                          <a:spcPts val="300"/>
                        </a:spcAft>
                        <a:buFont typeface="Arial"/>
                        <a:buChar char="•"/>
                      </a:pPr>
                      <a:r>
                        <a:rPr lang="en-US" sz="1900" baseline="0" dirty="0" smtClean="0">
                          <a:solidFill>
                            <a:schemeClr val="bg1"/>
                          </a:solidFill>
                        </a:rPr>
                        <a:t>Bring water bottle to work/school</a:t>
                      </a:r>
                    </a:p>
                    <a:p>
                      <a:pPr marL="285750" indent="-285750">
                        <a:spcAft>
                          <a:spcPts val="300"/>
                        </a:spcAft>
                        <a:buFont typeface="Arial"/>
                        <a:buChar char="•"/>
                      </a:pPr>
                      <a:r>
                        <a:rPr lang="en-US" sz="1900" baseline="0" dirty="0" smtClean="0">
                          <a:solidFill>
                            <a:schemeClr val="bg1"/>
                          </a:solidFill>
                        </a:rPr>
                        <a:t>Flavor water to make it palatable</a:t>
                      </a:r>
                    </a:p>
                    <a:p>
                      <a:pPr marL="285750" indent="-285750">
                        <a:spcAft>
                          <a:spcPts val="300"/>
                        </a:spcAft>
                        <a:buFont typeface="Arial"/>
                        <a:buChar char="•"/>
                      </a:pPr>
                      <a:r>
                        <a:rPr lang="en-US" sz="1900" baseline="0" dirty="0" smtClean="0">
                          <a:solidFill>
                            <a:schemeClr val="bg1"/>
                          </a:solidFill>
                        </a:rPr>
                        <a:t>Drink a full glass of water when brushing teeth or taking medicine</a:t>
                      </a:r>
                    </a:p>
                  </a:txBody>
                  <a:tcPr>
                    <a:solidFill>
                      <a:schemeClr val="accent1"/>
                    </a:solidFill>
                  </a:tcPr>
                </a:tc>
              </a:tr>
              <a:tr h="214960">
                <a:tc>
                  <a:txBody>
                    <a:bodyPr/>
                    <a:lstStyle/>
                    <a:p>
                      <a:pPr marL="285750" indent="-285750">
                        <a:spcAft>
                          <a:spcPts val="300"/>
                        </a:spcAft>
                        <a:buFont typeface="Arial"/>
                        <a:buChar char="•"/>
                      </a:pPr>
                      <a:endParaRPr lang="en-US" sz="800" dirty="0">
                        <a:solidFill>
                          <a:schemeClr val="bg1"/>
                        </a:solidFill>
                      </a:endParaRPr>
                    </a:p>
                  </a:txBody>
                  <a:tcPr>
                    <a:noFill/>
                  </a:tcPr>
                </a:tc>
                <a:tc>
                  <a:txBody>
                    <a:bodyPr/>
                    <a:lstStyle/>
                    <a:p>
                      <a:pPr marL="285750" indent="-285750">
                        <a:spcAft>
                          <a:spcPts val="300"/>
                        </a:spcAft>
                        <a:buFont typeface="Arial"/>
                        <a:buChar char="•"/>
                      </a:pPr>
                      <a:endParaRPr lang="en-US" sz="800" dirty="0">
                        <a:solidFill>
                          <a:schemeClr val="bg1"/>
                        </a:solidFill>
                      </a:endParaRPr>
                    </a:p>
                  </a:txBody>
                  <a:tcPr>
                    <a:noFill/>
                  </a:tcPr>
                </a:tc>
                <a:tc>
                  <a:txBody>
                    <a:bodyPr/>
                    <a:lstStyle/>
                    <a:p>
                      <a:pPr marL="285750" indent="-285750">
                        <a:spcAft>
                          <a:spcPts val="300"/>
                        </a:spcAft>
                        <a:buFont typeface="Arial"/>
                        <a:buChar char="•"/>
                      </a:pPr>
                      <a:endParaRPr lang="en-US" sz="800" baseline="0" dirty="0" smtClean="0">
                        <a:solidFill>
                          <a:schemeClr val="bg1"/>
                        </a:solidFill>
                      </a:endParaRPr>
                    </a:p>
                  </a:txBody>
                  <a:tcPr>
                    <a:noFill/>
                  </a:tcPr>
                </a:tc>
              </a:tr>
              <a:tr h="1923016">
                <a:tc>
                  <a:txBody>
                    <a:bodyPr/>
                    <a:lstStyle/>
                    <a:p>
                      <a:pPr>
                        <a:spcAft>
                          <a:spcPts val="600"/>
                        </a:spcAft>
                      </a:pPr>
                      <a:r>
                        <a:rPr lang="en-US" sz="1900" b="1" dirty="0" smtClean="0">
                          <a:solidFill>
                            <a:schemeClr val="bg1"/>
                          </a:solidFill>
                        </a:rPr>
                        <a:t>Low cost indoor physical activity</a:t>
                      </a:r>
                    </a:p>
                    <a:p>
                      <a:pPr marL="285750" indent="-285750">
                        <a:spcAft>
                          <a:spcPts val="300"/>
                        </a:spcAft>
                        <a:buFont typeface="Arial"/>
                        <a:buChar char="•"/>
                      </a:pPr>
                      <a:r>
                        <a:rPr lang="en-US" sz="1900" dirty="0" smtClean="0">
                          <a:solidFill>
                            <a:schemeClr val="bg1"/>
                          </a:solidFill>
                        </a:rPr>
                        <a:t>Free exercise videos on-line</a:t>
                      </a:r>
                    </a:p>
                    <a:p>
                      <a:pPr marL="285750" indent="-285750">
                        <a:spcAft>
                          <a:spcPts val="300"/>
                        </a:spcAft>
                        <a:buFont typeface="Arial"/>
                        <a:buChar char="•"/>
                      </a:pPr>
                      <a:r>
                        <a:rPr lang="en-US" sz="1900" dirty="0" smtClean="0">
                          <a:solidFill>
                            <a:schemeClr val="bg1"/>
                          </a:solidFill>
                        </a:rPr>
                        <a:t>Dancing in the</a:t>
                      </a:r>
                      <a:r>
                        <a:rPr lang="en-US" sz="1900" baseline="0" dirty="0" smtClean="0">
                          <a:solidFill>
                            <a:schemeClr val="bg1"/>
                          </a:solidFill>
                        </a:rPr>
                        <a:t> living room</a:t>
                      </a:r>
                    </a:p>
                    <a:p>
                      <a:pPr marL="285750" indent="-285750">
                        <a:spcAft>
                          <a:spcPts val="300"/>
                        </a:spcAft>
                        <a:buFont typeface="Arial"/>
                        <a:buChar char="•"/>
                      </a:pPr>
                      <a:r>
                        <a:rPr lang="en-US" sz="1900" baseline="0" dirty="0" smtClean="0">
                          <a:solidFill>
                            <a:schemeClr val="bg1"/>
                          </a:solidFill>
                        </a:rPr>
                        <a:t>Bicep curls with cans or jugs</a:t>
                      </a:r>
                    </a:p>
                    <a:p>
                      <a:pPr marL="285750" indent="-285750">
                        <a:spcAft>
                          <a:spcPts val="300"/>
                        </a:spcAft>
                        <a:buFont typeface="Arial"/>
                        <a:buChar char="•"/>
                      </a:pPr>
                      <a:r>
                        <a:rPr lang="en-US" sz="1900" baseline="0" dirty="0" smtClean="0">
                          <a:solidFill>
                            <a:schemeClr val="bg1"/>
                          </a:solidFill>
                        </a:rPr>
                        <a:t>Sit-ups, push-ups and lunges</a:t>
                      </a:r>
                      <a:endParaRPr lang="en-US" sz="1900" dirty="0" smtClean="0">
                        <a:solidFill>
                          <a:schemeClr val="bg1"/>
                        </a:solidFill>
                      </a:endParaRPr>
                    </a:p>
                  </a:txBody>
                  <a:tcPr>
                    <a:solidFill>
                      <a:srgbClr val="800000"/>
                    </a:solidFill>
                  </a:tcPr>
                </a:tc>
                <a:tc>
                  <a:txBody>
                    <a:bodyPr/>
                    <a:lstStyle/>
                    <a:p>
                      <a:pPr marL="285750" indent="-285750">
                        <a:spcAft>
                          <a:spcPts val="300"/>
                        </a:spcAft>
                        <a:buFont typeface="Arial"/>
                        <a:buChar char="•"/>
                      </a:pPr>
                      <a:endParaRPr lang="en-US" dirty="0">
                        <a:solidFill>
                          <a:schemeClr val="bg1"/>
                        </a:solidFill>
                      </a:endParaRPr>
                    </a:p>
                  </a:txBody>
                  <a:tcPr>
                    <a:noFill/>
                  </a:tcPr>
                </a:tc>
                <a:tc>
                  <a:txBody>
                    <a:bodyPr/>
                    <a:lstStyle/>
                    <a:p>
                      <a:pPr>
                        <a:spcAft>
                          <a:spcPts val="600"/>
                        </a:spcAft>
                      </a:pPr>
                      <a:r>
                        <a:rPr lang="en-US" sz="1900" b="1" dirty="0" smtClean="0">
                          <a:solidFill>
                            <a:schemeClr val="bg1"/>
                          </a:solidFill>
                        </a:rPr>
                        <a:t>Making physical activity fun</a:t>
                      </a:r>
                      <a:endParaRPr lang="en-US" sz="1900" b="1" baseline="0" dirty="0" smtClean="0">
                        <a:solidFill>
                          <a:schemeClr val="bg1"/>
                        </a:solidFill>
                      </a:endParaRPr>
                    </a:p>
                    <a:p>
                      <a:pPr marL="285750" indent="-285750">
                        <a:spcAft>
                          <a:spcPts val="300"/>
                        </a:spcAft>
                        <a:buFont typeface="Arial"/>
                        <a:buChar char="•"/>
                      </a:pPr>
                      <a:r>
                        <a:rPr lang="en-US" sz="1900" baseline="0" dirty="0" smtClean="0">
                          <a:solidFill>
                            <a:schemeClr val="bg1"/>
                          </a:solidFill>
                        </a:rPr>
                        <a:t>Add music/headphones</a:t>
                      </a:r>
                    </a:p>
                    <a:p>
                      <a:pPr marL="285750" indent="-285750">
                        <a:spcAft>
                          <a:spcPts val="300"/>
                        </a:spcAft>
                        <a:buFont typeface="Arial"/>
                        <a:buChar char="•"/>
                      </a:pPr>
                      <a:r>
                        <a:rPr lang="en-US" sz="1900" baseline="0" dirty="0" smtClean="0">
                          <a:solidFill>
                            <a:schemeClr val="bg1"/>
                          </a:solidFill>
                        </a:rPr>
                        <a:t>Listen to a podcast</a:t>
                      </a:r>
                    </a:p>
                    <a:p>
                      <a:pPr marL="285750" indent="-285750">
                        <a:spcAft>
                          <a:spcPts val="300"/>
                        </a:spcAft>
                        <a:buFont typeface="Arial"/>
                        <a:buChar char="•"/>
                      </a:pPr>
                      <a:r>
                        <a:rPr lang="en-US" sz="1900" baseline="0" dirty="0" smtClean="0">
                          <a:solidFill>
                            <a:schemeClr val="bg1"/>
                          </a:solidFill>
                        </a:rPr>
                        <a:t>Invite a friend</a:t>
                      </a:r>
                    </a:p>
                    <a:p>
                      <a:pPr marL="285750" indent="-285750">
                        <a:spcAft>
                          <a:spcPts val="300"/>
                        </a:spcAft>
                        <a:buFont typeface="Arial"/>
                        <a:buChar char="•"/>
                      </a:pPr>
                      <a:r>
                        <a:rPr lang="en-US" sz="1900" baseline="0" dirty="0" smtClean="0">
                          <a:solidFill>
                            <a:schemeClr val="bg1"/>
                          </a:solidFill>
                        </a:rPr>
                        <a:t>Take lessons for a new sport</a:t>
                      </a:r>
                    </a:p>
                  </a:txBody>
                  <a:tcPr>
                    <a:solidFill>
                      <a:schemeClr val="accent5"/>
                    </a:solidFill>
                  </a:tcPr>
                </a:tc>
              </a:tr>
            </a:tbl>
          </a:graphicData>
        </a:graphic>
      </p:graphicFrame>
      <p:sp>
        <p:nvSpPr>
          <p:cNvPr id="3" name="TextBox 2"/>
          <p:cNvSpPr txBox="1"/>
          <p:nvPr/>
        </p:nvSpPr>
        <p:spPr>
          <a:xfrm>
            <a:off x="470855" y="1456981"/>
            <a:ext cx="7531212" cy="830997"/>
          </a:xfrm>
          <a:prstGeom prst="rect">
            <a:avLst/>
          </a:prstGeom>
          <a:noFill/>
        </p:spPr>
        <p:txBody>
          <a:bodyPr wrap="square" rtlCol="0">
            <a:spAutoFit/>
          </a:bodyPr>
          <a:lstStyle/>
          <a:p>
            <a:r>
              <a:rPr lang="en-US" sz="2400" dirty="0" smtClean="0"/>
              <a:t>Examples of lists of ideas for the client to consider</a:t>
            </a:r>
            <a:endParaRPr lang="en-US" sz="2400" dirty="0"/>
          </a:p>
          <a:p>
            <a:endParaRPr lang="en-US" sz="2400" dirty="0"/>
          </a:p>
        </p:txBody>
      </p:sp>
      <p:sp>
        <p:nvSpPr>
          <p:cNvPr id="6" name="Oval 5"/>
          <p:cNvSpPr/>
          <p:nvPr/>
        </p:nvSpPr>
        <p:spPr>
          <a:xfrm>
            <a:off x="1898101" y="533401"/>
            <a:ext cx="1980034" cy="990600"/>
          </a:xfrm>
          <a:prstGeom prst="ellipse">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486238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Elicit – Provide - Elicit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67607810"/>
              </p:ext>
            </p:extLst>
          </p:nvPr>
        </p:nvGraphicFramePr>
        <p:xfrm>
          <a:off x="559872" y="1600200"/>
          <a:ext cx="8126927" cy="4663440"/>
        </p:xfrm>
        <a:graphic>
          <a:graphicData uri="http://schemas.openxmlformats.org/drawingml/2006/table">
            <a:tbl>
              <a:tblPr firstRow="1" bandRow="1">
                <a:tableStyleId>{3B4B98B0-60AC-42C2-AFA5-B58CD77FA1E5}</a:tableStyleId>
              </a:tblPr>
              <a:tblGrid>
                <a:gridCol w="1843479"/>
                <a:gridCol w="6283448"/>
              </a:tblGrid>
              <a:tr h="370840">
                <a:tc>
                  <a:txBody>
                    <a:bodyPr/>
                    <a:lstStyle/>
                    <a:p>
                      <a:r>
                        <a:rPr lang="en-US" sz="3600" b="0" dirty="0" smtClean="0"/>
                        <a:t>Elicit</a:t>
                      </a:r>
                      <a:endParaRPr lang="en-US" sz="3600" b="0" dirty="0"/>
                    </a:p>
                  </a:txBody>
                  <a:tcPr/>
                </a:tc>
                <a:tc>
                  <a:txBody>
                    <a:bodyPr/>
                    <a:lstStyle/>
                    <a:p>
                      <a:r>
                        <a:rPr lang="en-US" sz="2400" b="0" dirty="0" smtClean="0"/>
                        <a:t>What</a:t>
                      </a:r>
                      <a:r>
                        <a:rPr lang="en-US" sz="2400" b="0" baseline="0" dirty="0" smtClean="0"/>
                        <a:t> do you already know about</a:t>
                      </a:r>
                      <a:r>
                        <a:rPr lang="is-IS" sz="2400" b="0" baseline="0" dirty="0" smtClean="0"/>
                        <a:t>…?</a:t>
                      </a:r>
                    </a:p>
                    <a:p>
                      <a:r>
                        <a:rPr lang="is-IS" sz="2400" b="0" baseline="0" dirty="0" smtClean="0"/>
                        <a:t>What ideas do you have for...?</a:t>
                      </a:r>
                    </a:p>
                    <a:p>
                      <a:endParaRPr lang="en-US" sz="2400" b="0" dirty="0"/>
                    </a:p>
                  </a:txBody>
                  <a:tcPr/>
                </a:tc>
              </a:tr>
              <a:tr h="370840">
                <a:tc>
                  <a:txBody>
                    <a:bodyPr/>
                    <a:lstStyle/>
                    <a:p>
                      <a:r>
                        <a:rPr lang="en-US" sz="3600" dirty="0" smtClean="0"/>
                        <a:t>Provide</a:t>
                      </a:r>
                      <a:endParaRPr lang="en-US" sz="3600" dirty="0"/>
                    </a:p>
                  </a:txBody>
                  <a:tcPr>
                    <a:lnB w="12700" cap="flat" cmpd="sng" algn="ctr">
                      <a:solidFill>
                        <a:srgbClr val="6076B4"/>
                      </a:solidFill>
                      <a:prstDash val="solid"/>
                      <a:round/>
                      <a:headEnd type="none" w="med" len="med"/>
                      <a:tailEnd type="none" w="med" len="med"/>
                    </a:lnB>
                  </a:tcPr>
                </a:tc>
                <a:tc>
                  <a:txBody>
                    <a:bodyPr/>
                    <a:lstStyle/>
                    <a:p>
                      <a:r>
                        <a:rPr lang="en-US" sz="2400" dirty="0" smtClean="0"/>
                        <a:t>If it’s ok with you, I’d like to share a little more information about</a:t>
                      </a:r>
                      <a:r>
                        <a:rPr lang="is-IS" sz="2400" dirty="0" smtClean="0"/>
                        <a:t>…</a:t>
                      </a:r>
                      <a:endParaRPr lang="en-US" sz="2400" dirty="0" smtClean="0"/>
                    </a:p>
                    <a:p>
                      <a:r>
                        <a:rPr lang="en-US" sz="2400" dirty="0" smtClean="0"/>
                        <a:t>If you’re interested, I could share some ideas that have worked for other clients</a:t>
                      </a:r>
                      <a:r>
                        <a:rPr lang="is-IS" sz="2400" dirty="0" smtClean="0"/>
                        <a:t>…</a:t>
                      </a:r>
                    </a:p>
                    <a:p>
                      <a:endParaRPr lang="en-US" sz="2400" dirty="0"/>
                    </a:p>
                  </a:txBody>
                  <a:tcPr>
                    <a:lnB w="12700" cap="flat" cmpd="sng" algn="ctr">
                      <a:solidFill>
                        <a:srgbClr val="6076B4"/>
                      </a:solidFill>
                      <a:prstDash val="solid"/>
                      <a:round/>
                      <a:headEnd type="none" w="med" len="med"/>
                      <a:tailEnd type="none" w="med" len="med"/>
                    </a:lnB>
                  </a:tcPr>
                </a:tc>
              </a:tr>
              <a:tr h="370840">
                <a:tc>
                  <a:txBody>
                    <a:bodyPr/>
                    <a:lstStyle/>
                    <a:p>
                      <a:r>
                        <a:rPr lang="en-US" sz="3600" dirty="0" smtClean="0"/>
                        <a:t>Elicit</a:t>
                      </a:r>
                      <a:endParaRPr lang="en-US" sz="3600" dirty="0"/>
                    </a:p>
                  </a:txBody>
                  <a:tcPr>
                    <a:lnT w="12700" cap="flat" cmpd="sng" algn="ctr">
                      <a:solidFill>
                        <a:srgbClr val="6076B4"/>
                      </a:solidFill>
                      <a:prstDash val="solid"/>
                      <a:round/>
                      <a:headEnd type="none" w="med" len="med"/>
                      <a:tailEnd type="none" w="med" len="med"/>
                    </a:lnT>
                  </a:tcPr>
                </a:tc>
                <a:tc>
                  <a:txBody>
                    <a:bodyPr/>
                    <a:lstStyle/>
                    <a:p>
                      <a:r>
                        <a:rPr lang="en-US" sz="2400" dirty="0" smtClean="0"/>
                        <a:t>How does</a:t>
                      </a:r>
                      <a:r>
                        <a:rPr lang="en-US" sz="2400" baseline="0" dirty="0" smtClean="0"/>
                        <a:t> the information I just provided align with your own experience?</a:t>
                      </a:r>
                      <a:endParaRPr lang="en-US" sz="2400" dirty="0" smtClean="0"/>
                    </a:p>
                    <a:p>
                      <a:r>
                        <a:rPr lang="en-US" sz="2400" dirty="0" smtClean="0"/>
                        <a:t>What do</a:t>
                      </a:r>
                      <a:r>
                        <a:rPr lang="en-US" sz="2400" baseline="0" dirty="0" smtClean="0"/>
                        <a:t> you think about those ideas?</a:t>
                      </a:r>
                    </a:p>
                    <a:p>
                      <a:endParaRPr lang="en-US" sz="2400" dirty="0"/>
                    </a:p>
                  </a:txBody>
                  <a:tcPr>
                    <a:lnT w="12700" cap="flat" cmpd="sng" algn="ctr">
                      <a:solidFill>
                        <a:srgbClr val="6076B4"/>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31921946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235" y="424160"/>
            <a:ext cx="8229600" cy="990600"/>
          </a:xfrm>
        </p:spPr>
        <p:txBody>
          <a:bodyPr/>
          <a:lstStyle/>
          <a:p>
            <a:r>
              <a:rPr lang="en-US" dirty="0" smtClean="0"/>
              <a:t>Elicit – Provide – Elicit </a:t>
            </a:r>
            <a:endParaRPr lang="en-US" dirty="0"/>
          </a:p>
        </p:txBody>
      </p:sp>
      <p:sp>
        <p:nvSpPr>
          <p:cNvPr id="3" name="Content Placeholder 2"/>
          <p:cNvSpPr>
            <a:spLocks noGrp="1"/>
          </p:cNvSpPr>
          <p:nvPr>
            <p:ph idx="1"/>
          </p:nvPr>
        </p:nvSpPr>
        <p:spPr>
          <a:xfrm>
            <a:off x="1215331" y="1381719"/>
            <a:ext cx="7730922" cy="5035913"/>
          </a:xfrm>
        </p:spPr>
        <p:txBody>
          <a:bodyPr>
            <a:noAutofit/>
          </a:bodyPr>
          <a:lstStyle/>
          <a:p>
            <a:pPr marL="0" indent="0">
              <a:buNone/>
            </a:pPr>
            <a:r>
              <a:rPr lang="en-US" sz="1800" b="1" dirty="0" smtClean="0"/>
              <a:t>Practitioner: </a:t>
            </a:r>
            <a:r>
              <a:rPr lang="en-US" sz="1800" dirty="0" smtClean="0"/>
              <a:t>What ideas do you have for how you would like to go about adding more bouts of activity throughout the day?</a:t>
            </a:r>
          </a:p>
          <a:p>
            <a:pPr marL="0" indent="0">
              <a:buNone/>
            </a:pPr>
            <a:r>
              <a:rPr lang="en-US" sz="1800" b="1" dirty="0" smtClean="0"/>
              <a:t>Client: </a:t>
            </a:r>
            <a:r>
              <a:rPr lang="en-US" sz="1800" dirty="0" smtClean="0"/>
              <a:t>I could take the stairs instead of the elevator at work. I only work on the fourth floor. It’s not too far to climb.</a:t>
            </a:r>
          </a:p>
          <a:p>
            <a:pPr marL="0" indent="0">
              <a:buNone/>
            </a:pPr>
            <a:r>
              <a:rPr lang="en-US" sz="1800" b="1" dirty="0" smtClean="0"/>
              <a:t>Practitioner: </a:t>
            </a:r>
            <a:r>
              <a:rPr lang="en-US" sz="1800" dirty="0" smtClean="0"/>
              <a:t>Taking the stairs feels fairly doable to you. What other ideas do you have?</a:t>
            </a:r>
          </a:p>
          <a:p>
            <a:pPr marL="0" indent="0">
              <a:buNone/>
            </a:pPr>
            <a:r>
              <a:rPr lang="en-US" sz="1800" b="1" dirty="0" smtClean="0"/>
              <a:t>Client: </a:t>
            </a:r>
            <a:r>
              <a:rPr lang="en-US" sz="1800" dirty="0" smtClean="0"/>
              <a:t>That’s the only thing I can think of.</a:t>
            </a:r>
          </a:p>
          <a:p>
            <a:pPr marL="0" indent="0">
              <a:buNone/>
            </a:pPr>
            <a:r>
              <a:rPr lang="en-US" sz="1800" b="1" dirty="0" smtClean="0"/>
              <a:t>Practitioner: </a:t>
            </a:r>
            <a:r>
              <a:rPr lang="en-US" sz="1800" dirty="0" smtClean="0"/>
              <a:t>If it’s ok, I could share some other ideas that might help.</a:t>
            </a:r>
          </a:p>
          <a:p>
            <a:pPr marL="0" indent="0">
              <a:buNone/>
            </a:pPr>
            <a:r>
              <a:rPr lang="en-US" sz="1800" b="1" dirty="0" smtClean="0"/>
              <a:t>Client: </a:t>
            </a:r>
            <a:r>
              <a:rPr lang="en-US" sz="1800" dirty="0" smtClean="0"/>
              <a:t>That would be great.</a:t>
            </a:r>
          </a:p>
          <a:p>
            <a:pPr marL="0" indent="0">
              <a:buNone/>
            </a:pPr>
            <a:r>
              <a:rPr lang="en-US" sz="1800" b="1" dirty="0" smtClean="0"/>
              <a:t>Practitioner: </a:t>
            </a:r>
            <a:r>
              <a:rPr lang="en-US" sz="1800" dirty="0" smtClean="0"/>
              <a:t>Some of my clients set an alarm at their desk and take stretching breaks a few times a day. Others prefer getting off at a subway or bus stop that is a little bit further from work and some prefer to take a walk during a lunch break. </a:t>
            </a:r>
          </a:p>
          <a:p>
            <a:pPr marL="0" indent="0">
              <a:buNone/>
            </a:pPr>
            <a:r>
              <a:rPr lang="en-US" sz="1800" b="1" dirty="0" smtClean="0"/>
              <a:t>Practitioner: </a:t>
            </a:r>
            <a:r>
              <a:rPr lang="en-US" sz="1800" dirty="0" smtClean="0"/>
              <a:t>In addition to taking the stairs, which, if any, of these ideas appeal to you?</a:t>
            </a:r>
            <a:endParaRPr lang="en-US" sz="1800" dirty="0"/>
          </a:p>
        </p:txBody>
      </p:sp>
      <p:sp>
        <p:nvSpPr>
          <p:cNvPr id="4" name="Rounded Rectangle 3"/>
          <p:cNvSpPr/>
          <p:nvPr/>
        </p:nvSpPr>
        <p:spPr>
          <a:xfrm>
            <a:off x="518894" y="1449985"/>
            <a:ext cx="682770" cy="81927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5400" dirty="0" smtClean="0"/>
              <a:t>E</a:t>
            </a:r>
            <a:endParaRPr lang="en-US" sz="5400" dirty="0"/>
          </a:p>
        </p:txBody>
      </p:sp>
      <p:sp>
        <p:nvSpPr>
          <p:cNvPr id="5" name="Rounded Rectangle 4"/>
          <p:cNvSpPr/>
          <p:nvPr/>
        </p:nvSpPr>
        <p:spPr>
          <a:xfrm>
            <a:off x="518894" y="5040721"/>
            <a:ext cx="682770" cy="81927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5400" dirty="0" smtClean="0"/>
              <a:t>P</a:t>
            </a:r>
            <a:endParaRPr lang="en-US" sz="5400" dirty="0"/>
          </a:p>
        </p:txBody>
      </p:sp>
      <p:sp>
        <p:nvSpPr>
          <p:cNvPr id="6" name="Rounded Rectangle 5"/>
          <p:cNvSpPr/>
          <p:nvPr/>
        </p:nvSpPr>
        <p:spPr>
          <a:xfrm>
            <a:off x="518894" y="5998732"/>
            <a:ext cx="682770" cy="81927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5400" dirty="0" smtClean="0"/>
              <a:t>E</a:t>
            </a:r>
            <a:endParaRPr lang="en-US" sz="5400" dirty="0"/>
          </a:p>
        </p:txBody>
      </p:sp>
    </p:spTree>
    <p:extLst>
      <p:ext uri="{BB962C8B-B14F-4D97-AF65-F5344CB8AC3E}">
        <p14:creationId xmlns:p14="http://schemas.microsoft.com/office/powerpoint/2010/main" val="35760464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235" y="533400"/>
            <a:ext cx="8229600" cy="990600"/>
          </a:xfrm>
        </p:spPr>
        <p:txBody>
          <a:bodyPr/>
          <a:lstStyle/>
          <a:p>
            <a:r>
              <a:rPr lang="en-US" dirty="0" smtClean="0"/>
              <a:t>Elicit – Provide – Elicit </a:t>
            </a:r>
            <a:endParaRPr lang="en-US" dirty="0"/>
          </a:p>
        </p:txBody>
      </p:sp>
      <p:sp>
        <p:nvSpPr>
          <p:cNvPr id="3" name="Content Placeholder 2"/>
          <p:cNvSpPr>
            <a:spLocks noGrp="1"/>
          </p:cNvSpPr>
          <p:nvPr>
            <p:ph idx="1"/>
          </p:nvPr>
        </p:nvSpPr>
        <p:spPr>
          <a:xfrm>
            <a:off x="1215331" y="1600199"/>
            <a:ext cx="7730922" cy="5035913"/>
          </a:xfrm>
        </p:spPr>
        <p:txBody>
          <a:bodyPr>
            <a:normAutofit fontScale="70000" lnSpcReduction="20000"/>
          </a:bodyPr>
          <a:lstStyle/>
          <a:p>
            <a:pPr marL="0" indent="0">
              <a:buNone/>
            </a:pPr>
            <a:r>
              <a:rPr lang="en-US" b="1" dirty="0" smtClean="0"/>
              <a:t>Practitioner: </a:t>
            </a:r>
            <a:r>
              <a:rPr lang="en-US" dirty="0" smtClean="0"/>
              <a:t>What have you already heard about fiber-rich foods?</a:t>
            </a:r>
          </a:p>
          <a:p>
            <a:pPr marL="0" indent="0">
              <a:buNone/>
            </a:pPr>
            <a:r>
              <a:rPr lang="en-US" b="1" dirty="0" smtClean="0"/>
              <a:t>Client: </a:t>
            </a:r>
            <a:r>
              <a:rPr lang="en-US" dirty="0" smtClean="0"/>
              <a:t>Well I know they are good for your heart. And I believe fiber is in certain grains.</a:t>
            </a:r>
          </a:p>
          <a:p>
            <a:pPr marL="0" indent="0">
              <a:buNone/>
            </a:pPr>
            <a:r>
              <a:rPr lang="en-US" b="1" dirty="0" smtClean="0"/>
              <a:t>Practitioner: </a:t>
            </a:r>
            <a:r>
              <a:rPr lang="en-US" dirty="0" smtClean="0"/>
              <a:t>Yes, that’s true. There are a few other facts about fiber you might be interested in hearing. Can I share those with you?</a:t>
            </a:r>
          </a:p>
          <a:p>
            <a:pPr marL="0" indent="0">
              <a:buNone/>
            </a:pPr>
            <a:r>
              <a:rPr lang="en-US" b="1" dirty="0" smtClean="0"/>
              <a:t>Client: </a:t>
            </a:r>
            <a:r>
              <a:rPr lang="en-US" dirty="0" smtClean="0"/>
              <a:t>Yes, that would be helpful.</a:t>
            </a:r>
          </a:p>
          <a:p>
            <a:pPr marL="0" indent="0">
              <a:buNone/>
            </a:pPr>
            <a:r>
              <a:rPr lang="en-US" b="1" dirty="0" smtClean="0"/>
              <a:t>Practitioner: </a:t>
            </a:r>
            <a:r>
              <a:rPr lang="en-US" dirty="0" smtClean="0"/>
              <a:t>Fiber also helps with constipation and general gut health. It fills you up, keeping you satiated between meals. In addition to the whole grains you mentioned, fiber can also be found in fruits, vegetables and legumes.</a:t>
            </a:r>
          </a:p>
          <a:p>
            <a:pPr marL="0" indent="0">
              <a:buNone/>
            </a:pPr>
            <a:r>
              <a:rPr lang="en-US" b="1" dirty="0" smtClean="0"/>
              <a:t>Client: </a:t>
            </a:r>
            <a:r>
              <a:rPr lang="en-US" dirty="0" smtClean="0"/>
              <a:t>Oh, interesting.</a:t>
            </a:r>
          </a:p>
          <a:p>
            <a:pPr marL="0" indent="0">
              <a:buNone/>
            </a:pPr>
            <a:r>
              <a:rPr lang="en-US" b="1" dirty="0" smtClean="0"/>
              <a:t>Practitioner: </a:t>
            </a:r>
            <a:r>
              <a:rPr lang="en-US" dirty="0" smtClean="0"/>
              <a:t>What are your thoughts on what I just said?</a:t>
            </a:r>
          </a:p>
        </p:txBody>
      </p:sp>
      <p:sp>
        <p:nvSpPr>
          <p:cNvPr id="4" name="Rounded Rectangle 3"/>
          <p:cNvSpPr/>
          <p:nvPr/>
        </p:nvSpPr>
        <p:spPr>
          <a:xfrm>
            <a:off x="518894" y="1611233"/>
            <a:ext cx="682770" cy="81927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5400" dirty="0" smtClean="0"/>
              <a:t>E</a:t>
            </a:r>
            <a:endParaRPr lang="en-US" sz="5400" dirty="0"/>
          </a:p>
        </p:txBody>
      </p:sp>
      <p:sp>
        <p:nvSpPr>
          <p:cNvPr id="5" name="Rounded Rectangle 4"/>
          <p:cNvSpPr/>
          <p:nvPr/>
        </p:nvSpPr>
        <p:spPr>
          <a:xfrm>
            <a:off x="518894" y="4535500"/>
            <a:ext cx="682770" cy="81927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5400" dirty="0" smtClean="0"/>
              <a:t>P</a:t>
            </a:r>
            <a:endParaRPr lang="en-US" sz="5400" dirty="0"/>
          </a:p>
        </p:txBody>
      </p:sp>
      <p:sp>
        <p:nvSpPr>
          <p:cNvPr id="6" name="Rounded Rectangle 5"/>
          <p:cNvSpPr/>
          <p:nvPr/>
        </p:nvSpPr>
        <p:spPr>
          <a:xfrm>
            <a:off x="518894" y="5944126"/>
            <a:ext cx="682770" cy="81927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5400" dirty="0" smtClean="0"/>
              <a:t>E</a:t>
            </a:r>
            <a:endParaRPr lang="en-US" sz="5400" dirty="0"/>
          </a:p>
        </p:txBody>
      </p:sp>
    </p:spTree>
    <p:extLst>
      <p:ext uri="{BB962C8B-B14F-4D97-AF65-F5344CB8AC3E}">
        <p14:creationId xmlns:p14="http://schemas.microsoft.com/office/powerpoint/2010/main" val="3574518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Giving Advice</a:t>
            </a:r>
            <a:endParaRPr lang="en-US" dirty="0"/>
          </a:p>
        </p:txBody>
      </p:sp>
      <p:sp>
        <p:nvSpPr>
          <p:cNvPr id="3" name="Content Placeholder 2"/>
          <p:cNvSpPr>
            <a:spLocks noGrp="1"/>
          </p:cNvSpPr>
          <p:nvPr>
            <p:ph idx="1"/>
          </p:nvPr>
        </p:nvSpPr>
        <p:spPr/>
        <p:txBody>
          <a:bodyPr>
            <a:normAutofit/>
          </a:bodyPr>
          <a:lstStyle/>
          <a:p>
            <a:r>
              <a:rPr lang="en-US" sz="2400" dirty="0" smtClean="0"/>
              <a:t>Giving unsolicited advice often results in sustain talk and discord.</a:t>
            </a:r>
          </a:p>
          <a:p>
            <a:r>
              <a:rPr lang="en-US" sz="2400" dirty="0" smtClean="0"/>
              <a:t>Avoid using imperatives such as:</a:t>
            </a:r>
          </a:p>
          <a:p>
            <a:pPr lvl="1"/>
            <a:r>
              <a:rPr lang="en-US" sz="2000" dirty="0" smtClean="0"/>
              <a:t>You should</a:t>
            </a:r>
            <a:r>
              <a:rPr lang="is-IS" sz="2000" dirty="0" smtClean="0"/>
              <a:t>…</a:t>
            </a:r>
          </a:p>
          <a:p>
            <a:pPr lvl="1"/>
            <a:r>
              <a:rPr lang="is-IS" sz="2000" dirty="0" smtClean="0"/>
              <a:t>What you want to do is...</a:t>
            </a:r>
          </a:p>
          <a:p>
            <a:pPr lvl="1"/>
            <a:r>
              <a:rPr lang="is-IS" sz="2000" dirty="0" smtClean="0"/>
              <a:t>What you need to do is...</a:t>
            </a:r>
          </a:p>
          <a:p>
            <a:r>
              <a:rPr lang="is-IS" sz="2400" dirty="0" smtClean="0"/>
              <a:t>Instead, ask the client for ideas.</a:t>
            </a:r>
          </a:p>
          <a:p>
            <a:r>
              <a:rPr lang="is-IS" sz="2400" dirty="0" smtClean="0"/>
              <a:t>Provide your ideas when the client gets stuck:</a:t>
            </a:r>
          </a:p>
          <a:p>
            <a:pPr lvl="1"/>
            <a:r>
              <a:rPr lang="is-IS" sz="2000" dirty="0" smtClean="0"/>
              <a:t>Some of my clients have found...others have found...what do you think will work for you?</a:t>
            </a:r>
            <a:endParaRPr lang="en-US" sz="2000" dirty="0"/>
          </a:p>
        </p:txBody>
      </p:sp>
      <p:pic>
        <p:nvPicPr>
          <p:cNvPr id="4" name="Picture 3" descr="Slide6.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421197" y="2338954"/>
            <a:ext cx="3453786" cy="259034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64583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Offering a Concern</a:t>
            </a:r>
            <a:endParaRPr lang="en-US" dirty="0"/>
          </a:p>
        </p:txBody>
      </p:sp>
      <p:sp>
        <p:nvSpPr>
          <p:cNvPr id="3" name="Content Placeholder 2"/>
          <p:cNvSpPr>
            <a:spLocks noGrp="1"/>
          </p:cNvSpPr>
          <p:nvPr>
            <p:ph idx="1"/>
          </p:nvPr>
        </p:nvSpPr>
        <p:spPr>
          <a:xfrm>
            <a:off x="457200" y="1600200"/>
            <a:ext cx="5032273" cy="4876800"/>
          </a:xfrm>
        </p:spPr>
        <p:txBody>
          <a:bodyPr>
            <a:normAutofit/>
          </a:bodyPr>
          <a:lstStyle/>
          <a:p>
            <a:r>
              <a:rPr lang="en-US" sz="2800" dirty="0" smtClean="0"/>
              <a:t>Sometimes clients have unrealistic ideas.</a:t>
            </a:r>
          </a:p>
          <a:p>
            <a:r>
              <a:rPr lang="en-US" sz="2800" dirty="0" smtClean="0"/>
              <a:t>Don’t shoot down their ideas.</a:t>
            </a:r>
          </a:p>
          <a:p>
            <a:r>
              <a:rPr lang="en-US" sz="2800" dirty="0" smtClean="0"/>
              <a:t>Guide clients to come to that conclusion on their own.</a:t>
            </a:r>
          </a:p>
          <a:p>
            <a:r>
              <a:rPr lang="en-US" sz="2800" dirty="0" smtClean="0"/>
              <a:t>If they aren’t able to see the flaws in their plan, ask permission to offer a concern.</a:t>
            </a:r>
            <a:endParaRPr lang="en-US" sz="2800" dirty="0"/>
          </a:p>
        </p:txBody>
      </p:sp>
      <p:sp>
        <p:nvSpPr>
          <p:cNvPr id="5" name="Oval Callout 4"/>
          <p:cNvSpPr/>
          <p:nvPr/>
        </p:nvSpPr>
        <p:spPr>
          <a:xfrm>
            <a:off x="5489473" y="1037746"/>
            <a:ext cx="3347538" cy="1938947"/>
          </a:xfrm>
          <a:prstGeom prst="wedgeEllipseCallout">
            <a:avLst>
              <a:gd name="adj1" fmla="val 16816"/>
              <a:gd name="adj2" fmla="val 64082"/>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5776239" y="1327108"/>
            <a:ext cx="2855942" cy="1323439"/>
          </a:xfrm>
          <a:prstGeom prst="rect">
            <a:avLst/>
          </a:prstGeom>
          <a:noFill/>
        </p:spPr>
        <p:txBody>
          <a:bodyPr wrap="square" rtlCol="0">
            <a:spAutoFit/>
          </a:bodyPr>
          <a:lstStyle/>
          <a:p>
            <a:pPr algn="ctr"/>
            <a:r>
              <a:rPr lang="en-US" sz="1600" dirty="0" smtClean="0"/>
              <a:t>I’m not really a morning person, and I don’t really like running, but I’m thinking about getting up early each morning and going for a run.</a:t>
            </a:r>
            <a:endParaRPr lang="en-US" sz="1600" dirty="0"/>
          </a:p>
        </p:txBody>
      </p:sp>
      <p:grpSp>
        <p:nvGrpSpPr>
          <p:cNvPr id="10" name="Group 9"/>
          <p:cNvGrpSpPr/>
          <p:nvPr/>
        </p:nvGrpSpPr>
        <p:grpSpPr>
          <a:xfrm>
            <a:off x="7573800" y="3460023"/>
            <a:ext cx="978086" cy="3149789"/>
            <a:chOff x="8569192" y="3708211"/>
            <a:chExt cx="978086" cy="3149789"/>
          </a:xfrm>
        </p:grpSpPr>
        <p:cxnSp>
          <p:nvCxnSpPr>
            <p:cNvPr id="11" name="Straight Connector 10"/>
            <p:cNvCxnSpPr/>
            <p:nvPr/>
          </p:nvCxnSpPr>
          <p:spPr>
            <a:xfrm>
              <a:off x="9223408" y="5764880"/>
              <a:ext cx="0" cy="1093120"/>
            </a:xfrm>
            <a:prstGeom prst="line">
              <a:avLst/>
            </a:prstGeom>
            <a:ln w="292100" cap="rnd"/>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8882890" y="5764880"/>
              <a:ext cx="0" cy="1093120"/>
            </a:xfrm>
            <a:prstGeom prst="line">
              <a:avLst/>
            </a:prstGeom>
            <a:ln w="292100" cap="rnd"/>
          </p:spPr>
          <p:style>
            <a:lnRef idx="2">
              <a:schemeClr val="accent1"/>
            </a:lnRef>
            <a:fillRef idx="0">
              <a:schemeClr val="accent1"/>
            </a:fillRef>
            <a:effectRef idx="1">
              <a:schemeClr val="accent1"/>
            </a:effectRef>
            <a:fontRef idx="minor">
              <a:schemeClr val="tx1"/>
            </a:fontRef>
          </p:style>
        </p:cxnSp>
        <p:sp>
          <p:nvSpPr>
            <p:cNvPr id="13" name="Oval 12"/>
            <p:cNvSpPr/>
            <p:nvPr/>
          </p:nvSpPr>
          <p:spPr>
            <a:xfrm>
              <a:off x="8686800" y="3708211"/>
              <a:ext cx="670700" cy="74456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 name="Straight Connector 13"/>
            <p:cNvCxnSpPr/>
            <p:nvPr/>
          </p:nvCxnSpPr>
          <p:spPr>
            <a:xfrm>
              <a:off x="8569192" y="4669859"/>
              <a:ext cx="978086" cy="0"/>
            </a:xfrm>
            <a:prstGeom prst="line">
              <a:avLst/>
            </a:prstGeom>
            <a:ln w="254000" cap="rnd"/>
          </p:spPr>
          <p:style>
            <a:lnRef idx="2">
              <a:schemeClr val="accent1"/>
            </a:lnRef>
            <a:fillRef idx="0">
              <a:schemeClr val="accent1"/>
            </a:fillRef>
            <a:effectRef idx="1">
              <a:schemeClr val="accent1"/>
            </a:effectRef>
            <a:fontRef idx="minor">
              <a:schemeClr val="tx1"/>
            </a:fontRef>
          </p:style>
        </p:cxnSp>
        <p:sp>
          <p:nvSpPr>
            <p:cNvPr id="15" name="Rectangle 14"/>
            <p:cNvSpPr/>
            <p:nvPr/>
          </p:nvSpPr>
          <p:spPr>
            <a:xfrm>
              <a:off x="8746695" y="4669858"/>
              <a:ext cx="610805" cy="1126045"/>
            </a:xfrm>
            <a:prstGeom prst="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9547278" y="4669859"/>
              <a:ext cx="0" cy="834060"/>
            </a:xfrm>
            <a:prstGeom prst="line">
              <a:avLst/>
            </a:prstGeom>
            <a:ln w="254000" cap="rnd"/>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8569192" y="4669859"/>
              <a:ext cx="0" cy="834060"/>
            </a:xfrm>
            <a:prstGeom prst="line">
              <a:avLst/>
            </a:prstGeom>
            <a:ln w="254000" cap="rnd"/>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901274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a:bodyPr>
          <a:lstStyle/>
          <a:p>
            <a:r>
              <a:rPr lang="en-US" dirty="0" smtClean="0"/>
              <a:t>By the end of this presentation, participants will be able to:</a:t>
            </a:r>
          </a:p>
          <a:p>
            <a:pPr lvl="1"/>
            <a:r>
              <a:rPr lang="en-US" dirty="0" smtClean="0"/>
              <a:t>Describe how to approach the planning process in a way that honors client autonomy</a:t>
            </a:r>
          </a:p>
          <a:p>
            <a:pPr lvl="1"/>
            <a:r>
              <a:rPr lang="en-US" dirty="0" smtClean="0"/>
              <a:t>Describe how to provide information to clients while maintaining their engagement</a:t>
            </a:r>
          </a:p>
          <a:p>
            <a:pPr lvl="1"/>
            <a:r>
              <a:rPr lang="en-US" dirty="0" smtClean="0"/>
              <a:t>List questions that are used to guide the client in the goal-setting process</a:t>
            </a:r>
          </a:p>
          <a:p>
            <a:pPr marL="274320" lvl="1" indent="0">
              <a:buNone/>
            </a:pPr>
            <a:endParaRPr lang="en-US" dirty="0" smtClean="0"/>
          </a:p>
          <a:p>
            <a:pPr lvl="1"/>
            <a:endParaRPr lang="en-US" dirty="0" smtClean="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68992137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Offering a Concern</a:t>
            </a:r>
            <a:endParaRPr lang="en-US" dirty="0"/>
          </a:p>
        </p:txBody>
      </p:sp>
      <p:sp>
        <p:nvSpPr>
          <p:cNvPr id="3" name="Content Placeholder 2"/>
          <p:cNvSpPr>
            <a:spLocks noGrp="1"/>
          </p:cNvSpPr>
          <p:nvPr>
            <p:ph idx="1"/>
          </p:nvPr>
        </p:nvSpPr>
        <p:spPr>
          <a:xfrm>
            <a:off x="498165" y="1504615"/>
            <a:ext cx="8229600" cy="4876800"/>
          </a:xfrm>
        </p:spPr>
        <p:txBody>
          <a:bodyPr>
            <a:noAutofit/>
          </a:bodyPr>
          <a:lstStyle/>
          <a:p>
            <a:pPr marL="0" indent="0">
              <a:buNone/>
            </a:pPr>
            <a:r>
              <a:rPr lang="en-US" sz="2600" b="1" dirty="0" smtClean="0"/>
              <a:t>Client: </a:t>
            </a:r>
            <a:r>
              <a:rPr lang="en-US" sz="2600" dirty="0" smtClean="0"/>
              <a:t>I’d like to aim for going to the gym seven days a week.</a:t>
            </a:r>
          </a:p>
          <a:p>
            <a:pPr marL="0" indent="0">
              <a:buNone/>
            </a:pPr>
            <a:r>
              <a:rPr lang="en-US" sz="2600" b="1" dirty="0" smtClean="0"/>
              <a:t>Practitioner: </a:t>
            </a:r>
            <a:r>
              <a:rPr lang="en-US" sz="2600" dirty="0" smtClean="0"/>
              <a:t>Ok, so everyday. What concerns do you have, if any, about this ambitious goal?</a:t>
            </a:r>
          </a:p>
          <a:p>
            <a:pPr marL="0" indent="0">
              <a:buNone/>
            </a:pPr>
            <a:r>
              <a:rPr lang="en-US" sz="2600" b="1" dirty="0" smtClean="0"/>
              <a:t>Client: </a:t>
            </a:r>
            <a:r>
              <a:rPr lang="en-US" sz="2600" dirty="0" smtClean="0"/>
              <a:t>I’m just getting over a really bad cold, so I could see how being sick might make it a little challenging.</a:t>
            </a:r>
          </a:p>
          <a:p>
            <a:pPr marL="0" indent="0">
              <a:buNone/>
            </a:pPr>
            <a:r>
              <a:rPr lang="en-US" sz="2600" b="1" dirty="0" smtClean="0"/>
              <a:t>Practitioner: </a:t>
            </a:r>
            <a:r>
              <a:rPr lang="en-US" sz="2600" dirty="0" smtClean="0"/>
              <a:t>Yes, good point. Any other concerns?</a:t>
            </a:r>
          </a:p>
          <a:p>
            <a:pPr marL="0" indent="0">
              <a:buNone/>
            </a:pPr>
            <a:r>
              <a:rPr lang="en-US" sz="2600" b="1" dirty="0" smtClean="0"/>
              <a:t>Client: </a:t>
            </a:r>
            <a:r>
              <a:rPr lang="en-US" sz="2600" dirty="0" smtClean="0"/>
              <a:t>No, I should be able to do it as long as I’m feeling well.</a:t>
            </a:r>
          </a:p>
        </p:txBody>
      </p:sp>
    </p:spTree>
    <p:extLst>
      <p:ext uri="{BB962C8B-B14F-4D97-AF65-F5344CB8AC3E}">
        <p14:creationId xmlns:p14="http://schemas.microsoft.com/office/powerpoint/2010/main" val="1170289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Offering a Concern</a:t>
            </a:r>
            <a:endParaRPr lang="en-US" dirty="0"/>
          </a:p>
        </p:txBody>
      </p:sp>
      <p:sp>
        <p:nvSpPr>
          <p:cNvPr id="3" name="Content Placeholder 2"/>
          <p:cNvSpPr>
            <a:spLocks noGrp="1"/>
          </p:cNvSpPr>
          <p:nvPr>
            <p:ph idx="1"/>
          </p:nvPr>
        </p:nvSpPr>
        <p:spPr>
          <a:xfrm>
            <a:off x="498165" y="1504615"/>
            <a:ext cx="8229600" cy="4876800"/>
          </a:xfrm>
        </p:spPr>
        <p:txBody>
          <a:bodyPr>
            <a:noAutofit/>
          </a:bodyPr>
          <a:lstStyle/>
          <a:p>
            <a:pPr marL="0" indent="0">
              <a:buNone/>
            </a:pPr>
            <a:r>
              <a:rPr lang="en-US" sz="2400" b="1" dirty="0"/>
              <a:t>Practitioner: </a:t>
            </a:r>
            <a:r>
              <a:rPr lang="en-US" sz="2400" dirty="0"/>
              <a:t>You seem motivated and I don’t want to squash those feelings. I have some concerns and I’m wondering if I could share those with you.</a:t>
            </a:r>
          </a:p>
          <a:p>
            <a:pPr marL="0" indent="0">
              <a:buNone/>
            </a:pPr>
            <a:r>
              <a:rPr lang="en-US" sz="2400" b="1" dirty="0"/>
              <a:t>Client: </a:t>
            </a:r>
            <a:r>
              <a:rPr lang="en-US" sz="2400" dirty="0"/>
              <a:t>Sure.</a:t>
            </a:r>
          </a:p>
          <a:p>
            <a:pPr marL="0" indent="0">
              <a:buNone/>
            </a:pPr>
            <a:r>
              <a:rPr lang="en-US" sz="2400" b="1" dirty="0"/>
              <a:t>Practitioner: </a:t>
            </a:r>
            <a:r>
              <a:rPr lang="en-US" sz="2400" dirty="0"/>
              <a:t>Many of my clients have found that when they set a lofty goal, they are usually successful at first and then their motivation wanes as time passes, which can really influence self-confidence. And sometimes life happens – a flat tire, a snowstorm, or a stressful week – and  it often helps to build in some flexibility so that you’re still able to reach your goals. What do you think about what I just said? Can you think of a physical activity goal that feels more sustainable in the long run? </a:t>
            </a:r>
          </a:p>
        </p:txBody>
      </p:sp>
    </p:spTree>
    <p:extLst>
      <p:ext uri="{BB962C8B-B14F-4D97-AF65-F5344CB8AC3E}">
        <p14:creationId xmlns:p14="http://schemas.microsoft.com/office/powerpoint/2010/main" val="22037530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Client-Centered Goal Setting</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Some clients like to leave with a specific goal.</a:t>
            </a:r>
          </a:p>
          <a:p>
            <a:r>
              <a:rPr lang="en-US" dirty="0" smtClean="0"/>
              <a:t>Examples:</a:t>
            </a:r>
          </a:p>
          <a:p>
            <a:pPr lvl="1"/>
            <a:r>
              <a:rPr lang="en-US" dirty="0" smtClean="0"/>
              <a:t>Sign up for a yoga class.</a:t>
            </a:r>
          </a:p>
          <a:p>
            <a:pPr lvl="1"/>
            <a:r>
              <a:rPr lang="en-US" dirty="0" smtClean="0"/>
              <a:t>Add a cooked vegetable to dinner three nights a week.</a:t>
            </a:r>
          </a:p>
          <a:p>
            <a:pPr lvl="1"/>
            <a:r>
              <a:rPr lang="en-US" dirty="0" smtClean="0"/>
              <a:t>Start packing an afternoon snack to have on hand at work four days a week.</a:t>
            </a:r>
          </a:p>
          <a:p>
            <a:pPr lvl="1"/>
            <a:r>
              <a:rPr lang="en-US" dirty="0" smtClean="0"/>
              <a:t>Provide a toddler with water instead of juice or soda between meals.</a:t>
            </a:r>
          </a:p>
          <a:p>
            <a:pPr lvl="1"/>
            <a:r>
              <a:rPr lang="en-US" dirty="0" smtClean="0"/>
              <a:t>Look for new recipes that take less than 20 minutes to make.</a:t>
            </a:r>
          </a:p>
          <a:p>
            <a:pPr lvl="1"/>
            <a:r>
              <a:rPr lang="en-US" dirty="0" smtClean="0"/>
              <a:t>Try at least one new recipe in a week.</a:t>
            </a:r>
            <a:endParaRPr lang="en-US" dirty="0"/>
          </a:p>
        </p:txBody>
      </p:sp>
    </p:spTree>
    <p:extLst>
      <p:ext uri="{BB962C8B-B14F-4D97-AF65-F5344CB8AC3E}">
        <p14:creationId xmlns:p14="http://schemas.microsoft.com/office/powerpoint/2010/main" val="3252526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4920"/>
            <a:ext cx="8229600" cy="990600"/>
          </a:xfrm>
        </p:spPr>
        <p:txBody>
          <a:bodyPr/>
          <a:lstStyle/>
          <a:p>
            <a:r>
              <a:rPr lang="en-US" dirty="0" smtClean="0"/>
              <a:t>In Class Activity</a:t>
            </a:r>
            <a:endParaRPr lang="en-US" dirty="0"/>
          </a:p>
        </p:txBody>
      </p:sp>
      <p:sp>
        <p:nvSpPr>
          <p:cNvPr id="3" name="Content Placeholder 2"/>
          <p:cNvSpPr>
            <a:spLocks noGrp="1"/>
          </p:cNvSpPr>
          <p:nvPr>
            <p:ph idx="1"/>
          </p:nvPr>
        </p:nvSpPr>
        <p:spPr>
          <a:xfrm>
            <a:off x="457200" y="1258825"/>
            <a:ext cx="8229600" cy="5090532"/>
          </a:xfrm>
        </p:spPr>
        <p:txBody>
          <a:bodyPr>
            <a:noAutofit/>
          </a:bodyPr>
          <a:lstStyle/>
          <a:p>
            <a:pPr marL="0" indent="0">
              <a:buNone/>
            </a:pPr>
            <a:r>
              <a:rPr lang="en-US" sz="1800" dirty="0" smtClean="0"/>
              <a:t>Write a list of 10 </a:t>
            </a:r>
            <a:r>
              <a:rPr lang="en-US" sz="1800" b="1" dirty="0" smtClean="0"/>
              <a:t>specific</a:t>
            </a:r>
            <a:r>
              <a:rPr lang="en-US" sz="1800" dirty="0" smtClean="0"/>
              <a:t> behavior change goals that you believe would be doable for most clients on the topic </a:t>
            </a:r>
            <a:r>
              <a:rPr lang="en-US" sz="1800" b="1" dirty="0" smtClean="0"/>
              <a:t>of increasing fruits and vegetables</a:t>
            </a:r>
            <a:r>
              <a:rPr lang="en-US" sz="1800" dirty="0" smtClean="0"/>
              <a:t>. The first one is done for you.</a:t>
            </a:r>
          </a:p>
          <a:p>
            <a:pPr marL="514350" indent="-514350">
              <a:buAutoNum type="arabicPeriod"/>
            </a:pPr>
            <a:r>
              <a:rPr lang="en-US" sz="1800" i="1" u="sng" dirty="0" smtClean="0">
                <a:latin typeface="Comic Sans MS"/>
                <a:cs typeface="Comic Sans MS"/>
              </a:rPr>
              <a:t>Make fruit smoothies for breakfast two days a week.</a:t>
            </a:r>
            <a:r>
              <a:rPr lang="en-US" sz="1800" dirty="0" smtClean="0"/>
              <a:t>______________</a:t>
            </a:r>
            <a:endParaRPr lang="en-US" sz="1800" dirty="0"/>
          </a:p>
          <a:p>
            <a:pPr marL="514350" indent="-514350">
              <a:buAutoNum type="arabicPeriod"/>
            </a:pPr>
            <a:r>
              <a:rPr lang="en-US" sz="1800" dirty="0"/>
              <a:t>__________________________________________________________</a:t>
            </a:r>
          </a:p>
          <a:p>
            <a:pPr marL="514350" indent="-514350">
              <a:buAutoNum type="arabicPeriod"/>
            </a:pPr>
            <a:r>
              <a:rPr lang="en-US" sz="1800" dirty="0"/>
              <a:t>__________________________________________________________</a:t>
            </a:r>
          </a:p>
          <a:p>
            <a:pPr marL="514350" indent="-514350">
              <a:buAutoNum type="arabicPeriod"/>
            </a:pPr>
            <a:r>
              <a:rPr lang="en-US" sz="1800" dirty="0"/>
              <a:t>__________________________________________________________</a:t>
            </a:r>
          </a:p>
          <a:p>
            <a:pPr marL="514350" indent="-514350">
              <a:buAutoNum type="arabicPeriod"/>
            </a:pPr>
            <a:r>
              <a:rPr lang="en-US" sz="1800" dirty="0"/>
              <a:t>__________________________________________________________</a:t>
            </a:r>
          </a:p>
          <a:p>
            <a:pPr marL="514350" indent="-514350">
              <a:buAutoNum type="arabicPeriod"/>
            </a:pPr>
            <a:r>
              <a:rPr lang="en-US" sz="1800" dirty="0"/>
              <a:t>__________________________________________________________</a:t>
            </a:r>
          </a:p>
          <a:p>
            <a:pPr marL="514350" indent="-514350">
              <a:buAutoNum type="arabicPeriod"/>
            </a:pPr>
            <a:r>
              <a:rPr lang="en-US" sz="1800" dirty="0" smtClean="0"/>
              <a:t>__________________________________________________________</a:t>
            </a:r>
          </a:p>
          <a:p>
            <a:pPr marL="514350" indent="-514350">
              <a:buAutoNum type="arabicPeriod"/>
            </a:pPr>
            <a:r>
              <a:rPr lang="en-US" sz="1800" dirty="0"/>
              <a:t>__________________________________________________________</a:t>
            </a:r>
          </a:p>
          <a:p>
            <a:pPr marL="514350" indent="-514350">
              <a:buAutoNum type="arabicPeriod"/>
            </a:pPr>
            <a:r>
              <a:rPr lang="en-US" sz="1800" dirty="0"/>
              <a:t>__________________________________________________________</a:t>
            </a:r>
          </a:p>
          <a:p>
            <a:pPr marL="514350" indent="-514350">
              <a:buAutoNum type="arabicPeriod"/>
            </a:pPr>
            <a:r>
              <a:rPr lang="en-US" sz="1800" dirty="0"/>
              <a:t>__________________________________________________________</a:t>
            </a:r>
          </a:p>
          <a:p>
            <a:pPr marL="514350" indent="-514350">
              <a:buAutoNum type="arabicPeriod"/>
            </a:pPr>
            <a:endParaRPr lang="en-US" sz="1800" dirty="0"/>
          </a:p>
          <a:p>
            <a:endParaRPr lang="en-US" sz="1800" dirty="0"/>
          </a:p>
        </p:txBody>
      </p:sp>
    </p:spTree>
    <p:extLst>
      <p:ext uri="{BB962C8B-B14F-4D97-AF65-F5344CB8AC3E}">
        <p14:creationId xmlns:p14="http://schemas.microsoft.com/office/powerpoint/2010/main" val="21434391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Client-Centered Goal Setting</a:t>
            </a:r>
            <a:endParaRPr lang="en-US" dirty="0"/>
          </a:p>
        </p:txBody>
      </p:sp>
      <p:sp>
        <p:nvSpPr>
          <p:cNvPr id="3" name="Content Placeholder 2"/>
          <p:cNvSpPr>
            <a:spLocks noGrp="1"/>
          </p:cNvSpPr>
          <p:nvPr>
            <p:ph idx="1"/>
          </p:nvPr>
        </p:nvSpPr>
        <p:spPr/>
        <p:txBody>
          <a:bodyPr>
            <a:normAutofit fontScale="92500"/>
          </a:bodyPr>
          <a:lstStyle/>
          <a:p>
            <a:r>
              <a:rPr lang="en-US" dirty="0" smtClean="0"/>
              <a:t>You have great ideas, but your client’s ideas always come first.</a:t>
            </a:r>
          </a:p>
          <a:p>
            <a:r>
              <a:rPr lang="en-US" dirty="0" smtClean="0"/>
              <a:t>Questions to ask to invite your client to set goals:</a:t>
            </a:r>
          </a:p>
          <a:p>
            <a:pPr lvl="1"/>
            <a:r>
              <a:rPr lang="en-US" dirty="0" smtClean="0"/>
              <a:t>Out of all the things we talked about, is there one specific change you’d like to focus on this week?</a:t>
            </a:r>
          </a:p>
          <a:p>
            <a:pPr lvl="1"/>
            <a:r>
              <a:rPr lang="en-US" dirty="0" smtClean="0"/>
              <a:t>What ideas do you have for a specific change that feels doable right now?</a:t>
            </a:r>
          </a:p>
          <a:p>
            <a:pPr lvl="1"/>
            <a:r>
              <a:rPr lang="en-US" dirty="0" smtClean="0"/>
              <a:t>How many times a week would you like to attempt that change, as you get started?</a:t>
            </a:r>
            <a:endParaRPr lang="en-US" dirty="0"/>
          </a:p>
        </p:txBody>
      </p:sp>
    </p:spTree>
    <p:extLst>
      <p:ext uri="{BB962C8B-B14F-4D97-AF65-F5344CB8AC3E}">
        <p14:creationId xmlns:p14="http://schemas.microsoft.com/office/powerpoint/2010/main" val="2433133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Client-Centered Goal Setting</a:t>
            </a:r>
            <a:endParaRPr lang="en-US" dirty="0"/>
          </a:p>
        </p:txBody>
      </p:sp>
      <p:sp>
        <p:nvSpPr>
          <p:cNvPr id="3" name="Content Placeholder 2"/>
          <p:cNvSpPr>
            <a:spLocks noGrp="1"/>
          </p:cNvSpPr>
          <p:nvPr>
            <p:ph idx="1"/>
          </p:nvPr>
        </p:nvSpPr>
        <p:spPr/>
        <p:txBody>
          <a:bodyPr>
            <a:normAutofit/>
          </a:bodyPr>
          <a:lstStyle/>
          <a:p>
            <a:r>
              <a:rPr lang="en-US" dirty="0" smtClean="0"/>
              <a:t>Allow the client to lead all parts of the goal setting process.</a:t>
            </a:r>
          </a:p>
          <a:p>
            <a:r>
              <a:rPr lang="en-US" dirty="0" smtClean="0"/>
              <a:t>The client decides the:</a:t>
            </a:r>
          </a:p>
          <a:p>
            <a:pPr lvl="1"/>
            <a:r>
              <a:rPr lang="en-US" dirty="0" smtClean="0"/>
              <a:t>What (what change to try out)</a:t>
            </a:r>
          </a:p>
          <a:p>
            <a:pPr lvl="1"/>
            <a:r>
              <a:rPr lang="en-US" dirty="0" smtClean="0"/>
              <a:t>When (how often the change will take place)</a:t>
            </a:r>
          </a:p>
          <a:p>
            <a:pPr lvl="1"/>
            <a:r>
              <a:rPr lang="en-US" dirty="0" smtClean="0"/>
              <a:t>Where (location where change will take place)</a:t>
            </a:r>
          </a:p>
          <a:p>
            <a:pPr lvl="1"/>
            <a:r>
              <a:rPr lang="en-US" dirty="0" smtClean="0"/>
              <a:t>How (how to get started)</a:t>
            </a:r>
            <a:endParaRPr lang="en-US" dirty="0"/>
          </a:p>
        </p:txBody>
      </p:sp>
    </p:spTree>
    <p:extLst>
      <p:ext uri="{BB962C8B-B14F-4D97-AF65-F5344CB8AC3E}">
        <p14:creationId xmlns:p14="http://schemas.microsoft.com/office/powerpoint/2010/main" val="2390305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Up an Experiment</a:t>
            </a:r>
            <a:endParaRPr lang="en-US" dirty="0"/>
          </a:p>
        </p:txBody>
      </p:sp>
      <p:sp>
        <p:nvSpPr>
          <p:cNvPr id="3" name="Content Placeholder 2"/>
          <p:cNvSpPr>
            <a:spLocks noGrp="1"/>
          </p:cNvSpPr>
          <p:nvPr>
            <p:ph idx="1"/>
          </p:nvPr>
        </p:nvSpPr>
        <p:spPr/>
        <p:txBody>
          <a:bodyPr>
            <a:noAutofit/>
          </a:bodyPr>
          <a:lstStyle/>
          <a:p>
            <a:r>
              <a:rPr lang="en-US" sz="2400" dirty="0" smtClean="0"/>
              <a:t>An experiment is a temporary behavior change goal.</a:t>
            </a:r>
          </a:p>
          <a:p>
            <a:r>
              <a:rPr lang="en-US" sz="2400" dirty="0" smtClean="0"/>
              <a:t>Allow the client to test the waters of change.</a:t>
            </a:r>
          </a:p>
          <a:p>
            <a:r>
              <a:rPr lang="en-US" sz="2400" dirty="0" smtClean="0"/>
              <a:t>Client “collects data” while attempting the change to determine if it’s a change work keeping.</a:t>
            </a:r>
          </a:p>
          <a:p>
            <a:r>
              <a:rPr lang="en-US" sz="2400" dirty="0" smtClean="0"/>
              <a:t>Encourage curiosity and discovery of what works through trial and error.</a:t>
            </a:r>
          </a:p>
          <a:p>
            <a:r>
              <a:rPr lang="en-US" sz="2400" dirty="0" smtClean="0"/>
              <a:t>Invite your client to determine the experiment.</a:t>
            </a:r>
          </a:p>
          <a:p>
            <a:r>
              <a:rPr lang="en-US" sz="2400" dirty="0" smtClean="0"/>
              <a:t>Provide space for your client to think through all the pieces of the experiment.</a:t>
            </a:r>
            <a:endParaRPr lang="en-US" sz="2400" dirty="0"/>
          </a:p>
        </p:txBody>
      </p:sp>
    </p:spTree>
    <p:extLst>
      <p:ext uri="{BB962C8B-B14F-4D97-AF65-F5344CB8AC3E}">
        <p14:creationId xmlns:p14="http://schemas.microsoft.com/office/powerpoint/2010/main" val="3900959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Up an Experiment</a:t>
            </a:r>
            <a:endParaRPr lang="en-US" dirty="0"/>
          </a:p>
        </p:txBody>
      </p:sp>
      <p:sp>
        <p:nvSpPr>
          <p:cNvPr id="3" name="Content Placeholder 2"/>
          <p:cNvSpPr>
            <a:spLocks noGrp="1"/>
          </p:cNvSpPr>
          <p:nvPr>
            <p:ph idx="1"/>
          </p:nvPr>
        </p:nvSpPr>
        <p:spPr/>
        <p:txBody>
          <a:bodyPr>
            <a:noAutofit/>
          </a:bodyPr>
          <a:lstStyle/>
          <a:p>
            <a:r>
              <a:rPr lang="en-US" sz="2400" dirty="0" smtClean="0"/>
              <a:t>Invite your client to notice whether this is a change worth keeping (data collection of an experiment).</a:t>
            </a:r>
          </a:p>
          <a:p>
            <a:pPr lvl="1"/>
            <a:r>
              <a:rPr lang="en-US" sz="1800" dirty="0" smtClean="0"/>
              <a:t>What would you like to pay attention to as you attempt this change?</a:t>
            </a:r>
          </a:p>
          <a:p>
            <a:pPr lvl="1"/>
            <a:r>
              <a:rPr lang="en-US" sz="1800" dirty="0" smtClean="0"/>
              <a:t>What would you like to monitor or track as you attempt this change?</a:t>
            </a:r>
          </a:p>
          <a:p>
            <a:pPr lvl="1"/>
            <a:r>
              <a:rPr lang="en-US" sz="1800" dirty="0" smtClean="0"/>
              <a:t>How will you decide if this is a change worth keeping?</a:t>
            </a:r>
          </a:p>
        </p:txBody>
      </p:sp>
      <p:sp>
        <p:nvSpPr>
          <p:cNvPr id="4" name="Rounded Rectangle 3"/>
          <p:cNvSpPr/>
          <p:nvPr/>
        </p:nvSpPr>
        <p:spPr>
          <a:xfrm>
            <a:off x="628147" y="4113440"/>
            <a:ext cx="7949410" cy="232601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marL="287338" lvl="2">
              <a:spcAft>
                <a:spcPts val="600"/>
              </a:spcAft>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743421359"/>
              </p:ext>
            </p:extLst>
          </p:nvPr>
        </p:nvGraphicFramePr>
        <p:xfrm>
          <a:off x="1024161" y="4249105"/>
          <a:ext cx="7018871" cy="2225870"/>
        </p:xfrm>
        <a:graphic>
          <a:graphicData uri="http://schemas.openxmlformats.org/drawingml/2006/table">
            <a:tbl>
              <a:tblPr firstRow="1" bandRow="1">
                <a:tableStyleId>{2D5ABB26-0587-4C30-8999-92F81FD0307C}</a:tableStyleId>
              </a:tblPr>
              <a:tblGrid>
                <a:gridCol w="4001289"/>
                <a:gridCol w="3017582"/>
              </a:tblGrid>
              <a:tr h="491558">
                <a:tc gridSpan="2">
                  <a:txBody>
                    <a:bodyPr/>
                    <a:lstStyle/>
                    <a:p>
                      <a:r>
                        <a:rPr lang="en-US" dirty="0" smtClean="0">
                          <a:solidFill>
                            <a:schemeClr val="bg1"/>
                          </a:solidFill>
                        </a:rPr>
                        <a:t>Invite</a:t>
                      </a:r>
                      <a:r>
                        <a:rPr lang="en-US" baseline="0" dirty="0" smtClean="0">
                          <a:solidFill>
                            <a:schemeClr val="bg1"/>
                          </a:solidFill>
                        </a:rPr>
                        <a:t> the client to notice:</a:t>
                      </a:r>
                      <a:endParaRPr lang="en-US" dirty="0">
                        <a:solidFill>
                          <a:schemeClr val="bg1"/>
                        </a:solidFill>
                      </a:endParaRPr>
                    </a:p>
                  </a:txBody>
                  <a:tcPr/>
                </a:tc>
                <a:tc hMerge="1">
                  <a:txBody>
                    <a:bodyPr/>
                    <a:lstStyle/>
                    <a:p>
                      <a:endParaRPr lang="en-US" dirty="0"/>
                    </a:p>
                  </a:txBody>
                  <a:tcPr/>
                </a:tc>
              </a:tr>
              <a:tr h="409083">
                <a:tc>
                  <a:txBody>
                    <a:bodyPr/>
                    <a:lstStyle/>
                    <a:p>
                      <a:pPr marL="285750" marR="0" lvl="3" indent="-285750" algn="l" defTabSz="914400" rtl="0" eaLnBrk="1" fontAlgn="auto" latinLnBrk="0" hangingPunct="1">
                        <a:lnSpc>
                          <a:spcPct val="100000"/>
                        </a:lnSpc>
                        <a:spcBef>
                          <a:spcPts val="0"/>
                        </a:spcBef>
                        <a:spcAft>
                          <a:spcPts val="0"/>
                        </a:spcAft>
                        <a:buClrTx/>
                        <a:buSzTx/>
                        <a:buFont typeface="Arial"/>
                        <a:buChar char="•"/>
                        <a:tabLst/>
                        <a:defRPr/>
                      </a:pPr>
                      <a:r>
                        <a:rPr lang="en-US" sz="1600" dirty="0" smtClean="0">
                          <a:solidFill>
                            <a:schemeClr val="bg1"/>
                          </a:solidFill>
                        </a:rPr>
                        <a:t>Overall taste satisfaction with the food</a:t>
                      </a:r>
                    </a:p>
                  </a:txBody>
                  <a:tcPr/>
                </a:tc>
                <a:tc>
                  <a:txBody>
                    <a:bodyPr/>
                    <a:lstStyle/>
                    <a:p>
                      <a:pPr marL="285750" marR="0" lvl="3" indent="-285750" algn="l" defTabSz="914400" rtl="0" eaLnBrk="1" fontAlgn="auto" latinLnBrk="0" hangingPunct="1">
                        <a:lnSpc>
                          <a:spcPct val="100000"/>
                        </a:lnSpc>
                        <a:spcBef>
                          <a:spcPts val="0"/>
                        </a:spcBef>
                        <a:spcAft>
                          <a:spcPts val="0"/>
                        </a:spcAft>
                        <a:buClrTx/>
                        <a:buSzTx/>
                        <a:buFont typeface="Arial"/>
                        <a:buChar char="•"/>
                        <a:tabLst/>
                        <a:defRPr/>
                      </a:pPr>
                      <a:r>
                        <a:rPr lang="en-US" sz="1600" dirty="0" smtClean="0">
                          <a:solidFill>
                            <a:schemeClr val="bg1"/>
                          </a:solidFill>
                        </a:rPr>
                        <a:t>Emotions / mood</a:t>
                      </a:r>
                    </a:p>
                  </a:txBody>
                  <a:tcPr/>
                </a:tc>
              </a:tr>
              <a:tr h="380349">
                <a:tc>
                  <a:txBody>
                    <a:bodyPr/>
                    <a:lstStyle/>
                    <a:p>
                      <a:pPr marL="285750" marR="0" lvl="3" indent="-285750" algn="l" defTabSz="914400" rtl="0" eaLnBrk="1" fontAlgn="auto" latinLnBrk="0" hangingPunct="1">
                        <a:lnSpc>
                          <a:spcPct val="100000"/>
                        </a:lnSpc>
                        <a:spcBef>
                          <a:spcPts val="0"/>
                        </a:spcBef>
                        <a:spcAft>
                          <a:spcPts val="0"/>
                        </a:spcAft>
                        <a:buClrTx/>
                        <a:buSzTx/>
                        <a:buFont typeface="Arial"/>
                        <a:buChar char="•"/>
                        <a:tabLst/>
                        <a:defRPr/>
                      </a:pPr>
                      <a:r>
                        <a:rPr lang="en-US" sz="1600" dirty="0" smtClean="0">
                          <a:solidFill>
                            <a:schemeClr val="bg1"/>
                          </a:solidFill>
                        </a:rPr>
                        <a:t>Hunger / fullness levels</a:t>
                      </a:r>
                    </a:p>
                  </a:txBody>
                  <a:tcPr/>
                </a:tc>
                <a:tc>
                  <a:txBody>
                    <a:bodyPr/>
                    <a:lstStyle/>
                    <a:p>
                      <a:pPr marL="285750" marR="0" lvl="3" indent="-285750" algn="l" defTabSz="914400" rtl="0" eaLnBrk="1" fontAlgn="auto" latinLnBrk="0" hangingPunct="1">
                        <a:lnSpc>
                          <a:spcPct val="100000"/>
                        </a:lnSpc>
                        <a:spcBef>
                          <a:spcPts val="0"/>
                        </a:spcBef>
                        <a:spcAft>
                          <a:spcPts val="0"/>
                        </a:spcAft>
                        <a:buClrTx/>
                        <a:buSzTx/>
                        <a:buFont typeface="Arial"/>
                        <a:buChar char="•"/>
                        <a:tabLst/>
                        <a:defRPr/>
                      </a:pPr>
                      <a:r>
                        <a:rPr lang="en-US" sz="1600" dirty="0" smtClean="0">
                          <a:solidFill>
                            <a:schemeClr val="bg1"/>
                          </a:solidFill>
                        </a:rPr>
                        <a:t>Bowel regularity</a:t>
                      </a:r>
                    </a:p>
                  </a:txBody>
                  <a:tcPr/>
                </a:tc>
              </a:tr>
              <a:tr h="332934">
                <a:tc>
                  <a:txBody>
                    <a:bodyPr/>
                    <a:lstStyle/>
                    <a:p>
                      <a:pPr marL="285750" marR="0" lvl="3" indent="-285750" algn="l" defTabSz="914400" rtl="0" eaLnBrk="1" fontAlgn="auto" latinLnBrk="0" hangingPunct="1">
                        <a:lnSpc>
                          <a:spcPct val="100000"/>
                        </a:lnSpc>
                        <a:spcBef>
                          <a:spcPts val="0"/>
                        </a:spcBef>
                        <a:spcAft>
                          <a:spcPts val="0"/>
                        </a:spcAft>
                        <a:buClrTx/>
                        <a:buSzTx/>
                        <a:buFont typeface="Arial"/>
                        <a:buChar char="•"/>
                        <a:tabLst/>
                        <a:defRPr/>
                      </a:pPr>
                      <a:r>
                        <a:rPr lang="en-US" sz="1600" dirty="0" smtClean="0">
                          <a:solidFill>
                            <a:schemeClr val="bg1"/>
                          </a:solidFill>
                        </a:rPr>
                        <a:t>Endorphins /</a:t>
                      </a:r>
                      <a:r>
                        <a:rPr lang="en-US" sz="1600" baseline="0" dirty="0" smtClean="0">
                          <a:solidFill>
                            <a:schemeClr val="bg1"/>
                          </a:solidFill>
                        </a:rPr>
                        <a:t> feeling good</a:t>
                      </a:r>
                      <a:endParaRPr lang="en-US" sz="1600" dirty="0" smtClean="0">
                        <a:solidFill>
                          <a:schemeClr val="bg1"/>
                        </a:solidFill>
                      </a:endParaRPr>
                    </a:p>
                  </a:txBody>
                  <a:tcPr/>
                </a:tc>
                <a:tc>
                  <a:txBody>
                    <a:bodyPr/>
                    <a:lstStyle/>
                    <a:p>
                      <a:pPr marL="285750" indent="-285750">
                        <a:buFont typeface="Arial"/>
                        <a:buChar char="•"/>
                      </a:pPr>
                      <a:r>
                        <a:rPr lang="en-US" sz="1600" dirty="0" smtClean="0">
                          <a:solidFill>
                            <a:schemeClr val="bg1"/>
                          </a:solidFill>
                        </a:rPr>
                        <a:t>Blood sugar</a:t>
                      </a:r>
                      <a:r>
                        <a:rPr lang="en-US" sz="1600" baseline="0" dirty="0" smtClean="0">
                          <a:solidFill>
                            <a:schemeClr val="bg1"/>
                          </a:solidFill>
                        </a:rPr>
                        <a:t> levels</a:t>
                      </a:r>
                      <a:endParaRPr lang="en-US" sz="1600" dirty="0">
                        <a:solidFill>
                          <a:schemeClr val="bg1"/>
                        </a:solidFill>
                      </a:endParaRPr>
                    </a:p>
                  </a:txBody>
                  <a:tcPr/>
                </a:tc>
              </a:tr>
              <a:tr h="554889">
                <a:tc>
                  <a:txBody>
                    <a:bodyPr/>
                    <a:lstStyle/>
                    <a:p>
                      <a:pPr marL="285750" marR="0" lvl="3" indent="-285750" algn="l" defTabSz="914400" rtl="0" eaLnBrk="1" fontAlgn="auto" latinLnBrk="0" hangingPunct="1">
                        <a:lnSpc>
                          <a:spcPct val="100000"/>
                        </a:lnSpc>
                        <a:spcBef>
                          <a:spcPts val="0"/>
                        </a:spcBef>
                        <a:spcAft>
                          <a:spcPts val="0"/>
                        </a:spcAft>
                        <a:buClrTx/>
                        <a:buSzTx/>
                        <a:buFont typeface="Arial"/>
                        <a:buChar char="•"/>
                        <a:tabLst/>
                        <a:defRPr/>
                      </a:pPr>
                      <a:r>
                        <a:rPr lang="en-US" sz="1600" dirty="0" smtClean="0">
                          <a:solidFill>
                            <a:schemeClr val="bg1"/>
                          </a:solidFill>
                        </a:rPr>
                        <a:t>How the change impacts others</a:t>
                      </a:r>
                    </a:p>
                    <a:p>
                      <a:pPr marL="285750" indent="-285750">
                        <a:buFont typeface="Arial"/>
                        <a:buChar char="•"/>
                      </a:pPr>
                      <a:endParaRPr lang="en-US" dirty="0">
                        <a:solidFill>
                          <a:schemeClr val="bg1"/>
                        </a:solidFill>
                      </a:endParaRPr>
                    </a:p>
                  </a:txBody>
                  <a:tcPr/>
                </a:tc>
                <a:tc>
                  <a:txBody>
                    <a:bodyPr/>
                    <a:lstStyle/>
                    <a:p>
                      <a:pPr marL="285750" marR="0" lvl="3" indent="-285750" algn="l" defTabSz="914400" rtl="0" eaLnBrk="1" fontAlgn="auto" latinLnBrk="0" hangingPunct="1">
                        <a:lnSpc>
                          <a:spcPct val="100000"/>
                        </a:lnSpc>
                        <a:spcBef>
                          <a:spcPts val="0"/>
                        </a:spcBef>
                        <a:spcAft>
                          <a:spcPts val="0"/>
                        </a:spcAft>
                        <a:buClrTx/>
                        <a:buSzTx/>
                        <a:buFont typeface="Arial"/>
                        <a:buChar char="•"/>
                        <a:tabLst/>
                        <a:defRPr/>
                      </a:pPr>
                      <a:r>
                        <a:rPr lang="en-US" sz="1600" dirty="0" smtClean="0">
                          <a:solidFill>
                            <a:schemeClr val="bg1"/>
                          </a:solidFill>
                        </a:rPr>
                        <a:t>Energy levels</a:t>
                      </a:r>
                    </a:p>
                    <a:p>
                      <a:pPr marL="285750" indent="-285750">
                        <a:buFont typeface="Arial"/>
                        <a:buChar char="•"/>
                      </a:pPr>
                      <a:endParaRPr lang="en-US" dirty="0">
                        <a:solidFill>
                          <a:schemeClr val="bg1"/>
                        </a:solidFill>
                      </a:endParaRPr>
                    </a:p>
                  </a:txBody>
                  <a:tcPr/>
                </a:tc>
              </a:tr>
            </a:tbl>
          </a:graphicData>
        </a:graphic>
      </p:graphicFrame>
    </p:spTree>
    <p:extLst>
      <p:ext uri="{BB962C8B-B14F-4D97-AF65-F5344CB8AC3E}">
        <p14:creationId xmlns:p14="http://schemas.microsoft.com/office/powerpoint/2010/main" val="22346202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Activity</a:t>
            </a:r>
            <a:endParaRPr lang="en-US" dirty="0"/>
          </a:p>
        </p:txBody>
      </p:sp>
      <p:sp>
        <p:nvSpPr>
          <p:cNvPr id="3" name="Content Placeholder 2"/>
          <p:cNvSpPr>
            <a:spLocks noGrp="1"/>
          </p:cNvSpPr>
          <p:nvPr>
            <p:ph idx="1"/>
          </p:nvPr>
        </p:nvSpPr>
        <p:spPr/>
        <p:txBody>
          <a:bodyPr>
            <a:noAutofit/>
          </a:bodyPr>
          <a:lstStyle/>
          <a:p>
            <a:pPr marL="0" indent="0">
              <a:buNone/>
            </a:pPr>
            <a:r>
              <a:rPr lang="en-US" sz="2200" dirty="0" smtClean="0"/>
              <a:t>Your client, Kim, would like to start bringing breakfast with her to eat after her 8am class Monday, Wednesday and Friday. Write a short script between you and Kim that includes the following components:</a:t>
            </a:r>
          </a:p>
          <a:p>
            <a:r>
              <a:rPr lang="en-US" sz="2200" dirty="0" smtClean="0"/>
              <a:t>An Elicit-Provide-Elicit </a:t>
            </a:r>
            <a:r>
              <a:rPr lang="en-US" sz="2200" smtClean="0"/>
              <a:t>(E-P-E) with </a:t>
            </a:r>
            <a:r>
              <a:rPr lang="en-US" sz="2200" dirty="0" smtClean="0"/>
              <a:t>a list of 3-5 packable breakfast ideas in the ‘P’</a:t>
            </a:r>
          </a:p>
          <a:p>
            <a:r>
              <a:rPr lang="en-US" sz="2200" dirty="0" smtClean="0"/>
              <a:t>At least one ask permission question</a:t>
            </a:r>
          </a:p>
          <a:p>
            <a:r>
              <a:rPr lang="en-US" sz="2200" dirty="0" smtClean="0"/>
              <a:t>Invite the client to set a specific goal to test out the change.</a:t>
            </a:r>
          </a:p>
          <a:p>
            <a:r>
              <a:rPr lang="en-US" sz="2200" dirty="0" smtClean="0"/>
              <a:t>Ask the client how she will decide if this is a change worth keeping.</a:t>
            </a:r>
          </a:p>
          <a:p>
            <a:r>
              <a:rPr lang="en-US" sz="2200" dirty="0" smtClean="0"/>
              <a:t>Start with </a:t>
            </a:r>
            <a:r>
              <a:rPr lang="en-US" sz="2200" b="1" dirty="0" smtClean="0">
                <a:solidFill>
                  <a:srgbClr val="6076B4"/>
                </a:solidFill>
              </a:rPr>
              <a:t>the key question</a:t>
            </a:r>
            <a:r>
              <a:rPr lang="en-US" sz="2200" dirty="0" smtClean="0"/>
              <a:t>: Kim, what ideas do you have for quick and easy packable breakfast foods that you could take along?</a:t>
            </a:r>
          </a:p>
          <a:p>
            <a:endParaRPr lang="en-US" sz="2200" dirty="0" smtClean="0"/>
          </a:p>
          <a:p>
            <a:endParaRPr lang="en-US" sz="2200" dirty="0"/>
          </a:p>
        </p:txBody>
      </p:sp>
    </p:spTree>
    <p:extLst>
      <p:ext uri="{BB962C8B-B14F-4D97-AF65-F5344CB8AC3E}">
        <p14:creationId xmlns:p14="http://schemas.microsoft.com/office/powerpoint/2010/main" val="948967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Assessing Confidence and Perceived Barriers to Change</a:t>
            </a:r>
            <a:endParaRPr lang="en-US" dirty="0"/>
          </a:p>
        </p:txBody>
      </p:sp>
      <p:sp>
        <p:nvSpPr>
          <p:cNvPr id="3" name="Content Placeholder 2"/>
          <p:cNvSpPr>
            <a:spLocks noGrp="1"/>
          </p:cNvSpPr>
          <p:nvPr>
            <p:ph idx="1"/>
          </p:nvPr>
        </p:nvSpPr>
        <p:spPr>
          <a:xfrm>
            <a:off x="457200" y="1723095"/>
            <a:ext cx="8229600" cy="4876800"/>
          </a:xfrm>
        </p:spPr>
        <p:txBody>
          <a:bodyPr>
            <a:normAutofit/>
          </a:bodyPr>
          <a:lstStyle/>
          <a:p>
            <a:r>
              <a:rPr lang="en-US" b="1" dirty="0" smtClean="0">
                <a:solidFill>
                  <a:schemeClr val="accent1"/>
                </a:solidFill>
              </a:rPr>
              <a:t>G.A.B. </a:t>
            </a:r>
            <a:r>
              <a:rPr lang="en-US" dirty="0" smtClean="0"/>
              <a:t>with the client before the client leaves the session.</a:t>
            </a:r>
          </a:p>
          <a:p>
            <a:pPr lvl="1"/>
            <a:r>
              <a:rPr lang="en-US" b="1" dirty="0" smtClean="0">
                <a:solidFill>
                  <a:schemeClr val="accent1"/>
                </a:solidFill>
              </a:rPr>
              <a:t>G</a:t>
            </a:r>
            <a:r>
              <a:rPr lang="en-US" dirty="0" smtClean="0">
                <a:solidFill>
                  <a:srgbClr val="D6550D"/>
                </a:solidFill>
              </a:rPr>
              <a:t>oals:</a:t>
            </a:r>
            <a:r>
              <a:rPr lang="en-US" dirty="0" smtClean="0"/>
              <a:t> Revisit the experiment or goal the client would like to test out.</a:t>
            </a:r>
          </a:p>
          <a:p>
            <a:pPr lvl="1"/>
            <a:r>
              <a:rPr lang="en-US" b="1" dirty="0" smtClean="0">
                <a:solidFill>
                  <a:srgbClr val="6076B4"/>
                </a:solidFill>
              </a:rPr>
              <a:t>A</a:t>
            </a:r>
            <a:r>
              <a:rPr lang="en-US" dirty="0" smtClean="0">
                <a:solidFill>
                  <a:srgbClr val="D6550D"/>
                </a:solidFill>
              </a:rPr>
              <a:t>ssess confidence: </a:t>
            </a:r>
            <a:r>
              <a:rPr lang="en-US" dirty="0" smtClean="0"/>
              <a:t>Use a scaling question to assess the client’s confidence in following through.</a:t>
            </a:r>
          </a:p>
          <a:p>
            <a:pPr lvl="1"/>
            <a:r>
              <a:rPr lang="en-US" b="1" dirty="0" smtClean="0">
                <a:solidFill>
                  <a:srgbClr val="6076B4"/>
                </a:solidFill>
              </a:rPr>
              <a:t>B</a:t>
            </a:r>
            <a:r>
              <a:rPr lang="en-US" dirty="0" smtClean="0">
                <a:solidFill>
                  <a:srgbClr val="D6550D"/>
                </a:solidFill>
              </a:rPr>
              <a:t>arriers</a:t>
            </a:r>
            <a:r>
              <a:rPr lang="en-US" dirty="0" smtClean="0"/>
              <a:t>: Invite the client to consider any potential barriers that may get in the way.</a:t>
            </a:r>
            <a:endParaRPr lang="en-US" dirty="0"/>
          </a:p>
        </p:txBody>
      </p:sp>
    </p:spTree>
    <p:extLst>
      <p:ext uri="{BB962C8B-B14F-4D97-AF65-F5344CB8AC3E}">
        <p14:creationId xmlns:p14="http://schemas.microsoft.com/office/powerpoint/2010/main" val="279805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Processes of MI</a:t>
            </a:r>
            <a:endParaRPr lang="en-US" dirty="0"/>
          </a:p>
        </p:txBody>
      </p:sp>
      <p:sp>
        <p:nvSpPr>
          <p:cNvPr id="3" name="Content Placeholder 2"/>
          <p:cNvSpPr>
            <a:spLocks noGrp="1"/>
          </p:cNvSpPr>
          <p:nvPr>
            <p:ph idx="1"/>
          </p:nvPr>
        </p:nvSpPr>
        <p:spPr>
          <a:xfrm>
            <a:off x="457199" y="1600200"/>
            <a:ext cx="8362791" cy="4876800"/>
          </a:xfrm>
        </p:spPr>
        <p:txBody>
          <a:bodyPr>
            <a:normAutofit/>
          </a:bodyPr>
          <a:lstStyle/>
          <a:p>
            <a:r>
              <a:rPr lang="en-US" dirty="0" smtClean="0"/>
              <a:t>To recap, here are the four processes of MI: </a:t>
            </a:r>
          </a:p>
          <a:p>
            <a:pPr marL="788670" lvl="1" indent="-514350">
              <a:buFont typeface="+mj-lt"/>
              <a:buAutoNum type="arabicPeriod"/>
            </a:pPr>
            <a:r>
              <a:rPr lang="en-US" dirty="0" smtClean="0"/>
              <a:t>Engage</a:t>
            </a:r>
          </a:p>
          <a:p>
            <a:pPr marL="788670" lvl="1" indent="-514350">
              <a:buFont typeface="+mj-lt"/>
              <a:buAutoNum type="arabicPeriod"/>
            </a:pPr>
            <a:r>
              <a:rPr lang="en-US" dirty="0" smtClean="0"/>
              <a:t>Focus</a:t>
            </a:r>
          </a:p>
          <a:p>
            <a:pPr marL="788670" lvl="1" indent="-514350">
              <a:buFont typeface="+mj-lt"/>
              <a:buAutoNum type="arabicPeriod"/>
            </a:pPr>
            <a:r>
              <a:rPr lang="en-US" dirty="0" smtClean="0"/>
              <a:t>Evoke</a:t>
            </a:r>
          </a:p>
          <a:p>
            <a:pPr marL="788670" lvl="1" indent="-514350">
              <a:buFont typeface="+mj-lt"/>
              <a:buAutoNum type="arabicPeriod"/>
            </a:pPr>
            <a:r>
              <a:rPr lang="en-US" dirty="0" smtClean="0"/>
              <a:t>Plan</a:t>
            </a:r>
          </a:p>
        </p:txBody>
      </p:sp>
      <p:sp>
        <p:nvSpPr>
          <p:cNvPr id="4" name="Right Arrow 3"/>
          <p:cNvSpPr/>
          <p:nvPr/>
        </p:nvSpPr>
        <p:spPr>
          <a:xfrm>
            <a:off x="0" y="4361934"/>
            <a:ext cx="614490" cy="38269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7" name="Group 6"/>
          <p:cNvGrpSpPr/>
          <p:nvPr/>
        </p:nvGrpSpPr>
        <p:grpSpPr>
          <a:xfrm>
            <a:off x="2183428" y="2407500"/>
            <a:ext cx="6236329" cy="4069500"/>
            <a:chOff x="1058647" y="1954842"/>
            <a:chExt cx="6390697" cy="4266294"/>
          </a:xfrm>
        </p:grpSpPr>
        <p:sp>
          <p:nvSpPr>
            <p:cNvPr id="8" name="Rectangle 7"/>
            <p:cNvSpPr/>
            <p:nvPr/>
          </p:nvSpPr>
          <p:spPr>
            <a:xfrm>
              <a:off x="4929601" y="2407500"/>
              <a:ext cx="2143899" cy="1852721"/>
            </a:xfrm>
            <a:prstGeom prst="rect">
              <a:avLst/>
            </a:prstGeom>
            <a:noFill/>
          </p:spPr>
          <p:txBody>
            <a:bodyPr wrap="none" lIns="91440" tIns="45720" rIns="91440" bIns="45720">
              <a:prstTxWarp prst="textInflate">
                <a:avLst/>
              </a:prstTxWarp>
              <a:spAutoFit/>
            </a:bodyPr>
            <a:lstStyle/>
            <a:p>
              <a:pPr algn="ctr"/>
              <a:r>
                <a:rPr lang="en-US" sz="5400" b="1" dirty="0" smtClean="0">
                  <a:ln w="12700">
                    <a:solidFill>
                      <a:schemeClr val="tx2">
                        <a:satMod val="155000"/>
                      </a:schemeClr>
                    </a:solidFill>
                    <a:prstDash val="solid"/>
                  </a:ln>
                  <a:effectLst>
                    <a:outerShdw blurRad="41275" dist="20320" dir="1800000" algn="tl" rotWithShape="0">
                      <a:srgbClr val="000000">
                        <a:alpha val="40000"/>
                      </a:srgbClr>
                    </a:outerShdw>
                  </a:effectLst>
                </a:rPr>
                <a:t>Plan</a:t>
              </a:r>
              <a:endParaRPr lang="en-US" sz="54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9" name="Oval 8"/>
            <p:cNvSpPr/>
            <p:nvPr/>
          </p:nvSpPr>
          <p:spPr>
            <a:xfrm>
              <a:off x="4495293" y="1954842"/>
              <a:ext cx="2954051" cy="2739633"/>
            </a:xfrm>
            <a:prstGeom prst="ellipse">
              <a:avLst/>
            </a:prstGeom>
            <a:noFill/>
            <a:ln w="3810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V="1">
              <a:off x="1441345" y="4095180"/>
              <a:ext cx="3125300" cy="1740809"/>
            </a:xfrm>
            <a:prstGeom prst="line">
              <a:avLst/>
            </a:prstGeom>
            <a:ln w="508000" cap="rnd">
              <a:bevel/>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1441345" y="5198444"/>
              <a:ext cx="1146244" cy="637545"/>
            </a:xfrm>
            <a:prstGeom prst="line">
              <a:avLst/>
            </a:prstGeom>
            <a:ln w="698500" cap="flat">
              <a:solidFill>
                <a:schemeClr val="tx1"/>
              </a:solidFill>
              <a:bevel/>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sp>
          <p:nvSpPr>
            <p:cNvPr id="12" name="Chord 11"/>
            <p:cNvSpPr/>
            <p:nvPr/>
          </p:nvSpPr>
          <p:spPr>
            <a:xfrm>
              <a:off x="1058647" y="5505842"/>
              <a:ext cx="665510" cy="715294"/>
            </a:xfrm>
            <a:prstGeom prst="chord">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441160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Assessing Confidence and Perceived Barriers to Change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87435313"/>
              </p:ext>
            </p:extLst>
          </p:nvPr>
        </p:nvGraphicFramePr>
        <p:xfrm>
          <a:off x="554466" y="1953260"/>
          <a:ext cx="7966506" cy="4382234"/>
        </p:xfrm>
        <a:graphic>
          <a:graphicData uri="http://schemas.openxmlformats.org/drawingml/2006/table">
            <a:tbl>
              <a:tblPr firstRow="1" bandRow="1">
                <a:tableStyleId>{2D5ABB26-0587-4C30-8999-92F81FD0307C}</a:tableStyleId>
              </a:tblPr>
              <a:tblGrid>
                <a:gridCol w="2709176"/>
                <a:gridCol w="5257330"/>
              </a:tblGrid>
              <a:tr h="1365236">
                <a:tc>
                  <a:txBody>
                    <a:bodyPr/>
                    <a:lstStyle/>
                    <a:p>
                      <a:r>
                        <a:rPr lang="en-US" sz="3200" b="1" dirty="0" smtClean="0">
                          <a:solidFill>
                            <a:schemeClr val="accent1"/>
                          </a:solidFill>
                        </a:rPr>
                        <a:t>G</a:t>
                      </a:r>
                      <a:r>
                        <a:rPr lang="en-US" sz="3200" dirty="0" smtClean="0">
                          <a:solidFill>
                            <a:srgbClr val="D6550D"/>
                          </a:solidFill>
                        </a:rPr>
                        <a:t>oals</a:t>
                      </a:r>
                      <a:endParaRPr lang="en-US" sz="3200" dirty="0"/>
                    </a:p>
                  </a:txBody>
                  <a:tcPr>
                    <a:lnL w="12700" cap="flat" cmpd="sng" algn="ctr">
                      <a:solidFill>
                        <a:srgbClr val="6076B4"/>
                      </a:solidFill>
                      <a:prstDash val="solid"/>
                      <a:round/>
                      <a:headEnd type="none" w="med" len="med"/>
                      <a:tailEnd type="none" w="med" len="med"/>
                    </a:lnL>
                    <a:lnR w="12700" cap="flat" cmpd="sng" algn="ctr">
                      <a:solidFill>
                        <a:srgbClr val="6076B4"/>
                      </a:solidFill>
                      <a:prstDash val="solid"/>
                      <a:round/>
                      <a:headEnd type="none" w="med" len="med"/>
                      <a:tailEnd type="none" w="med" len="med"/>
                    </a:lnR>
                    <a:lnT w="12700" cap="flat" cmpd="sng" algn="ctr">
                      <a:solidFill>
                        <a:srgbClr val="6076B4"/>
                      </a:solidFill>
                      <a:prstDash val="solid"/>
                      <a:round/>
                      <a:headEnd type="none" w="med" len="med"/>
                      <a:tailEnd type="none" w="med" len="med"/>
                    </a:lnT>
                    <a:lnB w="12700" cap="flat" cmpd="sng" algn="ctr">
                      <a:solidFill>
                        <a:srgbClr val="6076B4"/>
                      </a:solidFill>
                      <a:prstDash val="solid"/>
                      <a:round/>
                      <a:headEnd type="none" w="med" len="med"/>
                      <a:tailEnd type="none" w="med" len="med"/>
                    </a:lnB>
                  </a:tcPr>
                </a:tc>
                <a:tc>
                  <a:txBody>
                    <a:bodyPr/>
                    <a:lstStyle/>
                    <a:p>
                      <a:pPr marL="0" indent="0">
                        <a:buFont typeface="Arial"/>
                        <a:buNone/>
                      </a:pPr>
                      <a:r>
                        <a:rPr lang="en-US" dirty="0" smtClean="0">
                          <a:solidFill>
                            <a:schemeClr val="tx1"/>
                          </a:solidFill>
                        </a:rPr>
                        <a:t>“Ok, so you decided</a:t>
                      </a:r>
                      <a:r>
                        <a:rPr lang="en-US" baseline="0" dirty="0" smtClean="0">
                          <a:solidFill>
                            <a:schemeClr val="tx1"/>
                          </a:solidFill>
                        </a:rPr>
                        <a:t> that you would like to focus on taking a walk during your lunch breaks and you think you could experiment with trying to do this three days a week.”</a:t>
                      </a:r>
                      <a:endParaRPr lang="en-US" dirty="0">
                        <a:solidFill>
                          <a:schemeClr val="tx1"/>
                        </a:solidFill>
                      </a:endParaRPr>
                    </a:p>
                  </a:txBody>
                  <a:tcPr>
                    <a:lnL w="12700" cap="flat" cmpd="sng" algn="ctr">
                      <a:solidFill>
                        <a:srgbClr val="6076B4"/>
                      </a:solidFill>
                      <a:prstDash val="solid"/>
                      <a:round/>
                      <a:headEnd type="none" w="med" len="med"/>
                      <a:tailEnd type="none" w="med" len="med"/>
                    </a:lnL>
                    <a:lnR w="12700" cap="flat" cmpd="sng" algn="ctr">
                      <a:solidFill>
                        <a:srgbClr val="6076B4"/>
                      </a:solidFill>
                      <a:prstDash val="solid"/>
                      <a:round/>
                      <a:headEnd type="none" w="med" len="med"/>
                      <a:tailEnd type="none" w="med" len="med"/>
                    </a:lnR>
                    <a:lnT w="12700" cap="flat" cmpd="sng" algn="ctr">
                      <a:solidFill>
                        <a:srgbClr val="6076B4"/>
                      </a:solidFill>
                      <a:prstDash val="solid"/>
                      <a:round/>
                      <a:headEnd type="none" w="med" len="med"/>
                      <a:tailEnd type="none" w="med" len="med"/>
                    </a:lnT>
                    <a:lnB w="12700" cap="flat" cmpd="sng" algn="ctr">
                      <a:solidFill>
                        <a:srgbClr val="6076B4"/>
                      </a:solidFill>
                      <a:prstDash val="solid"/>
                      <a:round/>
                      <a:headEnd type="none" w="med" len="med"/>
                      <a:tailEnd type="none" w="med" len="med"/>
                    </a:lnB>
                  </a:tcPr>
                </a:tc>
              </a:tr>
              <a:tr h="1651762">
                <a:tc>
                  <a:txBody>
                    <a:bodyPr/>
                    <a:lstStyle/>
                    <a:p>
                      <a:r>
                        <a:rPr lang="en-US" sz="3200" b="1" dirty="0" smtClean="0">
                          <a:solidFill>
                            <a:srgbClr val="6076B4"/>
                          </a:solidFill>
                        </a:rPr>
                        <a:t>A</a:t>
                      </a:r>
                      <a:r>
                        <a:rPr lang="en-US" sz="3200" dirty="0" smtClean="0">
                          <a:solidFill>
                            <a:srgbClr val="D6550D"/>
                          </a:solidFill>
                        </a:rPr>
                        <a:t>ssess confidence</a:t>
                      </a:r>
                      <a:endParaRPr lang="en-US" sz="3200" dirty="0"/>
                    </a:p>
                  </a:txBody>
                  <a:tcPr>
                    <a:lnL w="12700" cap="flat" cmpd="sng" algn="ctr">
                      <a:solidFill>
                        <a:srgbClr val="6076B4"/>
                      </a:solidFill>
                      <a:prstDash val="solid"/>
                      <a:round/>
                      <a:headEnd type="none" w="med" len="med"/>
                      <a:tailEnd type="none" w="med" len="med"/>
                    </a:lnL>
                    <a:lnR w="12700" cap="flat" cmpd="sng" algn="ctr">
                      <a:solidFill>
                        <a:srgbClr val="6076B4"/>
                      </a:solidFill>
                      <a:prstDash val="solid"/>
                      <a:round/>
                      <a:headEnd type="none" w="med" len="med"/>
                      <a:tailEnd type="none" w="med" len="med"/>
                    </a:lnR>
                    <a:lnT w="12700" cap="flat" cmpd="sng" algn="ctr">
                      <a:solidFill>
                        <a:srgbClr val="6076B4"/>
                      </a:solidFill>
                      <a:prstDash val="solid"/>
                      <a:round/>
                      <a:headEnd type="none" w="med" len="med"/>
                      <a:tailEnd type="none" w="med" len="med"/>
                    </a:lnT>
                    <a:lnB w="12700" cap="flat" cmpd="sng" algn="ctr">
                      <a:solidFill>
                        <a:srgbClr val="6076B4"/>
                      </a:solidFill>
                      <a:prstDash val="solid"/>
                      <a:round/>
                      <a:headEnd type="none" w="med" len="med"/>
                      <a:tailEnd type="none" w="med" len="med"/>
                    </a:lnB>
                  </a:tcPr>
                </a:tc>
                <a:tc>
                  <a:txBody>
                    <a:bodyPr/>
                    <a:lstStyle/>
                    <a:p>
                      <a:r>
                        <a:rPr lang="en-US" dirty="0" smtClean="0"/>
                        <a:t>“How confident are you on a scale from 0 </a:t>
                      </a:r>
                      <a:r>
                        <a:rPr lang="en-US" smtClean="0"/>
                        <a:t>to 10 </a:t>
                      </a:r>
                      <a:r>
                        <a:rPr lang="en-US" dirty="0" smtClean="0"/>
                        <a:t>that you can take</a:t>
                      </a:r>
                      <a:r>
                        <a:rPr lang="en-US" baseline="0" dirty="0" smtClean="0"/>
                        <a:t> a walk during a lunch break three days a week</a:t>
                      </a:r>
                      <a:r>
                        <a:rPr lang="en-US" dirty="0" smtClean="0"/>
                        <a:t>, with 0 being not at all confident and 10 being very confident?</a:t>
                      </a:r>
                      <a:r>
                        <a:rPr lang="en-US" baseline="0" dirty="0" smtClean="0"/>
                        <a:t> Tell me more about why you chose that number.</a:t>
                      </a:r>
                      <a:endParaRPr lang="en-US" dirty="0"/>
                    </a:p>
                  </a:txBody>
                  <a:tcPr>
                    <a:lnL w="12700" cap="flat" cmpd="sng" algn="ctr">
                      <a:solidFill>
                        <a:srgbClr val="6076B4"/>
                      </a:solidFill>
                      <a:prstDash val="solid"/>
                      <a:round/>
                      <a:headEnd type="none" w="med" len="med"/>
                      <a:tailEnd type="none" w="med" len="med"/>
                    </a:lnL>
                    <a:lnR w="12700" cap="flat" cmpd="sng" algn="ctr">
                      <a:solidFill>
                        <a:srgbClr val="6076B4"/>
                      </a:solidFill>
                      <a:prstDash val="solid"/>
                      <a:round/>
                      <a:headEnd type="none" w="med" len="med"/>
                      <a:tailEnd type="none" w="med" len="med"/>
                    </a:lnR>
                    <a:lnT w="12700" cap="flat" cmpd="sng" algn="ctr">
                      <a:solidFill>
                        <a:srgbClr val="6076B4"/>
                      </a:solidFill>
                      <a:prstDash val="solid"/>
                      <a:round/>
                      <a:headEnd type="none" w="med" len="med"/>
                      <a:tailEnd type="none" w="med" len="med"/>
                    </a:lnT>
                    <a:lnB w="12700" cap="flat" cmpd="sng" algn="ctr">
                      <a:solidFill>
                        <a:srgbClr val="6076B4"/>
                      </a:solidFill>
                      <a:prstDash val="solid"/>
                      <a:round/>
                      <a:headEnd type="none" w="med" len="med"/>
                      <a:tailEnd type="none" w="med" len="med"/>
                    </a:lnB>
                  </a:tcPr>
                </a:tc>
              </a:tr>
              <a:tr h="1365236">
                <a:tc>
                  <a:txBody>
                    <a:bodyPr/>
                    <a:lstStyle/>
                    <a:p>
                      <a:r>
                        <a:rPr lang="en-US" sz="3200" b="1" dirty="0" smtClean="0">
                          <a:solidFill>
                            <a:srgbClr val="6076B4"/>
                          </a:solidFill>
                        </a:rPr>
                        <a:t>B</a:t>
                      </a:r>
                      <a:r>
                        <a:rPr lang="en-US" sz="3200" dirty="0" smtClean="0">
                          <a:solidFill>
                            <a:srgbClr val="D6550D"/>
                          </a:solidFill>
                        </a:rPr>
                        <a:t>arriers</a:t>
                      </a:r>
                      <a:endParaRPr lang="en-US" sz="3200" dirty="0"/>
                    </a:p>
                  </a:txBody>
                  <a:tcPr>
                    <a:lnL w="12700" cap="flat" cmpd="sng" algn="ctr">
                      <a:solidFill>
                        <a:srgbClr val="6076B4"/>
                      </a:solidFill>
                      <a:prstDash val="solid"/>
                      <a:round/>
                      <a:headEnd type="none" w="med" len="med"/>
                      <a:tailEnd type="none" w="med" len="med"/>
                    </a:lnL>
                    <a:lnR w="12700" cap="flat" cmpd="sng" algn="ctr">
                      <a:solidFill>
                        <a:srgbClr val="6076B4"/>
                      </a:solidFill>
                      <a:prstDash val="solid"/>
                      <a:round/>
                      <a:headEnd type="none" w="med" len="med"/>
                      <a:tailEnd type="none" w="med" len="med"/>
                    </a:lnR>
                    <a:lnT w="12700" cap="flat" cmpd="sng" algn="ctr">
                      <a:solidFill>
                        <a:srgbClr val="6076B4"/>
                      </a:solidFill>
                      <a:prstDash val="solid"/>
                      <a:round/>
                      <a:headEnd type="none" w="med" len="med"/>
                      <a:tailEnd type="none" w="med" len="med"/>
                    </a:lnT>
                    <a:lnB w="12700" cap="flat" cmpd="sng" algn="ctr">
                      <a:solidFill>
                        <a:srgbClr val="6076B4"/>
                      </a:solidFill>
                      <a:prstDash val="solid"/>
                      <a:round/>
                      <a:headEnd type="none" w="med" len="med"/>
                      <a:tailEnd type="none" w="med" len="med"/>
                    </a:lnB>
                  </a:tcPr>
                </a:tc>
                <a:tc>
                  <a:txBody>
                    <a:bodyPr/>
                    <a:lstStyle/>
                    <a:p>
                      <a:r>
                        <a:rPr lang="en-US" dirty="0" smtClean="0"/>
                        <a:t>What, if anything, might get</a:t>
                      </a:r>
                      <a:r>
                        <a:rPr lang="en-US" baseline="0" dirty="0" smtClean="0"/>
                        <a:t> in the way as you attempt to make this change? What ideas do you have for how you would overcome that barrier?</a:t>
                      </a:r>
                      <a:endParaRPr lang="en-US" dirty="0"/>
                    </a:p>
                  </a:txBody>
                  <a:tcPr>
                    <a:lnL w="12700" cap="flat" cmpd="sng" algn="ctr">
                      <a:solidFill>
                        <a:srgbClr val="6076B4"/>
                      </a:solidFill>
                      <a:prstDash val="solid"/>
                      <a:round/>
                      <a:headEnd type="none" w="med" len="med"/>
                      <a:tailEnd type="none" w="med" len="med"/>
                    </a:lnL>
                    <a:lnR w="12700" cap="flat" cmpd="sng" algn="ctr">
                      <a:solidFill>
                        <a:srgbClr val="6076B4"/>
                      </a:solidFill>
                      <a:prstDash val="solid"/>
                      <a:round/>
                      <a:headEnd type="none" w="med" len="med"/>
                      <a:tailEnd type="none" w="med" len="med"/>
                    </a:lnR>
                    <a:lnT w="12700" cap="flat" cmpd="sng" algn="ctr">
                      <a:solidFill>
                        <a:srgbClr val="6076B4"/>
                      </a:solidFill>
                      <a:prstDash val="solid"/>
                      <a:round/>
                      <a:headEnd type="none" w="med" len="med"/>
                      <a:tailEnd type="none" w="med" len="med"/>
                    </a:lnT>
                    <a:lnB w="12700" cap="flat" cmpd="sng" algn="ctr">
                      <a:solidFill>
                        <a:srgbClr val="6076B4"/>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670591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Activity</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Continue the script from the previous activity (Kim’s grab-and-go breakfast ideas). </a:t>
            </a:r>
          </a:p>
          <a:p>
            <a:pPr marL="0" indent="0">
              <a:buNone/>
            </a:pPr>
            <a:r>
              <a:rPr lang="en-US" sz="2800" dirty="0" smtClean="0"/>
              <a:t>Add on elements of the G.A.B. to increase the client’s confidence in making the change and troubleshoot any specific barriers as you conclude the session.</a:t>
            </a:r>
            <a:endParaRPr lang="en-US" sz="2800" dirty="0"/>
          </a:p>
        </p:txBody>
      </p:sp>
    </p:spTree>
    <p:extLst>
      <p:ext uri="{BB962C8B-B14F-4D97-AF65-F5344CB8AC3E}">
        <p14:creationId xmlns:p14="http://schemas.microsoft.com/office/powerpoint/2010/main" val="26968105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Messages</a:t>
            </a:r>
            <a:endParaRPr lang="en-US" dirty="0"/>
          </a:p>
        </p:txBody>
      </p:sp>
      <p:sp>
        <p:nvSpPr>
          <p:cNvPr id="3" name="Content Placeholder 2"/>
          <p:cNvSpPr>
            <a:spLocks noGrp="1"/>
          </p:cNvSpPr>
          <p:nvPr>
            <p:ph idx="1"/>
          </p:nvPr>
        </p:nvSpPr>
        <p:spPr>
          <a:xfrm>
            <a:off x="457200" y="1600200"/>
            <a:ext cx="8391502" cy="4876800"/>
          </a:xfrm>
        </p:spPr>
        <p:txBody>
          <a:bodyPr>
            <a:normAutofit/>
          </a:bodyPr>
          <a:lstStyle/>
          <a:p>
            <a:r>
              <a:rPr lang="en-US" sz="2800" dirty="0" smtClean="0"/>
              <a:t>Before giving your client information</a:t>
            </a:r>
            <a:r>
              <a:rPr lang="mr-IN" sz="2800" dirty="0" smtClean="0"/>
              <a:t>…</a:t>
            </a:r>
            <a:endParaRPr lang="en-US" sz="2800" dirty="0" smtClean="0"/>
          </a:p>
          <a:p>
            <a:pPr lvl="1"/>
            <a:r>
              <a:rPr lang="en-US" sz="2400" dirty="0" smtClean="0"/>
              <a:t>Take the time to build rapport/engagement.</a:t>
            </a:r>
          </a:p>
          <a:p>
            <a:pPr lvl="1"/>
            <a:r>
              <a:rPr lang="en-US" sz="2400" dirty="0" smtClean="0"/>
              <a:t>Evoke change talk and provide information once your client expresses readiness to make a change. </a:t>
            </a:r>
          </a:p>
          <a:p>
            <a:pPr lvl="1"/>
            <a:r>
              <a:rPr lang="en-US" sz="2400" dirty="0" smtClean="0"/>
              <a:t>Check to see what ideas the client has before providing your own ideas.</a:t>
            </a:r>
          </a:p>
          <a:p>
            <a:pPr lvl="1"/>
            <a:r>
              <a:rPr lang="en-US" sz="2400" dirty="0" smtClean="0"/>
              <a:t>Ask the client’s permission before providing ideas.</a:t>
            </a:r>
          </a:p>
          <a:p>
            <a:r>
              <a:rPr lang="en-US" sz="2800" dirty="0" smtClean="0"/>
              <a:t>Invite the client to think through all pieces of a specific change goal and discuss </a:t>
            </a:r>
            <a:r>
              <a:rPr lang="en-US" sz="2800" smtClean="0"/>
              <a:t>potential barriers.</a:t>
            </a:r>
            <a:endParaRPr lang="en-US" sz="2800" dirty="0" smtClean="0"/>
          </a:p>
          <a:p>
            <a:endParaRPr lang="en-US" sz="2800" dirty="0"/>
          </a:p>
        </p:txBody>
      </p:sp>
    </p:spTree>
    <p:extLst>
      <p:ext uri="{BB962C8B-B14F-4D97-AF65-F5344CB8AC3E}">
        <p14:creationId xmlns:p14="http://schemas.microsoft.com/office/powerpoint/2010/main" val="1769557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Processes of MI</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59864070"/>
              </p:ext>
            </p:extLst>
          </p:nvPr>
        </p:nvGraphicFramePr>
        <p:xfrm>
          <a:off x="614490" y="1509593"/>
          <a:ext cx="7933792" cy="5298662"/>
        </p:xfrm>
        <a:graphic>
          <a:graphicData uri="http://schemas.openxmlformats.org/drawingml/2006/table">
            <a:tbl>
              <a:tblPr firstRow="1" bandRow="1">
                <a:tableStyleId>{2D5ABB26-0587-4C30-8999-92F81FD0307C}</a:tableStyleId>
              </a:tblPr>
              <a:tblGrid>
                <a:gridCol w="1379199"/>
                <a:gridCol w="6554593"/>
              </a:tblGrid>
              <a:tr h="1216771">
                <a:tc>
                  <a:txBody>
                    <a:bodyPr/>
                    <a:lstStyle/>
                    <a:p>
                      <a:r>
                        <a:rPr lang="en-US" sz="2400" dirty="0" smtClean="0">
                          <a:solidFill>
                            <a:srgbClr val="000000"/>
                          </a:solidFill>
                        </a:rPr>
                        <a:t>Engage</a:t>
                      </a:r>
                    </a:p>
                    <a:p>
                      <a:r>
                        <a:rPr lang="en-US" sz="1800" dirty="0" smtClean="0">
                          <a:solidFill>
                            <a:schemeClr val="tx2"/>
                          </a:solidFill>
                        </a:rPr>
                        <a:t>Shall we travel together?</a:t>
                      </a:r>
                    </a:p>
                  </a:txBody>
                  <a:tcPr/>
                </a:tc>
                <a:tc>
                  <a:txBody>
                    <a:bodyPr/>
                    <a:lstStyle/>
                    <a:p>
                      <a:pPr marL="285750" indent="-285750">
                        <a:buFont typeface="Arial"/>
                        <a:buChar char="•"/>
                      </a:pPr>
                      <a:r>
                        <a:rPr lang="en-US" sz="1600" dirty="0" smtClean="0"/>
                        <a:t>Warm, friendly greeting</a:t>
                      </a:r>
                    </a:p>
                    <a:p>
                      <a:pPr marL="285750" indent="-285750">
                        <a:buFont typeface="Arial"/>
                        <a:buChar char="•"/>
                      </a:pPr>
                      <a:r>
                        <a:rPr lang="en-US" sz="1600" dirty="0" smtClean="0"/>
                        <a:t>Make introductions</a:t>
                      </a:r>
                    </a:p>
                    <a:p>
                      <a:pPr marL="285750" indent="-285750">
                        <a:buFont typeface="Arial"/>
                        <a:buChar char="•"/>
                      </a:pPr>
                      <a:r>
                        <a:rPr lang="en-US" sz="1600" dirty="0" smtClean="0"/>
                        <a:t>Rapport building</a:t>
                      </a:r>
                    </a:p>
                    <a:p>
                      <a:pPr marL="285750" indent="-285750">
                        <a:buFont typeface="Arial"/>
                        <a:buChar char="•"/>
                      </a:pPr>
                      <a:r>
                        <a:rPr lang="en-US" sz="1600" dirty="0" smtClean="0"/>
                        <a:t>Let</a:t>
                      </a:r>
                      <a:r>
                        <a:rPr lang="en-US" sz="1600" baseline="0" dirty="0" smtClean="0"/>
                        <a:t> the client know</a:t>
                      </a:r>
                      <a:r>
                        <a:rPr lang="en-US" sz="1600" dirty="0" smtClean="0"/>
                        <a:t> what to expect</a:t>
                      </a:r>
                    </a:p>
                    <a:p>
                      <a:pPr marL="285750" indent="-285750">
                        <a:buFont typeface="Arial"/>
                        <a:buChar char="•"/>
                      </a:pPr>
                      <a:r>
                        <a:rPr lang="en-US" sz="1600" dirty="0" smtClean="0"/>
                        <a:t>Determine the</a:t>
                      </a:r>
                      <a:r>
                        <a:rPr lang="en-US" sz="1600" baseline="0" dirty="0" smtClean="0"/>
                        <a:t> reason for the visit</a:t>
                      </a:r>
                    </a:p>
                    <a:p>
                      <a:pPr marL="0" indent="0">
                        <a:buFont typeface="Arial"/>
                        <a:buNone/>
                      </a:pPr>
                      <a:endParaRPr lang="en-US" sz="1600" dirty="0">
                        <a:solidFill>
                          <a:schemeClr val="bg1"/>
                        </a:solidFill>
                      </a:endParaRPr>
                    </a:p>
                  </a:txBody>
                  <a:tcPr/>
                </a:tc>
              </a:tr>
              <a:tr h="1216771">
                <a:tc>
                  <a:txBody>
                    <a:bodyPr/>
                    <a:lstStyle/>
                    <a:p>
                      <a:r>
                        <a:rPr lang="en-US" sz="2400" dirty="0" smtClean="0">
                          <a:solidFill>
                            <a:srgbClr val="000000"/>
                          </a:solidFill>
                        </a:rPr>
                        <a:t>Focus</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Where to?</a:t>
                      </a:r>
                    </a:p>
                    <a:p>
                      <a:endParaRPr lang="en-US" sz="2400" dirty="0">
                        <a:solidFill>
                          <a:srgbClr val="000000"/>
                        </a:solidFill>
                      </a:endParaRPr>
                    </a:p>
                  </a:txBody>
                  <a:tcPr/>
                </a:tc>
                <a:tc>
                  <a:txBody>
                    <a:bodyPr/>
                    <a:lstStyle/>
                    <a:p>
                      <a:pPr marL="285750" indent="-285750">
                        <a:buFont typeface="Arial"/>
                        <a:buChar char="•"/>
                      </a:pPr>
                      <a:r>
                        <a:rPr lang="en-US" sz="1600" dirty="0" smtClean="0"/>
                        <a:t>Invite</a:t>
                      </a:r>
                      <a:r>
                        <a:rPr lang="en-US" sz="1600" baseline="0" dirty="0" smtClean="0"/>
                        <a:t> the client to select a topic to discuss</a:t>
                      </a:r>
                    </a:p>
                    <a:p>
                      <a:pPr marL="285750" indent="-285750">
                        <a:buFont typeface="Arial"/>
                        <a:buChar char="•"/>
                      </a:pPr>
                      <a:r>
                        <a:rPr lang="en-US" sz="1600" baseline="0" dirty="0" smtClean="0"/>
                        <a:t>Present topic ideas to the client if the client is unsure</a:t>
                      </a:r>
                    </a:p>
                    <a:p>
                      <a:pPr marL="285750" indent="-285750">
                        <a:buFont typeface="Arial"/>
                        <a:buChar char="•"/>
                      </a:pPr>
                      <a:r>
                        <a:rPr lang="en-US" sz="1600" baseline="0" dirty="0" smtClean="0"/>
                        <a:t>Find out the reason behind the topic selection</a:t>
                      </a:r>
                      <a:endParaRPr lang="en-US" sz="1600" dirty="0">
                        <a:solidFill>
                          <a:schemeClr val="bg1"/>
                        </a:solidFill>
                      </a:endParaRPr>
                    </a:p>
                  </a:txBody>
                  <a:tcPr/>
                </a:tc>
              </a:tr>
              <a:tr h="1216771">
                <a:tc>
                  <a:txBody>
                    <a:bodyPr/>
                    <a:lstStyle/>
                    <a:p>
                      <a:r>
                        <a:rPr lang="en-US" sz="2400" dirty="0" smtClean="0">
                          <a:solidFill>
                            <a:srgbClr val="000000"/>
                          </a:solidFill>
                        </a:rPr>
                        <a:t>Evoke</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Why?</a:t>
                      </a:r>
                    </a:p>
                    <a:p>
                      <a:endParaRPr lang="en-US" sz="2400" dirty="0">
                        <a:solidFill>
                          <a:srgbClr val="000000"/>
                        </a:solidFill>
                      </a:endParaRPr>
                    </a:p>
                  </a:txBody>
                  <a:tcPr/>
                </a:tc>
                <a:tc>
                  <a:txBody>
                    <a:bodyPr/>
                    <a:lstStyle/>
                    <a:p>
                      <a:pPr marL="285750" indent="-285750">
                        <a:buFont typeface="Arial"/>
                        <a:buChar char="•"/>
                      </a:pPr>
                      <a:r>
                        <a:rPr lang="en-US" sz="1600" dirty="0" smtClean="0"/>
                        <a:t>Invite</a:t>
                      </a:r>
                      <a:r>
                        <a:rPr lang="en-US" sz="1600" baseline="0" dirty="0" smtClean="0"/>
                        <a:t> the client to explore WHY he/she wants to make a change</a:t>
                      </a:r>
                      <a:endParaRPr lang="en-US" sz="1600" dirty="0" smtClean="0"/>
                    </a:p>
                    <a:p>
                      <a:pPr marL="285750" indent="-285750">
                        <a:buFont typeface="Arial"/>
                        <a:buChar char="•"/>
                      </a:pPr>
                      <a:r>
                        <a:rPr lang="en-US" sz="1600" dirty="0" smtClean="0"/>
                        <a:t>Identify</a:t>
                      </a:r>
                      <a:r>
                        <a:rPr lang="en-US" sz="1600" baseline="0" dirty="0" smtClean="0"/>
                        <a:t> and respond to ambivalence</a:t>
                      </a:r>
                    </a:p>
                    <a:p>
                      <a:pPr marL="285750" indent="-285750">
                        <a:buFont typeface="Arial"/>
                        <a:buChar char="•"/>
                      </a:pPr>
                      <a:r>
                        <a:rPr lang="en-US" sz="1600" baseline="0" dirty="0" smtClean="0"/>
                        <a:t>Evoke change talk</a:t>
                      </a:r>
                    </a:p>
                    <a:p>
                      <a:pPr marL="285750" indent="-285750">
                        <a:buFont typeface="Arial"/>
                        <a:buChar char="•"/>
                      </a:pPr>
                      <a:r>
                        <a:rPr lang="en-US" sz="1600" baseline="0" dirty="0" smtClean="0"/>
                        <a:t>Assess readiness to change</a:t>
                      </a:r>
                    </a:p>
                    <a:p>
                      <a:pPr marL="0" indent="0">
                        <a:buFont typeface="Arial"/>
                        <a:buNone/>
                      </a:pPr>
                      <a:endParaRPr lang="en-US" sz="1600" dirty="0">
                        <a:solidFill>
                          <a:schemeClr val="bg1"/>
                        </a:solidFill>
                      </a:endParaRPr>
                    </a:p>
                  </a:txBody>
                  <a:tcPr/>
                </a:tc>
              </a:tr>
              <a:tr h="1216771">
                <a:tc>
                  <a:txBody>
                    <a:bodyPr/>
                    <a:lstStyle/>
                    <a:p>
                      <a:r>
                        <a:rPr lang="en-US" sz="2400" dirty="0" smtClean="0">
                          <a:solidFill>
                            <a:srgbClr val="000000"/>
                          </a:solidFill>
                        </a:rPr>
                        <a:t>Plan</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How?</a:t>
                      </a:r>
                    </a:p>
                    <a:p>
                      <a:endParaRPr lang="en-US" sz="2400" dirty="0">
                        <a:solidFill>
                          <a:srgbClr val="000000"/>
                        </a:solidFill>
                      </a:endParaRPr>
                    </a:p>
                  </a:txBody>
                  <a:tcPr/>
                </a:tc>
                <a:tc>
                  <a:txBody>
                    <a:bodyPr/>
                    <a:lstStyle/>
                    <a:p>
                      <a:pPr marL="285750" indent="-285750">
                        <a:buFont typeface="Arial"/>
                        <a:buChar char="•"/>
                      </a:pPr>
                      <a:r>
                        <a:rPr lang="en-US" sz="1600" dirty="0" smtClean="0"/>
                        <a:t>Invite</a:t>
                      </a:r>
                      <a:r>
                        <a:rPr lang="en-US" sz="1600" baseline="0" dirty="0" smtClean="0"/>
                        <a:t> the client to discuss HOW he/she will make the change</a:t>
                      </a:r>
                    </a:p>
                    <a:p>
                      <a:pPr marL="285750" indent="-285750">
                        <a:buFont typeface="Arial"/>
                        <a:buChar char="•"/>
                      </a:pPr>
                      <a:r>
                        <a:rPr lang="en-US" sz="1600" baseline="0" dirty="0" smtClean="0"/>
                        <a:t>Offer information, if needed</a:t>
                      </a:r>
                    </a:p>
                    <a:p>
                      <a:pPr marL="285750" indent="-285750">
                        <a:buFont typeface="Arial"/>
                        <a:buChar char="•"/>
                      </a:pPr>
                      <a:r>
                        <a:rPr lang="en-US" sz="1600" baseline="0" dirty="0" smtClean="0"/>
                        <a:t>Invite client to set goals</a:t>
                      </a:r>
                    </a:p>
                    <a:p>
                      <a:pPr marL="285750" indent="-285750">
                        <a:buFont typeface="Arial"/>
                        <a:buChar char="•"/>
                      </a:pPr>
                      <a:r>
                        <a:rPr lang="en-US" sz="1600" baseline="0" dirty="0" smtClean="0"/>
                        <a:t>Invite client to explore potential barriers and solutions</a:t>
                      </a:r>
                      <a:endParaRPr lang="en-US" sz="1600" dirty="0">
                        <a:solidFill>
                          <a:schemeClr val="bg1"/>
                        </a:solidFill>
                      </a:endParaRPr>
                    </a:p>
                  </a:txBody>
                  <a:tcPr/>
                </a:tc>
              </a:tr>
            </a:tbl>
          </a:graphicData>
        </a:graphic>
      </p:graphicFrame>
      <p:sp>
        <p:nvSpPr>
          <p:cNvPr id="3" name="Right Arrow 2"/>
          <p:cNvSpPr/>
          <p:nvPr/>
        </p:nvSpPr>
        <p:spPr>
          <a:xfrm>
            <a:off x="0" y="5678302"/>
            <a:ext cx="614490" cy="38269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1287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5.jp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875349" y="871115"/>
            <a:ext cx="7431914" cy="5573936"/>
          </a:xfrm>
          <a:prstGeom prst="rect">
            <a:avLst/>
          </a:prstGeom>
        </p:spPr>
      </p:pic>
    </p:spTree>
    <p:extLst>
      <p:ext uri="{BB962C8B-B14F-4D97-AF65-F5344CB8AC3E}">
        <p14:creationId xmlns:p14="http://schemas.microsoft.com/office/powerpoint/2010/main" val="2107717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Respecting Client Autonomy</a:t>
            </a:r>
          </a:p>
          <a:p>
            <a:r>
              <a:rPr lang="en-US" dirty="0" smtClean="0"/>
              <a:t>Elicit – Provide – Elicit</a:t>
            </a:r>
          </a:p>
          <a:p>
            <a:r>
              <a:rPr lang="en-US" dirty="0" smtClean="0"/>
              <a:t>Giving Advice</a:t>
            </a:r>
          </a:p>
          <a:p>
            <a:r>
              <a:rPr lang="en-US" dirty="0" smtClean="0"/>
              <a:t>Offering a Concern</a:t>
            </a:r>
          </a:p>
          <a:p>
            <a:r>
              <a:rPr lang="en-US" dirty="0" smtClean="0"/>
              <a:t>Client-Centered Goal-Setting</a:t>
            </a:r>
          </a:p>
          <a:p>
            <a:r>
              <a:rPr lang="en-US" dirty="0" smtClean="0"/>
              <a:t>Setting Up an Experiment</a:t>
            </a:r>
          </a:p>
          <a:p>
            <a:r>
              <a:rPr lang="en-US" dirty="0" smtClean="0"/>
              <a:t>Assessing Confidence and perceived barriers to change</a:t>
            </a:r>
            <a:endParaRPr lang="en-US" dirty="0"/>
          </a:p>
        </p:txBody>
      </p:sp>
    </p:spTree>
    <p:extLst>
      <p:ext uri="{BB962C8B-B14F-4D97-AF65-F5344CB8AC3E}">
        <p14:creationId xmlns:p14="http://schemas.microsoft.com/office/powerpoint/2010/main" val="3064775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Respecting Client Autonomy</a:t>
            </a:r>
            <a:endParaRPr lang="en-US" dirty="0"/>
          </a:p>
        </p:txBody>
      </p:sp>
      <p:sp>
        <p:nvSpPr>
          <p:cNvPr id="3" name="Content Placeholder 2"/>
          <p:cNvSpPr>
            <a:spLocks noGrp="1"/>
          </p:cNvSpPr>
          <p:nvPr>
            <p:ph idx="1"/>
          </p:nvPr>
        </p:nvSpPr>
        <p:spPr>
          <a:xfrm>
            <a:off x="457200" y="1600200"/>
            <a:ext cx="5441935" cy="2673676"/>
          </a:xfrm>
        </p:spPr>
        <p:txBody>
          <a:bodyPr>
            <a:normAutofit/>
          </a:bodyPr>
          <a:lstStyle/>
          <a:p>
            <a:r>
              <a:rPr lang="en-US" sz="2800" dirty="0" smtClean="0"/>
              <a:t>The planning process often involves a brainstorming of change ideas.</a:t>
            </a:r>
          </a:p>
          <a:p>
            <a:r>
              <a:rPr lang="en-US" sz="2800" dirty="0" smtClean="0"/>
              <a:t>Let the client lead the brainstorming process. </a:t>
            </a:r>
          </a:p>
          <a:p>
            <a:endParaRPr lang="en-US" sz="2800" dirty="0" smtClean="0"/>
          </a:p>
        </p:txBody>
      </p:sp>
      <p:sp>
        <p:nvSpPr>
          <p:cNvPr id="9" name="Rectangle 8"/>
          <p:cNvSpPr/>
          <p:nvPr/>
        </p:nvSpPr>
        <p:spPr>
          <a:xfrm>
            <a:off x="662029" y="4669859"/>
            <a:ext cx="5612629" cy="1665855"/>
          </a:xfrm>
          <a:prstGeom prst="rect">
            <a:avLst/>
          </a:prstGeom>
          <a:scene3d>
            <a:camera prst="orthographicFront"/>
            <a:lightRig rig="threePt" dir="t"/>
          </a:scene3d>
          <a:sp3d>
            <a:bevelT/>
            <a:bevelB/>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“What ideas do you have for how you might go about making this change?”</a:t>
            </a:r>
          </a:p>
        </p:txBody>
      </p:sp>
      <p:sp>
        <p:nvSpPr>
          <p:cNvPr id="14" name="TextBox 13"/>
          <p:cNvSpPr txBox="1"/>
          <p:nvPr/>
        </p:nvSpPr>
        <p:spPr>
          <a:xfrm rot="815311">
            <a:off x="5922522" y="1938947"/>
            <a:ext cx="1428997" cy="369332"/>
          </a:xfrm>
          <a:prstGeom prst="rect">
            <a:avLst/>
          </a:prstGeom>
          <a:noFill/>
        </p:spPr>
        <p:txBody>
          <a:bodyPr wrap="none" rtlCol="0">
            <a:spAutoFit/>
          </a:bodyPr>
          <a:lstStyle/>
          <a:p>
            <a:r>
              <a:rPr lang="en-US" dirty="0" smtClean="0"/>
              <a:t>ride my bike</a:t>
            </a:r>
            <a:endParaRPr lang="en-US" dirty="0"/>
          </a:p>
        </p:txBody>
      </p:sp>
      <p:sp>
        <p:nvSpPr>
          <p:cNvPr id="15" name="TextBox 14"/>
          <p:cNvSpPr txBox="1"/>
          <p:nvPr/>
        </p:nvSpPr>
        <p:spPr>
          <a:xfrm rot="20989623">
            <a:off x="6418040" y="2307622"/>
            <a:ext cx="2314230" cy="369332"/>
          </a:xfrm>
          <a:prstGeom prst="rect">
            <a:avLst/>
          </a:prstGeom>
          <a:noFill/>
        </p:spPr>
        <p:txBody>
          <a:bodyPr wrap="none" rtlCol="0">
            <a:spAutoFit/>
          </a:bodyPr>
          <a:lstStyle/>
          <a:p>
            <a:r>
              <a:rPr lang="en-US" dirty="0" smtClean="0"/>
              <a:t>play tag with my kids</a:t>
            </a:r>
            <a:endParaRPr lang="en-US" dirty="0"/>
          </a:p>
        </p:txBody>
      </p:sp>
      <p:sp>
        <p:nvSpPr>
          <p:cNvPr id="16" name="TextBox 15"/>
          <p:cNvSpPr txBox="1"/>
          <p:nvPr/>
        </p:nvSpPr>
        <p:spPr>
          <a:xfrm>
            <a:off x="6274658" y="1434230"/>
            <a:ext cx="1561658" cy="369332"/>
          </a:xfrm>
          <a:prstGeom prst="rect">
            <a:avLst/>
          </a:prstGeom>
          <a:noFill/>
        </p:spPr>
        <p:txBody>
          <a:bodyPr wrap="none" rtlCol="0">
            <a:spAutoFit/>
          </a:bodyPr>
          <a:lstStyle/>
          <a:p>
            <a:r>
              <a:rPr lang="en-US" dirty="0" smtClean="0"/>
              <a:t>walk at lunch</a:t>
            </a:r>
            <a:endParaRPr lang="en-US" dirty="0"/>
          </a:p>
        </p:txBody>
      </p:sp>
      <p:sp>
        <p:nvSpPr>
          <p:cNvPr id="17" name="TextBox 16"/>
          <p:cNvSpPr txBox="1"/>
          <p:nvPr/>
        </p:nvSpPr>
        <p:spPr>
          <a:xfrm rot="724311">
            <a:off x="7308316" y="1827470"/>
            <a:ext cx="877501" cy="369332"/>
          </a:xfrm>
          <a:prstGeom prst="rect">
            <a:avLst/>
          </a:prstGeom>
          <a:noFill/>
        </p:spPr>
        <p:txBody>
          <a:bodyPr wrap="none" rtlCol="0">
            <a:spAutoFit/>
          </a:bodyPr>
          <a:lstStyle/>
          <a:p>
            <a:r>
              <a:rPr lang="en-US" dirty="0" err="1" smtClean="0"/>
              <a:t>frisbee</a:t>
            </a:r>
            <a:endParaRPr lang="en-US" dirty="0"/>
          </a:p>
        </p:txBody>
      </p:sp>
      <p:grpSp>
        <p:nvGrpSpPr>
          <p:cNvPr id="4" name="Group 3"/>
          <p:cNvGrpSpPr/>
          <p:nvPr/>
        </p:nvGrpSpPr>
        <p:grpSpPr>
          <a:xfrm>
            <a:off x="5899135" y="1250699"/>
            <a:ext cx="2937875" cy="1725994"/>
            <a:chOff x="5899135" y="1250699"/>
            <a:chExt cx="2937875" cy="1725994"/>
          </a:xfrm>
        </p:grpSpPr>
        <p:sp>
          <p:nvSpPr>
            <p:cNvPr id="10" name="Oval Callout 9"/>
            <p:cNvSpPr/>
            <p:nvPr/>
          </p:nvSpPr>
          <p:spPr>
            <a:xfrm>
              <a:off x="5899135" y="1250699"/>
              <a:ext cx="2937875" cy="1725994"/>
            </a:xfrm>
            <a:prstGeom prst="wedgeEllipseCallout">
              <a:avLst>
                <a:gd name="adj1" fmla="val 16816"/>
                <a:gd name="adj2" fmla="val 64082"/>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rot="20649846">
              <a:off x="8006698" y="1588276"/>
              <a:ext cx="608122" cy="369332"/>
            </a:xfrm>
            <a:prstGeom prst="rect">
              <a:avLst/>
            </a:prstGeom>
            <a:noFill/>
          </p:spPr>
          <p:txBody>
            <a:bodyPr wrap="none" rtlCol="0">
              <a:spAutoFit/>
            </a:bodyPr>
            <a:lstStyle/>
            <a:p>
              <a:r>
                <a:rPr lang="en-US" dirty="0" smtClean="0"/>
                <a:t>hike</a:t>
              </a:r>
              <a:endParaRPr lang="en-US" dirty="0"/>
            </a:p>
          </p:txBody>
        </p:sp>
      </p:grpSp>
      <p:grpSp>
        <p:nvGrpSpPr>
          <p:cNvPr id="32" name="Group 31"/>
          <p:cNvGrpSpPr/>
          <p:nvPr/>
        </p:nvGrpSpPr>
        <p:grpSpPr>
          <a:xfrm>
            <a:off x="7573800" y="3460023"/>
            <a:ext cx="978086" cy="3149789"/>
            <a:chOff x="8569192" y="3708211"/>
            <a:chExt cx="978086" cy="3149789"/>
          </a:xfrm>
        </p:grpSpPr>
        <p:cxnSp>
          <p:nvCxnSpPr>
            <p:cNvPr id="28" name="Straight Connector 27"/>
            <p:cNvCxnSpPr/>
            <p:nvPr/>
          </p:nvCxnSpPr>
          <p:spPr>
            <a:xfrm>
              <a:off x="9223408" y="5764880"/>
              <a:ext cx="0" cy="1093120"/>
            </a:xfrm>
            <a:prstGeom prst="line">
              <a:avLst/>
            </a:prstGeom>
            <a:ln w="292100" cap="rnd"/>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8882890" y="5764880"/>
              <a:ext cx="0" cy="1093120"/>
            </a:xfrm>
            <a:prstGeom prst="line">
              <a:avLst/>
            </a:prstGeom>
            <a:ln w="292100" cap="rnd"/>
          </p:spPr>
          <p:style>
            <a:lnRef idx="2">
              <a:schemeClr val="accent1"/>
            </a:lnRef>
            <a:fillRef idx="0">
              <a:schemeClr val="accent1"/>
            </a:fillRef>
            <a:effectRef idx="1">
              <a:schemeClr val="accent1"/>
            </a:effectRef>
            <a:fontRef idx="minor">
              <a:schemeClr val="tx1"/>
            </a:fontRef>
          </p:style>
        </p:cxnSp>
        <p:sp>
          <p:nvSpPr>
            <p:cNvPr id="5" name="Oval 4"/>
            <p:cNvSpPr/>
            <p:nvPr/>
          </p:nvSpPr>
          <p:spPr>
            <a:xfrm>
              <a:off x="8686800" y="3708211"/>
              <a:ext cx="670700" cy="74456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8569192" y="4669859"/>
              <a:ext cx="978086" cy="0"/>
            </a:xfrm>
            <a:prstGeom prst="line">
              <a:avLst/>
            </a:prstGeom>
            <a:ln w="254000" cap="rnd"/>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8746695" y="4669858"/>
              <a:ext cx="610805" cy="1126045"/>
            </a:xfrm>
            <a:prstGeom prst="rect">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4" name="Straight Connector 23"/>
            <p:cNvCxnSpPr/>
            <p:nvPr/>
          </p:nvCxnSpPr>
          <p:spPr>
            <a:xfrm>
              <a:off x="9547278" y="4669859"/>
              <a:ext cx="0" cy="834060"/>
            </a:xfrm>
            <a:prstGeom prst="line">
              <a:avLst/>
            </a:prstGeom>
            <a:ln w="254000" cap="rnd"/>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8569192" y="4669859"/>
              <a:ext cx="0" cy="834060"/>
            </a:xfrm>
            <a:prstGeom prst="line">
              <a:avLst/>
            </a:prstGeom>
            <a:ln w="254000" cap="rnd"/>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956093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3.jp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79894" y="581490"/>
            <a:ext cx="8054726" cy="604104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19135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Respecting Client Autonomy</a:t>
            </a:r>
            <a:endParaRPr lang="en-US" dirty="0"/>
          </a:p>
        </p:txBody>
      </p:sp>
      <p:sp>
        <p:nvSpPr>
          <p:cNvPr id="3" name="Content Placeholder 2"/>
          <p:cNvSpPr>
            <a:spLocks noGrp="1"/>
          </p:cNvSpPr>
          <p:nvPr>
            <p:ph idx="1"/>
          </p:nvPr>
        </p:nvSpPr>
        <p:spPr>
          <a:xfrm>
            <a:off x="457199" y="1600200"/>
            <a:ext cx="8229601" cy="2864839"/>
          </a:xfrm>
        </p:spPr>
        <p:txBody>
          <a:bodyPr>
            <a:noAutofit/>
          </a:bodyPr>
          <a:lstStyle/>
          <a:p>
            <a:r>
              <a:rPr lang="en-US" sz="2800" dirty="0" smtClean="0"/>
              <a:t>Refrain from pelting ideas at the client.</a:t>
            </a:r>
          </a:p>
          <a:p>
            <a:r>
              <a:rPr lang="en-US" sz="2800" dirty="0" smtClean="0"/>
              <a:t>Ask the client for ideas first.</a:t>
            </a:r>
          </a:p>
          <a:p>
            <a:r>
              <a:rPr lang="en-US" sz="2800" dirty="0" smtClean="0"/>
              <a:t>Offer ideas only if the client gets stuck.</a:t>
            </a:r>
          </a:p>
          <a:p>
            <a:r>
              <a:rPr lang="en-US" sz="2800" dirty="0" smtClean="0"/>
              <a:t>Ask for permission before offering ideas.</a:t>
            </a:r>
          </a:p>
          <a:p>
            <a:endParaRPr lang="en-US" sz="2800" dirty="0" smtClean="0"/>
          </a:p>
        </p:txBody>
      </p:sp>
      <p:pic>
        <p:nvPicPr>
          <p:cNvPr id="4" name="Picture 3" descr="Slide4.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612391" y="4219257"/>
            <a:ext cx="3239249" cy="2429437"/>
          </a:xfrm>
          <a:prstGeom prst="rect">
            <a:avLst/>
          </a:prstGeom>
          <a:ln>
            <a:noFill/>
          </a:ln>
          <a:effectLst>
            <a:outerShdw blurRad="292100" dist="139700" dir="2700000" algn="tl" rotWithShape="0">
              <a:srgbClr val="333333">
                <a:alpha val="65000"/>
              </a:srgbClr>
            </a:outerShdw>
          </a:effectLst>
        </p:spPr>
      </p:pic>
      <p:sp>
        <p:nvSpPr>
          <p:cNvPr id="8" name="Right Arrow 7"/>
          <p:cNvSpPr/>
          <p:nvPr/>
        </p:nvSpPr>
        <p:spPr>
          <a:xfrm>
            <a:off x="723736" y="4149910"/>
            <a:ext cx="4547250" cy="2498784"/>
          </a:xfrm>
          <a:prstGeom prst="rightArrow">
            <a:avLst/>
          </a:prstGeom>
          <a:scene3d>
            <a:camera prst="orthographicFront"/>
            <a:lightRig rig="threePt" dir="t"/>
          </a:scene3d>
          <a:sp3d>
            <a:bevelT/>
            <a:bevelB/>
          </a:sp3d>
        </p:spPr>
        <p:style>
          <a:lnRef idx="1">
            <a:schemeClr val="accent1"/>
          </a:lnRef>
          <a:fillRef idx="3">
            <a:schemeClr val="accent1"/>
          </a:fillRef>
          <a:effectRef idx="2">
            <a:schemeClr val="accent1"/>
          </a:effectRef>
          <a:fontRef idx="minor">
            <a:schemeClr val="lt1"/>
          </a:fontRef>
        </p:style>
        <p:txBody>
          <a:bodyPr rtlCol="0" anchor="ctr"/>
          <a:lstStyle/>
          <a:p>
            <a:pPr marL="0" lvl="1" algn="ctr"/>
            <a:r>
              <a:rPr lang="en-US" dirty="0"/>
              <a:t>“Would you be interested in hearing some ideas that have worked for other clients of mine?”</a:t>
            </a:r>
          </a:p>
        </p:txBody>
      </p:sp>
    </p:spTree>
    <p:extLst>
      <p:ext uri="{BB962C8B-B14F-4D97-AF65-F5344CB8AC3E}">
        <p14:creationId xmlns:p14="http://schemas.microsoft.com/office/powerpoint/2010/main" val="40981477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2094</TotalTime>
  <Words>2481</Words>
  <Application>Microsoft Macintosh PowerPoint</Application>
  <PresentationFormat>On-screen Show (4:3)</PresentationFormat>
  <Paragraphs>271</Paragraphs>
  <Slides>32</Slides>
  <Notes>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Clarity</vt:lpstr>
      <vt:lpstr>The Processes of MI: Plan</vt:lpstr>
      <vt:lpstr>Learning Objectives</vt:lpstr>
      <vt:lpstr>The Four Processes of MI</vt:lpstr>
      <vt:lpstr>The Four Processes of MI</vt:lpstr>
      <vt:lpstr>PowerPoint Presentation</vt:lpstr>
      <vt:lpstr>Outline</vt:lpstr>
      <vt:lpstr>Respecting Client Autonomy</vt:lpstr>
      <vt:lpstr>PowerPoint Presentation</vt:lpstr>
      <vt:lpstr>Respecting Client Autonomy</vt:lpstr>
      <vt:lpstr>Elicit – Provide – Elicit </vt:lpstr>
      <vt:lpstr>Elicit – Provide – Elicit </vt:lpstr>
      <vt:lpstr>Elicit – Provide – Elicit </vt:lpstr>
      <vt:lpstr>Elicit – Provide – Elicit </vt:lpstr>
      <vt:lpstr>Elicit – Provide – Elicit </vt:lpstr>
      <vt:lpstr>Elicit – Provide - Elicit</vt:lpstr>
      <vt:lpstr>Elicit – Provide – Elicit </vt:lpstr>
      <vt:lpstr>Elicit – Provide – Elicit </vt:lpstr>
      <vt:lpstr>Giving Advice</vt:lpstr>
      <vt:lpstr>Offering a Concern</vt:lpstr>
      <vt:lpstr>Offering a Concern</vt:lpstr>
      <vt:lpstr>Offering a Concern</vt:lpstr>
      <vt:lpstr>Client-Centered Goal Setting</vt:lpstr>
      <vt:lpstr>In Class Activity</vt:lpstr>
      <vt:lpstr>Client-Centered Goal Setting</vt:lpstr>
      <vt:lpstr>Client-Centered Goal Setting</vt:lpstr>
      <vt:lpstr>Setting Up an Experiment</vt:lpstr>
      <vt:lpstr>Setting Up an Experiment</vt:lpstr>
      <vt:lpstr>In Class Activity</vt:lpstr>
      <vt:lpstr>Assessing Confidence and Perceived Barriers to Change</vt:lpstr>
      <vt:lpstr>Assessing Confidence and Perceived Barriers to Change</vt:lpstr>
      <vt:lpstr>In Class Activity</vt:lpstr>
      <vt:lpstr>Take Home Messages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Complexities of Lifestyle Changes</dc:title>
  <dc:creator>Office 2004 Test Drive User</dc:creator>
  <cp:lastModifiedBy>Dazzia Szczepaniak</cp:lastModifiedBy>
  <cp:revision>144</cp:revision>
  <dcterms:created xsi:type="dcterms:W3CDTF">2016-08-31T20:33:07Z</dcterms:created>
  <dcterms:modified xsi:type="dcterms:W3CDTF">2017-05-16T03:14:25Z</dcterms:modified>
</cp:coreProperties>
</file>