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1"/>
  </p:notesMasterIdLst>
  <p:sldIdLst>
    <p:sldId id="256" r:id="rId2"/>
    <p:sldId id="257" r:id="rId3"/>
    <p:sldId id="286" r:id="rId4"/>
    <p:sldId id="259" r:id="rId5"/>
    <p:sldId id="258" r:id="rId6"/>
    <p:sldId id="260" r:id="rId7"/>
    <p:sldId id="264" r:id="rId8"/>
    <p:sldId id="261" r:id="rId9"/>
    <p:sldId id="262" r:id="rId10"/>
    <p:sldId id="268" r:id="rId11"/>
    <p:sldId id="263" r:id="rId12"/>
    <p:sldId id="283" r:id="rId13"/>
    <p:sldId id="266" r:id="rId14"/>
    <p:sldId id="267" r:id="rId15"/>
    <p:sldId id="271" r:id="rId16"/>
    <p:sldId id="270" r:id="rId17"/>
    <p:sldId id="272" r:id="rId18"/>
    <p:sldId id="282" r:id="rId19"/>
    <p:sldId id="273" r:id="rId20"/>
    <p:sldId id="274" r:id="rId21"/>
    <p:sldId id="275" r:id="rId22"/>
    <p:sldId id="276" r:id="rId23"/>
    <p:sldId id="277" r:id="rId24"/>
    <p:sldId id="279" r:id="rId25"/>
    <p:sldId id="280" r:id="rId26"/>
    <p:sldId id="281" r:id="rId27"/>
    <p:sldId id="278" r:id="rId28"/>
    <p:sldId id="284" r:id="rId29"/>
    <p:sldId id="285" r:id="rId3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AA40"/>
    <a:srgbClr val="FFDC30"/>
    <a:srgbClr val="D6550D"/>
    <a:srgbClr val="D62F09"/>
    <a:srgbClr val="8F3302"/>
    <a:srgbClr val="973914"/>
    <a:srgbClr val="B2451F"/>
    <a:srgbClr val="A55614"/>
    <a:srgbClr val="A54424"/>
    <a:srgbClr val="A53F2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160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5E506F1-4B8C-2849-9F16-A2FC82F39C86}" type="doc">
      <dgm:prSet loTypeId="urn:microsoft.com/office/officeart/2005/8/layout/hProcess9" loCatId="" qsTypeId="urn:microsoft.com/office/officeart/2005/8/quickstyle/simple4" qsCatId="simple" csTypeId="urn:microsoft.com/office/officeart/2005/8/colors/accent1_2" csCatId="accent1" phldr="1"/>
      <dgm:spPr/>
    </dgm:pt>
    <dgm:pt modelId="{E567E156-6A3F-2649-B88D-BDC494F4A074}">
      <dgm:prSet phldrT="[Text]"/>
      <dgm:spPr/>
      <dgm:t>
        <a:bodyPr/>
        <a:lstStyle/>
        <a:p>
          <a:r>
            <a:rPr lang="en-US" dirty="0" smtClean="0"/>
            <a:t>The client has a plan, but low motivation</a:t>
          </a:r>
          <a:endParaRPr lang="en-US" dirty="0"/>
        </a:p>
      </dgm:t>
    </dgm:pt>
    <dgm:pt modelId="{AB6CD307-661F-CE4A-BDC9-83C89340EE47}" type="parTrans" cxnId="{F18AEF42-B81C-C24B-B117-DBD6B057E6A4}">
      <dgm:prSet/>
      <dgm:spPr/>
      <dgm:t>
        <a:bodyPr/>
        <a:lstStyle/>
        <a:p>
          <a:endParaRPr lang="en-US"/>
        </a:p>
      </dgm:t>
    </dgm:pt>
    <dgm:pt modelId="{20BCCE20-075A-8049-A2A1-936E77744B9A}" type="sibTrans" cxnId="{F18AEF42-B81C-C24B-B117-DBD6B057E6A4}">
      <dgm:prSet/>
      <dgm:spPr/>
      <dgm:t>
        <a:bodyPr/>
        <a:lstStyle/>
        <a:p>
          <a:endParaRPr lang="en-US"/>
        </a:p>
      </dgm:t>
    </dgm:pt>
    <dgm:pt modelId="{0871EC0F-46FF-E04D-A1CD-63678550A12A}">
      <dgm:prSet phldrT="[Text]"/>
      <dgm:spPr/>
      <dgm:t>
        <a:bodyPr/>
        <a:lstStyle/>
        <a:p>
          <a:r>
            <a:rPr lang="en-US" dirty="0" smtClean="0"/>
            <a:t>No change happens </a:t>
          </a:r>
          <a:endParaRPr lang="en-US" dirty="0"/>
        </a:p>
      </dgm:t>
    </dgm:pt>
    <dgm:pt modelId="{B3819453-249B-F34C-8818-038DA6BE9214}" type="parTrans" cxnId="{9533FC90-9AD7-D84C-BFAA-CD41B53B5E70}">
      <dgm:prSet/>
      <dgm:spPr/>
      <dgm:t>
        <a:bodyPr/>
        <a:lstStyle/>
        <a:p>
          <a:endParaRPr lang="en-US"/>
        </a:p>
      </dgm:t>
    </dgm:pt>
    <dgm:pt modelId="{D9DA2025-6535-4F40-9AF0-C58FA00691C8}" type="sibTrans" cxnId="{9533FC90-9AD7-D84C-BFAA-CD41B53B5E70}">
      <dgm:prSet/>
      <dgm:spPr/>
      <dgm:t>
        <a:bodyPr/>
        <a:lstStyle/>
        <a:p>
          <a:endParaRPr lang="en-US"/>
        </a:p>
      </dgm:t>
    </dgm:pt>
    <dgm:pt modelId="{4D233AB0-D7A9-FA4C-9596-596F500424A7}">
      <dgm:prSet phldrT="[Text]"/>
      <dgm:spPr/>
      <dgm:t>
        <a:bodyPr/>
        <a:lstStyle/>
        <a:p>
          <a:r>
            <a:rPr lang="en-US" dirty="0" smtClean="0"/>
            <a:t>Client gets discouraged</a:t>
          </a:r>
          <a:endParaRPr lang="en-US" dirty="0"/>
        </a:p>
      </dgm:t>
    </dgm:pt>
    <dgm:pt modelId="{995231B0-C48C-7C44-9800-C874A504C339}" type="parTrans" cxnId="{87D7E715-5AFF-C742-8C7C-3B2ED8D19F65}">
      <dgm:prSet/>
      <dgm:spPr/>
      <dgm:t>
        <a:bodyPr/>
        <a:lstStyle/>
        <a:p>
          <a:endParaRPr lang="en-US"/>
        </a:p>
      </dgm:t>
    </dgm:pt>
    <dgm:pt modelId="{B0542452-C197-D748-A38B-6F34E099A621}" type="sibTrans" cxnId="{87D7E715-5AFF-C742-8C7C-3B2ED8D19F65}">
      <dgm:prSet/>
      <dgm:spPr/>
      <dgm:t>
        <a:bodyPr/>
        <a:lstStyle/>
        <a:p>
          <a:endParaRPr lang="en-US"/>
        </a:p>
      </dgm:t>
    </dgm:pt>
    <dgm:pt modelId="{ABAAF0BB-2055-C64A-B36E-05192FD72292}" type="pres">
      <dgm:prSet presAssocID="{65E506F1-4B8C-2849-9F16-A2FC82F39C86}" presName="CompostProcess" presStyleCnt="0">
        <dgm:presLayoutVars>
          <dgm:dir/>
          <dgm:resizeHandles val="exact"/>
        </dgm:presLayoutVars>
      </dgm:prSet>
      <dgm:spPr/>
    </dgm:pt>
    <dgm:pt modelId="{3739B51A-8180-3345-9262-CF2EA5983E61}" type="pres">
      <dgm:prSet presAssocID="{65E506F1-4B8C-2849-9F16-A2FC82F39C86}" presName="arrow" presStyleLbl="bgShp" presStyleIdx="0" presStyleCnt="1"/>
      <dgm:spPr/>
    </dgm:pt>
    <dgm:pt modelId="{D86B342D-1E7E-FD45-8D76-CA440B935855}" type="pres">
      <dgm:prSet presAssocID="{65E506F1-4B8C-2849-9F16-A2FC82F39C86}" presName="linearProcess" presStyleCnt="0"/>
      <dgm:spPr/>
    </dgm:pt>
    <dgm:pt modelId="{7C092129-DB82-894E-907E-478AD620D567}" type="pres">
      <dgm:prSet presAssocID="{E567E156-6A3F-2649-B88D-BDC494F4A074}" presName="textNode" presStyleLbl="node1" presStyleIdx="0" presStyleCnt="3">
        <dgm:presLayoutVars>
          <dgm:bulletEnabled val="1"/>
        </dgm:presLayoutVars>
      </dgm:prSet>
      <dgm:spPr/>
      <dgm:t>
        <a:bodyPr/>
        <a:lstStyle/>
        <a:p>
          <a:endParaRPr lang="en-US"/>
        </a:p>
      </dgm:t>
    </dgm:pt>
    <dgm:pt modelId="{41468E0A-1664-374A-95C5-FB09095D2097}" type="pres">
      <dgm:prSet presAssocID="{20BCCE20-075A-8049-A2A1-936E77744B9A}" presName="sibTrans" presStyleCnt="0"/>
      <dgm:spPr/>
    </dgm:pt>
    <dgm:pt modelId="{CAB496C8-7CEE-8E43-BCF9-B9225EAD8381}" type="pres">
      <dgm:prSet presAssocID="{0871EC0F-46FF-E04D-A1CD-63678550A12A}" presName="textNode" presStyleLbl="node1" presStyleIdx="1" presStyleCnt="3">
        <dgm:presLayoutVars>
          <dgm:bulletEnabled val="1"/>
        </dgm:presLayoutVars>
      </dgm:prSet>
      <dgm:spPr/>
      <dgm:t>
        <a:bodyPr/>
        <a:lstStyle/>
        <a:p>
          <a:endParaRPr lang="en-US"/>
        </a:p>
      </dgm:t>
    </dgm:pt>
    <dgm:pt modelId="{B015BAF1-3064-1749-83D4-D68698F3BFB3}" type="pres">
      <dgm:prSet presAssocID="{D9DA2025-6535-4F40-9AF0-C58FA00691C8}" presName="sibTrans" presStyleCnt="0"/>
      <dgm:spPr/>
    </dgm:pt>
    <dgm:pt modelId="{67652934-EB2A-6A48-8021-D0646C6E8132}" type="pres">
      <dgm:prSet presAssocID="{4D233AB0-D7A9-FA4C-9596-596F500424A7}" presName="textNode" presStyleLbl="node1" presStyleIdx="2" presStyleCnt="3">
        <dgm:presLayoutVars>
          <dgm:bulletEnabled val="1"/>
        </dgm:presLayoutVars>
      </dgm:prSet>
      <dgm:spPr/>
      <dgm:t>
        <a:bodyPr/>
        <a:lstStyle/>
        <a:p>
          <a:endParaRPr lang="en-US"/>
        </a:p>
      </dgm:t>
    </dgm:pt>
  </dgm:ptLst>
  <dgm:cxnLst>
    <dgm:cxn modelId="{9533FC90-9AD7-D84C-BFAA-CD41B53B5E70}" srcId="{65E506F1-4B8C-2849-9F16-A2FC82F39C86}" destId="{0871EC0F-46FF-E04D-A1CD-63678550A12A}" srcOrd="1" destOrd="0" parTransId="{B3819453-249B-F34C-8818-038DA6BE9214}" sibTransId="{D9DA2025-6535-4F40-9AF0-C58FA00691C8}"/>
    <dgm:cxn modelId="{F18AEF42-B81C-C24B-B117-DBD6B057E6A4}" srcId="{65E506F1-4B8C-2849-9F16-A2FC82F39C86}" destId="{E567E156-6A3F-2649-B88D-BDC494F4A074}" srcOrd="0" destOrd="0" parTransId="{AB6CD307-661F-CE4A-BDC9-83C89340EE47}" sibTransId="{20BCCE20-075A-8049-A2A1-936E77744B9A}"/>
    <dgm:cxn modelId="{67A76EB5-7C99-374A-95FF-FEAB006B3436}" type="presOf" srcId="{65E506F1-4B8C-2849-9F16-A2FC82F39C86}" destId="{ABAAF0BB-2055-C64A-B36E-05192FD72292}" srcOrd="0" destOrd="0" presId="urn:microsoft.com/office/officeart/2005/8/layout/hProcess9"/>
    <dgm:cxn modelId="{87D7E715-5AFF-C742-8C7C-3B2ED8D19F65}" srcId="{65E506F1-4B8C-2849-9F16-A2FC82F39C86}" destId="{4D233AB0-D7A9-FA4C-9596-596F500424A7}" srcOrd="2" destOrd="0" parTransId="{995231B0-C48C-7C44-9800-C874A504C339}" sibTransId="{B0542452-C197-D748-A38B-6F34E099A621}"/>
    <dgm:cxn modelId="{138A80F3-388D-ED45-B922-FAA7587F6E75}" type="presOf" srcId="{0871EC0F-46FF-E04D-A1CD-63678550A12A}" destId="{CAB496C8-7CEE-8E43-BCF9-B9225EAD8381}" srcOrd="0" destOrd="0" presId="urn:microsoft.com/office/officeart/2005/8/layout/hProcess9"/>
    <dgm:cxn modelId="{9CC4293A-E54E-884B-87F6-EB436C925CA8}" type="presOf" srcId="{4D233AB0-D7A9-FA4C-9596-596F500424A7}" destId="{67652934-EB2A-6A48-8021-D0646C6E8132}" srcOrd="0" destOrd="0" presId="urn:microsoft.com/office/officeart/2005/8/layout/hProcess9"/>
    <dgm:cxn modelId="{86BDA2CE-FFCE-CD49-9497-4D6C5253B6EF}" type="presOf" srcId="{E567E156-6A3F-2649-B88D-BDC494F4A074}" destId="{7C092129-DB82-894E-907E-478AD620D567}" srcOrd="0" destOrd="0" presId="urn:microsoft.com/office/officeart/2005/8/layout/hProcess9"/>
    <dgm:cxn modelId="{6AA8E973-60D4-7748-A798-0E7379A7020E}" type="presParOf" srcId="{ABAAF0BB-2055-C64A-B36E-05192FD72292}" destId="{3739B51A-8180-3345-9262-CF2EA5983E61}" srcOrd="0" destOrd="0" presId="urn:microsoft.com/office/officeart/2005/8/layout/hProcess9"/>
    <dgm:cxn modelId="{8B01C7CD-E5DF-C640-B54D-F3EA2AD38514}" type="presParOf" srcId="{ABAAF0BB-2055-C64A-B36E-05192FD72292}" destId="{D86B342D-1E7E-FD45-8D76-CA440B935855}" srcOrd="1" destOrd="0" presId="urn:microsoft.com/office/officeart/2005/8/layout/hProcess9"/>
    <dgm:cxn modelId="{CC23852E-286F-C04A-B3ED-87D1D2FA7EC0}" type="presParOf" srcId="{D86B342D-1E7E-FD45-8D76-CA440B935855}" destId="{7C092129-DB82-894E-907E-478AD620D567}" srcOrd="0" destOrd="0" presId="urn:microsoft.com/office/officeart/2005/8/layout/hProcess9"/>
    <dgm:cxn modelId="{6C5F4165-5A56-E849-A3F2-F131078CA572}" type="presParOf" srcId="{D86B342D-1E7E-FD45-8D76-CA440B935855}" destId="{41468E0A-1664-374A-95C5-FB09095D2097}" srcOrd="1" destOrd="0" presId="urn:microsoft.com/office/officeart/2005/8/layout/hProcess9"/>
    <dgm:cxn modelId="{0759EEF2-3ABA-604C-8E87-1D18587F6179}" type="presParOf" srcId="{D86B342D-1E7E-FD45-8D76-CA440B935855}" destId="{CAB496C8-7CEE-8E43-BCF9-B9225EAD8381}" srcOrd="2" destOrd="0" presId="urn:microsoft.com/office/officeart/2005/8/layout/hProcess9"/>
    <dgm:cxn modelId="{DFE10024-8554-354B-B01D-04ACB5C656A7}" type="presParOf" srcId="{D86B342D-1E7E-FD45-8D76-CA440B935855}" destId="{B015BAF1-3064-1749-83D4-D68698F3BFB3}" srcOrd="3" destOrd="0" presId="urn:microsoft.com/office/officeart/2005/8/layout/hProcess9"/>
    <dgm:cxn modelId="{F435DC93-BEE9-4946-9144-73FE7555E9C7}" type="presParOf" srcId="{D86B342D-1E7E-FD45-8D76-CA440B935855}" destId="{67652934-EB2A-6A48-8021-D0646C6E8132}"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39B51A-8180-3345-9262-CF2EA5983E61}">
      <dsp:nvSpPr>
        <dsp:cNvPr id="0" name=""/>
        <dsp:cNvSpPr/>
      </dsp:nvSpPr>
      <dsp:spPr>
        <a:xfrm>
          <a:off x="587000" y="0"/>
          <a:ext cx="6652678" cy="4064000"/>
        </a:xfrm>
        <a:prstGeom prst="rightArrow">
          <a:avLst/>
        </a:prstGeom>
        <a:solidFill>
          <a:schemeClr val="accent1">
            <a:tint val="40000"/>
            <a:hueOff val="0"/>
            <a:satOff val="0"/>
            <a:lumOff val="0"/>
            <a:alphaOff val="0"/>
          </a:schemeClr>
        </a:solidFill>
        <a:ln>
          <a:noFill/>
        </a:ln>
        <a:effectLst>
          <a:outerShdw blurRad="38100" dist="25400" dir="2700000" algn="br" rotWithShape="0">
            <a:srgbClr val="000000">
              <a:alpha val="60000"/>
            </a:srgbClr>
          </a:outerShdw>
        </a:effectLst>
      </dsp:spPr>
      <dsp:style>
        <a:lnRef idx="0">
          <a:scrgbClr r="0" g="0" b="0"/>
        </a:lnRef>
        <a:fillRef idx="1">
          <a:scrgbClr r="0" g="0" b="0"/>
        </a:fillRef>
        <a:effectRef idx="2">
          <a:scrgbClr r="0" g="0" b="0"/>
        </a:effectRef>
        <a:fontRef idx="minor"/>
      </dsp:style>
    </dsp:sp>
    <dsp:sp modelId="{7C092129-DB82-894E-907E-478AD620D567}">
      <dsp:nvSpPr>
        <dsp:cNvPr id="0" name=""/>
        <dsp:cNvSpPr/>
      </dsp:nvSpPr>
      <dsp:spPr>
        <a:xfrm>
          <a:off x="8407" y="1219199"/>
          <a:ext cx="2519212" cy="1625600"/>
        </a:xfrm>
        <a:prstGeom prst="roundRect">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The client has a plan, but low motivation</a:t>
          </a:r>
          <a:endParaRPr lang="en-US" sz="2600" kern="1200" dirty="0"/>
        </a:p>
      </dsp:txBody>
      <dsp:txXfrm>
        <a:off x="87762" y="1298554"/>
        <a:ext cx="2360502" cy="1466890"/>
      </dsp:txXfrm>
    </dsp:sp>
    <dsp:sp modelId="{CAB496C8-7CEE-8E43-BCF9-B9225EAD8381}">
      <dsp:nvSpPr>
        <dsp:cNvPr id="0" name=""/>
        <dsp:cNvSpPr/>
      </dsp:nvSpPr>
      <dsp:spPr>
        <a:xfrm>
          <a:off x="2653733" y="1219199"/>
          <a:ext cx="2519212" cy="1625600"/>
        </a:xfrm>
        <a:prstGeom prst="roundRect">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No change happens </a:t>
          </a:r>
          <a:endParaRPr lang="en-US" sz="2600" kern="1200" dirty="0"/>
        </a:p>
      </dsp:txBody>
      <dsp:txXfrm>
        <a:off x="2733088" y="1298554"/>
        <a:ext cx="2360502" cy="1466890"/>
      </dsp:txXfrm>
    </dsp:sp>
    <dsp:sp modelId="{67652934-EB2A-6A48-8021-D0646C6E8132}">
      <dsp:nvSpPr>
        <dsp:cNvPr id="0" name=""/>
        <dsp:cNvSpPr/>
      </dsp:nvSpPr>
      <dsp:spPr>
        <a:xfrm>
          <a:off x="5299059" y="1219199"/>
          <a:ext cx="2519212" cy="1625600"/>
        </a:xfrm>
        <a:prstGeom prst="roundRect">
          <a:avLst/>
        </a:prstGeom>
        <a:gradFill rotWithShape="0">
          <a:gsLst>
            <a:gs pos="0">
              <a:schemeClr val="accent1">
                <a:hueOff val="0"/>
                <a:satOff val="0"/>
                <a:lumOff val="0"/>
                <a:alphaOff val="0"/>
                <a:shade val="70000"/>
                <a:satMod val="150000"/>
              </a:schemeClr>
            </a:gs>
            <a:gs pos="34000">
              <a:schemeClr val="accent1">
                <a:hueOff val="0"/>
                <a:satOff val="0"/>
                <a:lumOff val="0"/>
                <a:alphaOff val="0"/>
                <a:shade val="70000"/>
                <a:satMod val="140000"/>
              </a:schemeClr>
            </a:gs>
            <a:gs pos="70000">
              <a:schemeClr val="accent1">
                <a:hueOff val="0"/>
                <a:satOff val="0"/>
                <a:lumOff val="0"/>
                <a:alphaOff val="0"/>
                <a:tint val="100000"/>
                <a:shade val="90000"/>
                <a:satMod val="140000"/>
              </a:schemeClr>
            </a:gs>
            <a:gs pos="100000">
              <a:schemeClr val="accent1">
                <a:hueOff val="0"/>
                <a:satOff val="0"/>
                <a:lumOff val="0"/>
                <a:alphaOff val="0"/>
                <a:tint val="100000"/>
                <a:shade val="100000"/>
                <a:satMod val="100000"/>
              </a:schemeClr>
            </a:gs>
          </a:gsLst>
          <a:path path="circle">
            <a:fillToRect l="100000" t="100000" r="100000" b="100000"/>
          </a:path>
        </a:gradFill>
        <a:ln>
          <a:noFill/>
        </a:ln>
        <a:effectLst>
          <a:outerShdw blurRad="38100" dist="25400" dir="2700000" algn="br" rotWithShape="0">
            <a:srgbClr val="000000">
              <a:alpha val="60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smtClean="0"/>
            <a:t>Client gets discouraged</a:t>
          </a:r>
          <a:endParaRPr lang="en-US" sz="2600" kern="1200" dirty="0"/>
        </a:p>
      </dsp:txBody>
      <dsp:txXfrm>
        <a:off x="5378414" y="1298554"/>
        <a:ext cx="2360502" cy="146689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5B9AAE-C659-E240-AFEA-FB56B9160EFA}" type="datetimeFigureOut">
              <a:rPr lang="en-US" smtClean="0"/>
              <a:t>5/15/17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41B504-11CD-9A44-9C2A-55951DD76A60}" type="slidenum">
              <a:rPr lang="en-US" smtClean="0"/>
              <a:t>‹#›</a:t>
            </a:fld>
            <a:endParaRPr lang="en-US"/>
          </a:p>
        </p:txBody>
      </p:sp>
    </p:spTree>
    <p:extLst>
      <p:ext uri="{BB962C8B-B14F-4D97-AF65-F5344CB8AC3E}">
        <p14:creationId xmlns:p14="http://schemas.microsoft.com/office/powerpoint/2010/main" val="6398325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P</a:t>
            </a:r>
          </a:p>
          <a:p>
            <a:pPr marL="228600" indent="-228600">
              <a:buAutoNum type="arabicPeriod"/>
            </a:pPr>
            <a:r>
              <a:rPr lang="en-US" dirty="0" smtClean="0"/>
              <a:t>M</a:t>
            </a:r>
          </a:p>
          <a:p>
            <a:pPr marL="228600" indent="-228600">
              <a:buAutoNum type="arabicPeriod"/>
            </a:pPr>
            <a:r>
              <a:rPr lang="en-US" dirty="0" smtClean="0"/>
              <a:t>M</a:t>
            </a:r>
          </a:p>
          <a:p>
            <a:pPr marL="228600" indent="-228600">
              <a:buAutoNum type="arabicPeriod"/>
            </a:pPr>
            <a:r>
              <a:rPr lang="en-US" dirty="0" smtClean="0"/>
              <a:t>P</a:t>
            </a:r>
          </a:p>
          <a:p>
            <a:pPr marL="228600" indent="-228600">
              <a:buAutoNum type="arabicPeriod"/>
            </a:pPr>
            <a:r>
              <a:rPr lang="en-US" dirty="0" smtClean="0"/>
              <a:t>P</a:t>
            </a:r>
          </a:p>
          <a:p>
            <a:pPr marL="228600" indent="-228600">
              <a:buAutoNum type="arabicPeriod"/>
            </a:pPr>
            <a:r>
              <a:rPr lang="en-US" dirty="0" smtClean="0"/>
              <a:t>M</a:t>
            </a:r>
          </a:p>
          <a:p>
            <a:pPr marL="228600" indent="-228600">
              <a:buAutoNum type="arabicPeriod"/>
            </a:pPr>
            <a:r>
              <a:rPr lang="en-US" smtClean="0"/>
              <a:t>P</a:t>
            </a:r>
          </a:p>
          <a:p>
            <a:pPr marL="228600" indent="-228600">
              <a:buAutoNum type="arabicPeriod"/>
            </a:pPr>
            <a:endParaRPr lang="en-US" dirty="0" smtClean="0"/>
          </a:p>
          <a:p>
            <a:pPr marL="228600" indent="-228600">
              <a:buAutoNum type="arabicPeriod"/>
            </a:pPr>
            <a:endParaRPr lang="en-US" dirty="0" smtClean="0"/>
          </a:p>
          <a:p>
            <a:pPr marL="228600" indent="-228600">
              <a:buAutoNum type="arabicPeriod"/>
            </a:pPr>
            <a:endParaRPr lang="en-US"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4D41B504-11CD-9A44-9C2A-55951DD76A60}" type="slidenum">
              <a:rPr lang="en-US" smtClean="0"/>
              <a:t>12</a:t>
            </a:fld>
            <a:endParaRPr lang="en-US"/>
          </a:p>
        </p:txBody>
      </p:sp>
    </p:spTree>
    <p:extLst>
      <p:ext uri="{BB962C8B-B14F-4D97-AF65-F5344CB8AC3E}">
        <p14:creationId xmlns:p14="http://schemas.microsoft.com/office/powerpoint/2010/main" val="1865188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do you know when it’s time to move from evoking to planning?</a:t>
            </a:r>
            <a:endParaRPr lang="en-US" dirty="0"/>
          </a:p>
        </p:txBody>
      </p:sp>
      <p:sp>
        <p:nvSpPr>
          <p:cNvPr id="4" name="Slide Number Placeholder 3"/>
          <p:cNvSpPr>
            <a:spLocks noGrp="1"/>
          </p:cNvSpPr>
          <p:nvPr>
            <p:ph type="sldNum" sz="quarter" idx="10"/>
          </p:nvPr>
        </p:nvSpPr>
        <p:spPr/>
        <p:txBody>
          <a:bodyPr/>
          <a:lstStyle/>
          <a:p>
            <a:fld id="{4D41B504-11CD-9A44-9C2A-55951DD76A60}" type="slidenum">
              <a:rPr lang="en-US" smtClean="0"/>
              <a:t>20</a:t>
            </a:fld>
            <a:endParaRPr lang="en-US"/>
          </a:p>
        </p:txBody>
      </p:sp>
    </p:spTree>
    <p:extLst>
      <p:ext uri="{BB962C8B-B14F-4D97-AF65-F5344CB8AC3E}">
        <p14:creationId xmlns:p14="http://schemas.microsoft.com/office/powerpoint/2010/main" val="30910148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41B504-11CD-9A44-9C2A-55951DD76A60}" type="slidenum">
              <a:rPr lang="en-US" smtClean="0"/>
              <a:t>23</a:t>
            </a:fld>
            <a:endParaRPr lang="en-US"/>
          </a:p>
        </p:txBody>
      </p:sp>
    </p:spTree>
    <p:extLst>
      <p:ext uri="{BB962C8B-B14F-4D97-AF65-F5344CB8AC3E}">
        <p14:creationId xmlns:p14="http://schemas.microsoft.com/office/powerpoint/2010/main" val="18984383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603FF6-BCF9-0649-BB7D-CFF4702520E5}" type="datetimeFigureOut">
              <a:rPr lang="en-US" smtClean="0"/>
              <a:t>5/15/17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65E583-786D-FA41-8759-46E92F7A4B9D}"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2603FF6-BCF9-0649-BB7D-CFF4702520E5}" type="datetimeFigureOut">
              <a:rPr lang="en-US" smtClean="0"/>
              <a:t>5/15/17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65E583-786D-FA41-8759-46E92F7A4B9D}"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603FF6-BCF9-0649-BB7D-CFF4702520E5}" type="datetimeFigureOut">
              <a:rPr lang="en-US" smtClean="0"/>
              <a:t>5/15/17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03FF6-BCF9-0649-BB7D-CFF4702520E5}" type="datetimeFigureOut">
              <a:rPr lang="en-US" smtClean="0"/>
              <a:t>5/15/17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03FF6-BCF9-0649-BB7D-CFF4702520E5}" type="datetimeFigureOut">
              <a:rPr lang="en-US" smtClean="0"/>
              <a:t>5/15/17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65E583-786D-FA41-8759-46E92F7A4B9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2603FF6-BCF9-0649-BB7D-CFF4702520E5}" type="datetimeFigureOut">
              <a:rPr lang="en-US" smtClean="0"/>
              <a:t>5/15/17</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065E583-786D-FA41-8759-46E92F7A4B9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rgbClr val="D6550D"/>
          </a:solidFill>
          <a:latin typeface="+mj-lt"/>
          <a:ea typeface="+mj-ea"/>
          <a:cs typeface="+mj-cs"/>
        </a:defRPr>
      </a:lvl1pPr>
    </p:titleStyle>
    <p:bodyStyle>
      <a:lvl1pPr marL="182880" indent="-182880" algn="l" defTabSz="914400" rtl="0" eaLnBrk="1" latinLnBrk="0" hangingPunct="1">
        <a:spcBef>
          <a:spcPct val="20000"/>
        </a:spcBef>
        <a:spcAft>
          <a:spcPts val="1000"/>
        </a:spcAft>
        <a:buClr>
          <a:schemeClr val="accent1"/>
        </a:buClr>
        <a:buSzPct val="85000"/>
        <a:buFont typeface="Arial" pitchFamily="34" charset="0"/>
        <a:buChar char="•"/>
        <a:defRPr sz="3200" kern="1200">
          <a:solidFill>
            <a:schemeClr val="tx1"/>
          </a:solidFill>
          <a:latin typeface="Calibri"/>
          <a:ea typeface="+mn-ea"/>
          <a:cs typeface="+mn-cs"/>
        </a:defRPr>
      </a:lvl1pPr>
      <a:lvl2pPr marL="457200" indent="-182880" algn="l" defTabSz="914400" rtl="0" eaLnBrk="1" latinLnBrk="0" hangingPunct="1">
        <a:spcBef>
          <a:spcPct val="20000"/>
        </a:spcBef>
        <a:spcAft>
          <a:spcPts val="1000"/>
        </a:spcAft>
        <a:buClr>
          <a:schemeClr val="accent1"/>
        </a:buClr>
        <a:buSzPct val="85000"/>
        <a:buFont typeface="Arial" pitchFamily="34" charset="0"/>
        <a:buChar char="•"/>
        <a:defRPr sz="2800" kern="1200">
          <a:solidFill>
            <a:schemeClr val="tx1"/>
          </a:solidFill>
          <a:latin typeface="Calibri"/>
          <a:ea typeface="+mn-ea"/>
          <a:cs typeface="+mn-cs"/>
        </a:defRPr>
      </a:lvl2pPr>
      <a:lvl3pPr marL="731520" indent="-182880" algn="l" defTabSz="914400" rtl="0" eaLnBrk="1" latinLnBrk="0" hangingPunct="1">
        <a:spcBef>
          <a:spcPct val="20000"/>
        </a:spcBef>
        <a:spcAft>
          <a:spcPts val="1000"/>
        </a:spcAft>
        <a:buClr>
          <a:schemeClr val="accent1"/>
        </a:buClr>
        <a:buSzPct val="90000"/>
        <a:buFont typeface="Arial" pitchFamily="34" charset="0"/>
        <a:buChar char="•"/>
        <a:defRPr sz="2400" kern="1200">
          <a:solidFill>
            <a:schemeClr val="tx1"/>
          </a:solidFill>
          <a:latin typeface="Calibri"/>
          <a:ea typeface="+mn-ea"/>
          <a:cs typeface="+mn-cs"/>
        </a:defRPr>
      </a:lvl3pPr>
      <a:lvl4pPr marL="1005840" indent="-182880" algn="l" defTabSz="914400" rtl="0" eaLnBrk="1" latinLnBrk="0" hangingPunct="1">
        <a:spcBef>
          <a:spcPct val="20000"/>
        </a:spcBef>
        <a:spcAft>
          <a:spcPts val="1000"/>
        </a:spcAft>
        <a:buClr>
          <a:schemeClr val="accent1"/>
        </a:buClr>
        <a:buFont typeface="Arial" pitchFamily="34" charset="0"/>
        <a:buChar char="•"/>
        <a:defRPr sz="2000" kern="1200">
          <a:solidFill>
            <a:schemeClr val="tx1"/>
          </a:solidFill>
          <a:latin typeface="Calibri"/>
          <a:ea typeface="+mn-ea"/>
          <a:cs typeface="+mn-cs"/>
        </a:defRPr>
      </a:lvl4pPr>
      <a:lvl5pPr marL="1188720" indent="-137160" algn="l" defTabSz="914400" rtl="0" eaLnBrk="1" latinLnBrk="0" hangingPunct="1">
        <a:spcBef>
          <a:spcPct val="20000"/>
        </a:spcBef>
        <a:spcAft>
          <a:spcPts val="1000"/>
        </a:spcAft>
        <a:buClr>
          <a:schemeClr val="accent1"/>
        </a:buClr>
        <a:buSzPct val="100000"/>
        <a:buFont typeface="Arial" pitchFamily="34" charset="0"/>
        <a:buChar char="•"/>
        <a:defRPr sz="1800" kern="1200" baseline="0">
          <a:solidFill>
            <a:schemeClr val="tx1"/>
          </a:solidFill>
          <a:latin typeface="Calibri"/>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microsoft.com/office/2007/relationships/hdphoto" Target="../media/hdphoto1.wdp"/></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smtClean="0"/>
              <a:t>The Processes of MI:</a:t>
            </a:r>
            <a:br>
              <a:rPr lang="en-US" sz="4000" dirty="0" smtClean="0"/>
            </a:br>
            <a:r>
              <a:rPr lang="en-US" sz="4000" dirty="0" smtClean="0"/>
              <a:t>Evoke</a:t>
            </a:r>
            <a:endParaRPr lang="en-US" sz="4000" dirty="0"/>
          </a:p>
        </p:txBody>
      </p:sp>
      <p:sp>
        <p:nvSpPr>
          <p:cNvPr id="3" name="Subtitle 2"/>
          <p:cNvSpPr>
            <a:spLocks noGrp="1"/>
          </p:cNvSpPr>
          <p:nvPr>
            <p:ph type="subTitle" idx="1"/>
          </p:nvPr>
        </p:nvSpPr>
        <p:spPr/>
        <p:txBody>
          <a:bodyPr/>
          <a:lstStyle/>
          <a:p>
            <a:r>
              <a:rPr lang="en-US" smtClean="0"/>
              <a:t>Chapter 4</a:t>
            </a:r>
            <a:endParaRPr lang="en-US" dirty="0"/>
          </a:p>
        </p:txBody>
      </p:sp>
      <p:pic>
        <p:nvPicPr>
          <p:cNvPr id="4" name="Picture 3"/>
          <p:cNvPicPr>
            <a:picLocks noChangeAspect="1"/>
          </p:cNvPicPr>
          <p:nvPr/>
        </p:nvPicPr>
        <p:blipFill>
          <a:blip r:embed="rId2" cstate="screen">
            <a:extLst>
              <a:ext uri="{BEBA8EAE-BF5A-486C-A8C5-ECC9F3942E4B}">
                <a14:imgProps xmlns:a14="http://schemas.microsoft.com/office/drawing/2010/main">
                  <a14:imgLayer r:embed="rId3">
                    <a14:imgEffect>
                      <a14:backgroundRemoval t="0" b="99674" l="0" r="99862">
                        <a14:foregroundMark x1="91492" y1="88296" x2="91492" y2="88296"/>
                        <a14:foregroundMark x1="14751" y1="26266" x2="14751" y2="26266"/>
                      </a14:backgroundRemoval>
                    </a14:imgEffect>
                  </a14:imgLayer>
                </a14:imgProps>
              </a:ext>
              <a:ext uri="{28A0092B-C50C-407E-A947-70E740481C1C}">
                <a14:useLocalDpi xmlns:a14="http://schemas.microsoft.com/office/drawing/2010/main"/>
              </a:ext>
            </a:extLst>
          </a:blip>
          <a:stretch>
            <a:fillRect/>
          </a:stretch>
        </p:blipFill>
        <p:spPr>
          <a:xfrm>
            <a:off x="6314705" y="3829538"/>
            <a:ext cx="2579225" cy="2842847"/>
          </a:xfrm>
          <a:prstGeom prst="rect">
            <a:avLst/>
          </a:prstGeom>
        </p:spPr>
      </p:pic>
      <p:sp>
        <p:nvSpPr>
          <p:cNvPr id="5" name="TextBox 4"/>
          <p:cNvSpPr txBox="1"/>
          <p:nvPr/>
        </p:nvSpPr>
        <p:spPr>
          <a:xfrm>
            <a:off x="30975" y="6184814"/>
            <a:ext cx="5963057" cy="600164"/>
          </a:xfrm>
          <a:prstGeom prst="rect">
            <a:avLst/>
          </a:prstGeom>
          <a:noFill/>
        </p:spPr>
        <p:txBody>
          <a:bodyPr wrap="square" rtlCol="0">
            <a:spAutoFit/>
          </a:bodyPr>
          <a:lstStyle/>
          <a:p>
            <a:r>
              <a:rPr lang="de-DE" sz="1100" dirty="0" smtClean="0">
                <a:solidFill>
                  <a:schemeClr val="bg1">
                    <a:lumMod val="65000"/>
                  </a:schemeClr>
                </a:solidFill>
                <a:latin typeface="Avenir Next Regular"/>
                <a:cs typeface="Avenir Next Regular"/>
              </a:rPr>
              <a:t>Companion </a:t>
            </a:r>
            <a:r>
              <a:rPr lang="de-DE" sz="1100" dirty="0" err="1" smtClean="0">
                <a:solidFill>
                  <a:schemeClr val="bg1">
                    <a:lumMod val="65000"/>
                  </a:schemeClr>
                </a:solidFill>
                <a:latin typeface="Avenir Next Regular"/>
                <a:cs typeface="Avenir Next Regular"/>
              </a:rPr>
              <a:t>slides</a:t>
            </a:r>
            <a:r>
              <a:rPr lang="de-DE" sz="1100" dirty="0" smtClean="0">
                <a:solidFill>
                  <a:schemeClr val="bg1">
                    <a:lumMod val="65000"/>
                  </a:schemeClr>
                </a:solidFill>
                <a:latin typeface="Avenir Next Regular"/>
                <a:cs typeface="Avenir Next Regular"/>
              </a:rPr>
              <a:t> </a:t>
            </a:r>
            <a:r>
              <a:rPr lang="de-DE" sz="1100" dirty="0" err="1" smtClean="0">
                <a:solidFill>
                  <a:schemeClr val="bg1">
                    <a:lumMod val="65000"/>
                  </a:schemeClr>
                </a:solidFill>
                <a:latin typeface="Avenir Next Regular"/>
                <a:cs typeface="Avenir Next Regular"/>
              </a:rPr>
              <a:t>to</a:t>
            </a:r>
            <a:r>
              <a:rPr lang="de-DE" sz="1100" dirty="0" smtClean="0">
                <a:solidFill>
                  <a:schemeClr val="bg1">
                    <a:lumMod val="65000"/>
                  </a:schemeClr>
                </a:solidFill>
                <a:latin typeface="Avenir Next Regular"/>
                <a:cs typeface="Avenir Next Regular"/>
              </a:rPr>
              <a:t> </a:t>
            </a:r>
            <a:r>
              <a:rPr lang="de-DE" sz="1100" i="1" dirty="0" smtClean="0">
                <a:solidFill>
                  <a:schemeClr val="bg1">
                    <a:lumMod val="65000"/>
                  </a:schemeClr>
                </a:solidFill>
                <a:latin typeface="Avenir Next Regular"/>
                <a:cs typeface="Avenir Next Regular"/>
              </a:rPr>
              <a:t>Motivational </a:t>
            </a:r>
            <a:r>
              <a:rPr lang="de-DE" sz="1100" i="1" dirty="0" err="1" smtClean="0">
                <a:solidFill>
                  <a:schemeClr val="bg1">
                    <a:lumMod val="65000"/>
                  </a:schemeClr>
                </a:solidFill>
                <a:latin typeface="Avenir Next Regular"/>
                <a:cs typeface="Avenir Next Regular"/>
              </a:rPr>
              <a:t>Interviewing</a:t>
            </a:r>
            <a:r>
              <a:rPr lang="de-DE" sz="1100" i="1" dirty="0" smtClean="0">
                <a:solidFill>
                  <a:schemeClr val="bg1">
                    <a:lumMod val="65000"/>
                  </a:schemeClr>
                </a:solidFill>
                <a:latin typeface="Avenir Next Regular"/>
                <a:cs typeface="Avenir Next Regular"/>
              </a:rPr>
              <a:t> in Nutrition </a:t>
            </a:r>
            <a:r>
              <a:rPr lang="de-DE" sz="1100" i="1" dirty="0" err="1" smtClean="0">
                <a:solidFill>
                  <a:schemeClr val="bg1">
                    <a:lumMod val="65000"/>
                  </a:schemeClr>
                </a:solidFill>
                <a:latin typeface="Avenir Next Regular"/>
                <a:cs typeface="Avenir Next Regular"/>
              </a:rPr>
              <a:t>and</a:t>
            </a:r>
            <a:r>
              <a:rPr lang="de-DE" sz="1100" i="1" dirty="0" smtClean="0">
                <a:solidFill>
                  <a:schemeClr val="bg1">
                    <a:lumMod val="65000"/>
                  </a:schemeClr>
                </a:solidFill>
                <a:latin typeface="Avenir Next Regular"/>
                <a:cs typeface="Avenir Next Regular"/>
              </a:rPr>
              <a:t> Fitness</a:t>
            </a:r>
          </a:p>
          <a:p>
            <a:r>
              <a:rPr lang="de-DE" sz="1100" dirty="0" smtClean="0">
                <a:solidFill>
                  <a:schemeClr val="bg1">
                    <a:lumMod val="65000"/>
                  </a:schemeClr>
                </a:solidFill>
                <a:latin typeface="Avenir Next Regular"/>
                <a:cs typeface="Avenir Next Regular"/>
              </a:rPr>
              <a:t>ISBN: </a:t>
            </a:r>
            <a:r>
              <a:rPr lang="is-IS" sz="1100" kern="1200" dirty="0" smtClean="0">
                <a:solidFill>
                  <a:schemeClr val="bg1">
                    <a:lumMod val="65000"/>
                  </a:schemeClr>
                </a:solidFill>
                <a:latin typeface="Avenir Next Regular"/>
                <a:ea typeface="+mn-ea"/>
                <a:cs typeface="Avenir Next Regular"/>
              </a:rPr>
              <a:t>9781462524181</a:t>
            </a:r>
            <a:r>
              <a:rPr lang="de-DE" sz="1100" kern="1200" baseline="0" dirty="0" smtClean="0">
                <a:solidFill>
                  <a:schemeClr val="bg1">
                    <a:lumMod val="65000"/>
                  </a:schemeClr>
                </a:solidFill>
                <a:latin typeface="Avenir Next Regular"/>
                <a:ea typeface="+mn-ea"/>
                <a:cs typeface="Avenir Next Regular"/>
              </a:rPr>
              <a:t>   </a:t>
            </a:r>
            <a:r>
              <a:rPr lang="de-DE" sz="1100" dirty="0" smtClean="0">
                <a:solidFill>
                  <a:schemeClr val="bg1">
                    <a:lumMod val="65000"/>
                  </a:schemeClr>
                </a:solidFill>
                <a:latin typeface="Avenir Next Regular"/>
                <a:cs typeface="Avenir Next Regular"/>
              </a:rPr>
              <a:t>© 2016</a:t>
            </a:r>
            <a:r>
              <a:rPr lang="de-DE" sz="1100" baseline="0" dirty="0" smtClean="0">
                <a:solidFill>
                  <a:schemeClr val="bg1">
                    <a:lumMod val="65000"/>
                  </a:schemeClr>
                </a:solidFill>
                <a:latin typeface="Avenir Next Regular"/>
                <a:cs typeface="Avenir Next Regular"/>
              </a:rPr>
              <a:t> </a:t>
            </a:r>
            <a:r>
              <a:rPr lang="de-DE" sz="1100" dirty="0" smtClean="0">
                <a:solidFill>
                  <a:schemeClr val="bg1">
                    <a:lumMod val="65000"/>
                  </a:schemeClr>
                </a:solidFill>
                <a:latin typeface="Avenir Next Regular"/>
                <a:cs typeface="Avenir Next Regular"/>
              </a:rPr>
              <a:t>Dawn Clifford </a:t>
            </a:r>
            <a:r>
              <a:rPr lang="de-DE" sz="1100" dirty="0" err="1" smtClean="0">
                <a:solidFill>
                  <a:schemeClr val="bg1">
                    <a:lumMod val="65000"/>
                  </a:schemeClr>
                </a:solidFill>
                <a:latin typeface="Avenir Next Regular"/>
                <a:cs typeface="Avenir Next Regular"/>
              </a:rPr>
              <a:t>and</a:t>
            </a:r>
            <a:r>
              <a:rPr lang="de-DE" sz="1100" dirty="0" smtClean="0">
                <a:solidFill>
                  <a:schemeClr val="bg1">
                    <a:lumMod val="65000"/>
                  </a:schemeClr>
                </a:solidFill>
                <a:latin typeface="Avenir Next Regular"/>
                <a:cs typeface="Avenir Next Regular"/>
              </a:rPr>
              <a:t> Laura Curtis</a:t>
            </a:r>
          </a:p>
          <a:p>
            <a:r>
              <a:rPr lang="de-DE" sz="1100" dirty="0" err="1" smtClean="0">
                <a:solidFill>
                  <a:schemeClr val="bg1">
                    <a:lumMod val="65000"/>
                  </a:schemeClr>
                </a:solidFill>
                <a:latin typeface="Avenir Next Regular"/>
                <a:cs typeface="Avenir Next Regular"/>
              </a:rPr>
              <a:t>Guilford</a:t>
            </a:r>
            <a:r>
              <a:rPr lang="de-DE" sz="1100" dirty="0" smtClean="0">
                <a:solidFill>
                  <a:schemeClr val="bg1">
                    <a:lumMod val="65000"/>
                  </a:schemeClr>
                </a:solidFill>
                <a:latin typeface="Avenir Next Regular"/>
                <a:cs typeface="Avenir Next Regular"/>
              </a:rPr>
              <a:t> Press</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370 </a:t>
            </a:r>
            <a:r>
              <a:rPr lang="de-DE" sz="1100" dirty="0" err="1" smtClean="0">
                <a:solidFill>
                  <a:schemeClr val="bg1">
                    <a:lumMod val="65000"/>
                  </a:schemeClr>
                </a:solidFill>
                <a:latin typeface="Avenir Next Regular"/>
                <a:cs typeface="Avenir Next Regular"/>
              </a:rPr>
              <a:t>Seventh</a:t>
            </a:r>
            <a:r>
              <a:rPr lang="de-DE" sz="1100" dirty="0" smtClean="0">
                <a:solidFill>
                  <a:schemeClr val="bg1">
                    <a:lumMod val="65000"/>
                  </a:schemeClr>
                </a:solidFill>
                <a:latin typeface="Avenir Next Regular"/>
                <a:cs typeface="Avenir Next Regular"/>
              </a:rPr>
              <a:t> Ave Suite 1200</a:t>
            </a:r>
            <a:r>
              <a:rPr lang="de-DE" sz="1100" baseline="0" dirty="0" smtClean="0">
                <a:solidFill>
                  <a:schemeClr val="bg1">
                    <a:lumMod val="65000"/>
                  </a:schemeClr>
                </a:solidFill>
                <a:latin typeface="Avenir Next Regular"/>
                <a:cs typeface="Avenir Next Regular"/>
              </a:rPr>
              <a:t> </a:t>
            </a:r>
            <a:r>
              <a:rPr lang="de-DE" sz="1100" baseline="0" dirty="0" smtClean="0">
                <a:solidFill>
                  <a:schemeClr val="bg1">
                    <a:lumMod val="65000"/>
                  </a:schemeClr>
                </a:solidFill>
                <a:latin typeface="Avenir Next Regular"/>
                <a:ea typeface="Wingdings"/>
                <a:cs typeface="Avenir Next Regular"/>
                <a:sym typeface="Wingdings"/>
              </a:rPr>
              <a:t></a:t>
            </a:r>
            <a:r>
              <a:rPr lang="de-DE" sz="1100" dirty="0" smtClean="0">
                <a:solidFill>
                  <a:schemeClr val="bg1">
                    <a:lumMod val="65000"/>
                  </a:schemeClr>
                </a:solidFill>
                <a:latin typeface="Avenir Next Regular"/>
                <a:cs typeface="Avenir Next Regular"/>
              </a:rPr>
              <a:t> New York, NY, 10001-1020 </a:t>
            </a:r>
            <a:r>
              <a:rPr lang="de-DE" sz="1100" baseline="0" dirty="0" smtClean="0">
                <a:solidFill>
                  <a:schemeClr val="bg1">
                    <a:lumMod val="65000"/>
                  </a:schemeClr>
                </a:solidFill>
                <a:latin typeface="Avenir Next Regular"/>
                <a:ea typeface="Wingdings"/>
                <a:cs typeface="Avenir Next Regular"/>
                <a:sym typeface="Wingdings"/>
              </a:rPr>
              <a:t></a:t>
            </a:r>
            <a:r>
              <a:rPr lang="de-DE" sz="1100" baseline="0" dirty="0" smtClean="0">
                <a:solidFill>
                  <a:schemeClr val="bg1">
                    <a:lumMod val="65000"/>
                  </a:schemeClr>
                </a:solidFill>
                <a:latin typeface="Avenir Next Regular"/>
                <a:cs typeface="Avenir Next Regular"/>
              </a:rPr>
              <a:t> </a:t>
            </a:r>
            <a:r>
              <a:rPr lang="de-DE" sz="1100" baseline="0" dirty="0" err="1" smtClean="0">
                <a:solidFill>
                  <a:schemeClr val="bg1">
                    <a:lumMod val="65000"/>
                  </a:schemeClr>
                </a:solidFill>
                <a:latin typeface="Avenir Next Regular"/>
                <a:cs typeface="Avenir Next Regular"/>
              </a:rPr>
              <a:t>guilford.com</a:t>
            </a:r>
            <a:endParaRPr lang="en-US" sz="1100" dirty="0">
              <a:solidFill>
                <a:schemeClr val="bg1">
                  <a:lumMod val="65000"/>
                </a:schemeClr>
              </a:solidFill>
              <a:latin typeface="Avenir Next Regular"/>
              <a:cs typeface="Avenir Next Regular"/>
            </a:endParaRPr>
          </a:p>
        </p:txBody>
      </p:sp>
    </p:spTree>
    <p:extLst>
      <p:ext uri="{BB962C8B-B14F-4D97-AF65-F5344CB8AC3E}">
        <p14:creationId xmlns:p14="http://schemas.microsoft.com/office/powerpoint/2010/main" val="64233210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8184"/>
            <a:ext cx="8229600" cy="990600"/>
          </a:xfrm>
        </p:spPr>
        <p:txBody>
          <a:bodyPr/>
          <a:lstStyle/>
          <a:p>
            <a:r>
              <a:rPr lang="en-US" dirty="0" smtClean="0"/>
              <a:t>Identifying Ambivalence: Change Talk</a:t>
            </a:r>
            <a:endParaRPr lang="en-US" dirty="0"/>
          </a:p>
        </p:txBody>
      </p:sp>
      <p:sp>
        <p:nvSpPr>
          <p:cNvPr id="3" name="Down Arrow 2"/>
          <p:cNvSpPr/>
          <p:nvPr/>
        </p:nvSpPr>
        <p:spPr>
          <a:xfrm>
            <a:off x="2168385" y="1805083"/>
            <a:ext cx="418188" cy="4646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Down Arrow 4"/>
          <p:cNvSpPr/>
          <p:nvPr/>
        </p:nvSpPr>
        <p:spPr>
          <a:xfrm>
            <a:off x="6293575" y="1815776"/>
            <a:ext cx="418188" cy="464686"/>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457200" y="1363008"/>
            <a:ext cx="4114800" cy="567090"/>
          </a:xfrm>
          <a:prstGeom prst="rect">
            <a:avLst/>
          </a:prstGeom>
          <a:solidFill>
            <a:srgbClr val="D6550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Preparatory Change Talk</a:t>
            </a:r>
            <a:endParaRPr lang="en-US" sz="2400" dirty="0"/>
          </a:p>
        </p:txBody>
      </p:sp>
      <p:graphicFrame>
        <p:nvGraphicFramePr>
          <p:cNvPr id="8" name="Table 7"/>
          <p:cNvGraphicFramePr>
            <a:graphicFrameLocks noGrp="1"/>
          </p:cNvGraphicFramePr>
          <p:nvPr>
            <p:extLst>
              <p:ext uri="{D42A27DB-BD31-4B8C-83A1-F6EECF244321}">
                <p14:modId xmlns:p14="http://schemas.microsoft.com/office/powerpoint/2010/main" val="4133284542"/>
              </p:ext>
            </p:extLst>
          </p:nvPr>
        </p:nvGraphicFramePr>
        <p:xfrm>
          <a:off x="505022" y="2283945"/>
          <a:ext cx="8181778" cy="4452150"/>
        </p:xfrm>
        <a:graphic>
          <a:graphicData uri="http://schemas.openxmlformats.org/drawingml/2006/table">
            <a:tbl>
              <a:tblPr firstRow="1" bandRow="1">
                <a:tableStyleId>{5940675A-B579-460E-94D1-54222C63F5DA}</a:tableStyleId>
              </a:tblPr>
              <a:tblGrid>
                <a:gridCol w="4090889"/>
                <a:gridCol w="4090889"/>
              </a:tblGrid>
              <a:tr h="1072017">
                <a:tc>
                  <a:txBody>
                    <a:bodyPr/>
                    <a:lstStyle/>
                    <a:p>
                      <a:pPr>
                        <a:spcAft>
                          <a:spcPts val="600"/>
                        </a:spcAft>
                      </a:pPr>
                      <a:r>
                        <a:rPr lang="en-US" sz="2400" b="1" dirty="0" smtClean="0">
                          <a:solidFill>
                            <a:srgbClr val="6076B4"/>
                          </a:solidFill>
                        </a:rPr>
                        <a:t>D</a:t>
                      </a:r>
                      <a:r>
                        <a:rPr lang="en-US" sz="2400" dirty="0" smtClean="0"/>
                        <a:t>esire to change</a:t>
                      </a:r>
                    </a:p>
                    <a:p>
                      <a:r>
                        <a:rPr lang="en-US" sz="1800" dirty="0" smtClean="0">
                          <a:solidFill>
                            <a:srgbClr val="D6550D"/>
                          </a:solidFill>
                        </a:rPr>
                        <a:t>“I really want to stop snacking when I’m not hungry.”</a:t>
                      </a:r>
                      <a:endParaRPr lang="en-US" sz="1800" dirty="0">
                        <a:solidFill>
                          <a:srgbClr val="D6550D"/>
                        </a:solidFill>
                      </a:endParaRPr>
                    </a:p>
                  </a:txBody>
                  <a:tcPr marL="182880" marR="182880">
                    <a:lnL w="38100" cap="flat" cmpd="sng" algn="ctr">
                      <a:solidFill>
                        <a:srgbClr val="2F5897"/>
                      </a:solidFill>
                      <a:prstDash val="solid"/>
                      <a:round/>
                      <a:headEnd type="none" w="med" len="med"/>
                      <a:tailEnd type="none" w="med" len="med"/>
                    </a:lnL>
                    <a:lnR w="12700" cmpd="sng">
                      <a:noFill/>
                    </a:lnR>
                    <a:lnT w="38100" cap="flat" cmpd="sng" algn="ctr">
                      <a:solidFill>
                        <a:srgbClr val="2F5897"/>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spcAft>
                          <a:spcPts val="600"/>
                        </a:spcAft>
                      </a:pPr>
                      <a:r>
                        <a:rPr lang="en-US" sz="2400" b="1" dirty="0" smtClean="0">
                          <a:solidFill>
                            <a:srgbClr val="6076B4"/>
                          </a:solidFill>
                        </a:rPr>
                        <a:t>C</a:t>
                      </a:r>
                      <a:r>
                        <a:rPr lang="en-US" sz="2400" dirty="0" smtClean="0"/>
                        <a:t>ommitment to change</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D6550D"/>
                          </a:solidFill>
                        </a:rPr>
                        <a:t>“I am going</a:t>
                      </a:r>
                      <a:r>
                        <a:rPr lang="en-US" sz="1800" baseline="0" dirty="0" smtClean="0">
                          <a:solidFill>
                            <a:srgbClr val="D6550D"/>
                          </a:solidFill>
                        </a:rPr>
                        <a:t> to start drinking more water and less juice.”</a:t>
                      </a:r>
                      <a:endParaRPr lang="en-US" sz="1800" dirty="0" smtClean="0">
                        <a:solidFill>
                          <a:srgbClr val="D6550D"/>
                        </a:solidFill>
                      </a:endParaRPr>
                    </a:p>
                  </a:txBody>
                  <a:tcPr marL="182880" marR="182880">
                    <a:lnL w="12700" cmpd="sng">
                      <a:noFill/>
                    </a:lnL>
                    <a:lnR w="38100" cap="flat" cmpd="sng" algn="ctr">
                      <a:solidFill>
                        <a:srgbClr val="2F5897"/>
                      </a:solidFill>
                      <a:prstDash val="solid"/>
                      <a:round/>
                      <a:headEnd type="none" w="med" len="med"/>
                      <a:tailEnd type="none" w="med" len="med"/>
                    </a:lnR>
                    <a:lnT w="38100" cap="flat" cmpd="sng" algn="ctr">
                      <a:solidFill>
                        <a:srgbClr val="2F5897"/>
                      </a:solidFill>
                      <a:prstDash val="solid"/>
                      <a:round/>
                      <a:headEnd type="none" w="med" len="med"/>
                      <a:tailEnd type="none" w="med" len="med"/>
                    </a:lnT>
                    <a:lnB w="12700" cmpd="sng">
                      <a:noFill/>
                    </a:lnB>
                    <a:lnTlToBr w="12700" cmpd="sng">
                      <a:noFill/>
                      <a:prstDash val="solid"/>
                    </a:lnTlToBr>
                    <a:lnBlToTr w="12700" cmpd="sng">
                      <a:noFill/>
                      <a:prstDash val="solid"/>
                    </a:lnBlToTr>
                  </a:tcPr>
                </a:tc>
              </a:tr>
              <a:tr h="1108318">
                <a:tc>
                  <a:txBody>
                    <a:bodyPr/>
                    <a:lstStyle/>
                    <a:p>
                      <a:pPr>
                        <a:spcAft>
                          <a:spcPts val="600"/>
                        </a:spcAft>
                      </a:pPr>
                      <a:r>
                        <a:rPr lang="en-US" sz="2400" b="1" dirty="0" smtClean="0">
                          <a:solidFill>
                            <a:srgbClr val="6076B4"/>
                          </a:solidFill>
                        </a:rPr>
                        <a:t>A</a:t>
                      </a:r>
                      <a:r>
                        <a:rPr lang="en-US" sz="2400" dirty="0" smtClean="0"/>
                        <a:t>bility to change</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D6550D"/>
                          </a:solidFill>
                        </a:rPr>
                        <a:t>“I cut</a:t>
                      </a:r>
                      <a:r>
                        <a:rPr lang="en-US" sz="1800" baseline="0" dirty="0" smtClean="0">
                          <a:solidFill>
                            <a:srgbClr val="D6550D"/>
                          </a:solidFill>
                        </a:rPr>
                        <a:t> back on the salt, so I know I can do this too.”</a:t>
                      </a:r>
                      <a:endParaRPr lang="en-US" sz="1800" dirty="0" smtClean="0">
                        <a:solidFill>
                          <a:srgbClr val="D6550D"/>
                        </a:solidFill>
                      </a:endParaRPr>
                    </a:p>
                  </a:txBody>
                  <a:tcPr marL="182880" marR="182880">
                    <a:lnL w="38100" cap="flat" cmpd="sng" algn="ctr">
                      <a:solidFill>
                        <a:srgbClr val="2F5897"/>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spcAft>
                          <a:spcPts val="600"/>
                        </a:spcAft>
                      </a:pPr>
                      <a:r>
                        <a:rPr lang="en-US" sz="2400" b="1" dirty="0" smtClean="0">
                          <a:solidFill>
                            <a:srgbClr val="6076B4"/>
                          </a:solidFill>
                        </a:rPr>
                        <a:t>A</a:t>
                      </a:r>
                      <a:r>
                        <a:rPr lang="en-US" sz="2400" dirty="0" smtClean="0"/>
                        <a:t>ctivation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D6550D"/>
                          </a:solidFill>
                        </a:rPr>
                        <a:t>“I signed up for a tennis class that starts next week.”</a:t>
                      </a:r>
                    </a:p>
                  </a:txBody>
                  <a:tcPr marL="182880" marR="182880">
                    <a:lnL w="12700" cmpd="sng">
                      <a:noFill/>
                    </a:lnL>
                    <a:lnR w="38100" cap="flat" cmpd="sng" algn="ctr">
                      <a:solidFill>
                        <a:srgbClr val="2F5897"/>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091777">
                <a:tc>
                  <a:txBody>
                    <a:bodyPr/>
                    <a:lstStyle/>
                    <a:p>
                      <a:pPr>
                        <a:spcAft>
                          <a:spcPts val="600"/>
                        </a:spcAft>
                      </a:pPr>
                      <a:r>
                        <a:rPr lang="en-US" sz="2400" b="1" dirty="0" smtClean="0">
                          <a:solidFill>
                            <a:srgbClr val="6076B4"/>
                          </a:solidFill>
                        </a:rPr>
                        <a:t>R</a:t>
                      </a:r>
                      <a:r>
                        <a:rPr lang="en-US" sz="2400" dirty="0" smtClean="0"/>
                        <a:t>easons to change</a:t>
                      </a:r>
                    </a:p>
                    <a:p>
                      <a:r>
                        <a:rPr lang="en-US" sz="1800" dirty="0" smtClean="0">
                          <a:solidFill>
                            <a:srgbClr val="D6550D"/>
                          </a:solidFill>
                        </a:rPr>
                        <a:t>“If I eat a little slower, I know</a:t>
                      </a:r>
                      <a:r>
                        <a:rPr lang="en-US" sz="1800" baseline="0" dirty="0" smtClean="0">
                          <a:solidFill>
                            <a:srgbClr val="D6550D"/>
                          </a:solidFill>
                        </a:rPr>
                        <a:t> I won’t feel so stuffed.”</a:t>
                      </a:r>
                      <a:endParaRPr lang="en-US" sz="1800" dirty="0">
                        <a:solidFill>
                          <a:srgbClr val="D6550D"/>
                        </a:solidFill>
                      </a:endParaRPr>
                    </a:p>
                  </a:txBody>
                  <a:tcPr marL="182880" marR="182880">
                    <a:lnL w="38100" cap="flat" cmpd="sng" algn="ctr">
                      <a:solidFill>
                        <a:srgbClr val="2F5897"/>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2400" b="1" dirty="0" smtClean="0">
                          <a:solidFill>
                            <a:srgbClr val="6076B4"/>
                          </a:solidFill>
                        </a:rPr>
                        <a:t>T</a:t>
                      </a:r>
                      <a:r>
                        <a:rPr lang="en-US" sz="2400" dirty="0" smtClean="0"/>
                        <a:t>aking steps</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D6550D"/>
                          </a:solidFill>
                        </a:rPr>
                        <a:t>“I started walking the dog more since seeing my doctor.”</a:t>
                      </a:r>
                    </a:p>
                  </a:txBody>
                  <a:tcPr marL="182880" marR="182880">
                    <a:lnL w="12700" cmpd="sng">
                      <a:noFill/>
                    </a:lnL>
                    <a:lnR w="38100" cap="flat" cmpd="sng" algn="ctr">
                      <a:solidFill>
                        <a:srgbClr val="2F5897"/>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170016">
                <a:tc>
                  <a:txBody>
                    <a:bodyPr/>
                    <a:lstStyle/>
                    <a:p>
                      <a:pPr>
                        <a:spcAft>
                          <a:spcPts val="600"/>
                        </a:spcAft>
                      </a:pPr>
                      <a:r>
                        <a:rPr lang="en-US" sz="2400" b="1" dirty="0" smtClean="0">
                          <a:solidFill>
                            <a:srgbClr val="6076B4"/>
                          </a:solidFill>
                        </a:rPr>
                        <a:t>N</a:t>
                      </a:r>
                      <a:r>
                        <a:rPr lang="en-US" sz="2400" dirty="0" smtClean="0"/>
                        <a:t>eeds for</a:t>
                      </a:r>
                      <a:r>
                        <a:rPr lang="en-US" sz="2400" baseline="0" dirty="0" smtClean="0"/>
                        <a:t> change</a:t>
                      </a:r>
                    </a:p>
                    <a:p>
                      <a:r>
                        <a:rPr lang="en-US" sz="1800" baseline="0" dirty="0" smtClean="0">
                          <a:solidFill>
                            <a:srgbClr val="D6550D"/>
                          </a:solidFill>
                        </a:rPr>
                        <a:t>“I need to be more active. I know it would help my heart.”</a:t>
                      </a:r>
                      <a:endParaRPr lang="en-US" sz="1800" dirty="0">
                        <a:solidFill>
                          <a:srgbClr val="D6550D"/>
                        </a:solidFill>
                      </a:endParaRPr>
                    </a:p>
                  </a:txBody>
                  <a:tcPr marL="182880" marR="182880">
                    <a:lnL w="38100" cap="flat" cmpd="sng" algn="ctr">
                      <a:solidFill>
                        <a:srgbClr val="2F5897"/>
                      </a:solidFill>
                      <a:prstDash val="solid"/>
                      <a:round/>
                      <a:headEnd type="none" w="med" len="med"/>
                      <a:tailEnd type="none" w="med" len="med"/>
                    </a:lnL>
                    <a:lnR w="12700" cmpd="sng">
                      <a:noFill/>
                    </a:lnR>
                    <a:lnT w="12700" cmpd="sng">
                      <a:noFill/>
                    </a:lnT>
                    <a:lnB w="38100" cap="flat" cmpd="sng" algn="ctr">
                      <a:solidFill>
                        <a:srgbClr val="2F5897"/>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dirty="0"/>
                    </a:p>
                  </a:txBody>
                  <a:tcPr marL="182880" marR="182880">
                    <a:lnL w="12700" cmpd="sng">
                      <a:noFill/>
                    </a:lnL>
                    <a:lnR w="38100" cap="flat" cmpd="sng" algn="ctr">
                      <a:solidFill>
                        <a:srgbClr val="2F5897"/>
                      </a:solidFill>
                      <a:prstDash val="solid"/>
                      <a:round/>
                      <a:headEnd type="none" w="med" len="med"/>
                      <a:tailEnd type="none" w="med" len="med"/>
                    </a:lnR>
                    <a:lnT w="12700" cmpd="sng">
                      <a:noFill/>
                    </a:lnT>
                    <a:lnB w="38100" cap="flat" cmpd="sng" algn="ctr">
                      <a:solidFill>
                        <a:srgbClr val="2F5897"/>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9" name="Rectangle 8"/>
          <p:cNvSpPr/>
          <p:nvPr/>
        </p:nvSpPr>
        <p:spPr>
          <a:xfrm>
            <a:off x="4595912" y="1357890"/>
            <a:ext cx="4090888" cy="567090"/>
          </a:xfrm>
          <a:prstGeom prst="rect">
            <a:avLst/>
          </a:prstGeom>
          <a:solidFill>
            <a:srgbClr val="D6550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Mobilizing Change Talk</a:t>
            </a:r>
            <a:endParaRPr lang="en-US" sz="2400" dirty="0"/>
          </a:p>
        </p:txBody>
      </p:sp>
      <p:cxnSp>
        <p:nvCxnSpPr>
          <p:cNvPr id="11" name="Straight Connector 10"/>
          <p:cNvCxnSpPr>
            <a:endCxn id="8" idx="2"/>
          </p:cNvCxnSpPr>
          <p:nvPr/>
        </p:nvCxnSpPr>
        <p:spPr>
          <a:xfrm>
            <a:off x="4572000" y="1363008"/>
            <a:ext cx="23911" cy="5373087"/>
          </a:xfrm>
          <a:prstGeom prst="line">
            <a:avLst/>
          </a:prstGeom>
          <a:ln w="38100">
            <a:solidFill>
              <a:schemeClr val="tx2"/>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4324932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47904"/>
            <a:ext cx="8229600" cy="990600"/>
          </a:xfrm>
        </p:spPr>
        <p:txBody>
          <a:bodyPr/>
          <a:lstStyle/>
          <a:p>
            <a:r>
              <a:rPr lang="en-US" dirty="0" smtClean="0"/>
              <a:t>Identifying Ambivalence: Change Talk</a:t>
            </a:r>
            <a:endParaRPr lang="en-US" dirty="0"/>
          </a:p>
        </p:txBody>
      </p:sp>
      <p:grpSp>
        <p:nvGrpSpPr>
          <p:cNvPr id="12" name="Group 11"/>
          <p:cNvGrpSpPr/>
          <p:nvPr/>
        </p:nvGrpSpPr>
        <p:grpSpPr>
          <a:xfrm>
            <a:off x="650515" y="2508177"/>
            <a:ext cx="7757496" cy="5140420"/>
            <a:chOff x="650515" y="2557888"/>
            <a:chExt cx="7757496" cy="5140420"/>
          </a:xfrm>
        </p:grpSpPr>
        <p:sp>
          <p:nvSpPr>
            <p:cNvPr id="4" name="Block Arc 3"/>
            <p:cNvSpPr/>
            <p:nvPr/>
          </p:nvSpPr>
          <p:spPr>
            <a:xfrm>
              <a:off x="1146145" y="2927525"/>
              <a:ext cx="6845900" cy="4770783"/>
            </a:xfrm>
            <a:prstGeom prst="blockArc">
              <a:avLst/>
            </a:prstGeom>
            <a:scene3d>
              <a:camera prst="orthographicFront"/>
              <a:lightRig rig="threePt" dir="t"/>
            </a:scene3d>
            <a:sp3d>
              <a:bevelT/>
              <a:bevelB/>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p:txBody>
        </p:sp>
        <p:sp>
          <p:nvSpPr>
            <p:cNvPr id="6" name="Rectangle 5"/>
            <p:cNvSpPr/>
            <p:nvPr/>
          </p:nvSpPr>
          <p:spPr>
            <a:xfrm rot="19549263">
              <a:off x="1622280" y="3967673"/>
              <a:ext cx="2656752" cy="1173462"/>
            </a:xfrm>
            <a:prstGeom prst="rect">
              <a:avLst/>
            </a:prstGeom>
            <a:noFill/>
          </p:spPr>
          <p:txBody>
            <a:bodyPr wrap="none" lIns="91440" tIns="45720" rIns="91440" bIns="45720">
              <a:prstTxWarp prst="textArchUp">
                <a:avLst>
                  <a:gd name="adj" fmla="val 12270753"/>
                </a:avLst>
              </a:prstTxWarp>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D.A.R.N.</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Rectangle 6"/>
            <p:cNvSpPr/>
            <p:nvPr/>
          </p:nvSpPr>
          <p:spPr>
            <a:xfrm rot="2737259">
              <a:off x="5291477" y="4132839"/>
              <a:ext cx="2250505" cy="1173462"/>
            </a:xfrm>
            <a:prstGeom prst="rect">
              <a:avLst/>
            </a:prstGeom>
            <a:noFill/>
          </p:spPr>
          <p:txBody>
            <a:bodyPr wrap="none" lIns="91440" tIns="45720" rIns="91440" bIns="45720">
              <a:prstTxWarp prst="textArchUp">
                <a:avLst>
                  <a:gd name="adj" fmla="val 11419741"/>
                </a:avLst>
              </a:prstTxWarp>
              <a:spAutoFit/>
            </a:bodyPr>
            <a:lstStyle/>
            <a:p>
              <a:pPr algn="ctr"/>
              <a:r>
                <a:rPr lang="en-US" sz="54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C.A.T.</a:t>
              </a:r>
              <a:endParaRPr lang="en-US" sz="54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9" name="TextBox 8"/>
            <p:cNvSpPr txBox="1"/>
            <p:nvPr/>
          </p:nvSpPr>
          <p:spPr>
            <a:xfrm>
              <a:off x="650515" y="2604359"/>
              <a:ext cx="2431689" cy="830997"/>
            </a:xfrm>
            <a:prstGeom prst="rect">
              <a:avLst/>
            </a:prstGeom>
            <a:solidFill>
              <a:srgbClr val="D6550D"/>
            </a:solidFill>
            <a:ln>
              <a:solidFill>
                <a:srgbClr val="D6550D"/>
              </a:solidFill>
            </a:ln>
            <a:scene3d>
              <a:camera prst="orthographicFront"/>
              <a:lightRig rig="threePt" dir="t"/>
            </a:scene3d>
            <a:sp3d>
              <a:bevelT/>
              <a:bevelB/>
            </a:sp3d>
          </p:spPr>
          <p:txBody>
            <a:bodyPr wrap="square" rtlCol="0">
              <a:spAutoFit/>
            </a:bodyPr>
            <a:lstStyle/>
            <a:p>
              <a:pPr algn="ctr"/>
              <a:r>
                <a:rPr lang="en-US" sz="2400" dirty="0" smtClean="0">
                  <a:solidFill>
                    <a:schemeClr val="bg1"/>
                  </a:solidFill>
                </a:rPr>
                <a:t>Preparatory Change </a:t>
              </a:r>
              <a:r>
                <a:rPr lang="en-US" sz="2400" dirty="0">
                  <a:solidFill>
                    <a:schemeClr val="bg1"/>
                  </a:solidFill>
                </a:rPr>
                <a:t>T</a:t>
              </a:r>
              <a:r>
                <a:rPr lang="en-US" sz="2400" dirty="0" smtClean="0">
                  <a:solidFill>
                    <a:schemeClr val="bg1"/>
                  </a:solidFill>
                </a:rPr>
                <a:t>alk</a:t>
              </a:r>
              <a:endParaRPr lang="en-US" sz="2400" dirty="0">
                <a:solidFill>
                  <a:schemeClr val="bg1"/>
                </a:solidFill>
              </a:endParaRPr>
            </a:p>
          </p:txBody>
        </p:sp>
        <p:sp>
          <p:nvSpPr>
            <p:cNvPr id="10" name="TextBox 9"/>
            <p:cNvSpPr txBox="1"/>
            <p:nvPr/>
          </p:nvSpPr>
          <p:spPr>
            <a:xfrm>
              <a:off x="5976322" y="2557888"/>
              <a:ext cx="2431689" cy="830997"/>
            </a:xfrm>
            <a:prstGeom prst="rect">
              <a:avLst/>
            </a:prstGeom>
            <a:solidFill>
              <a:srgbClr val="D6550D"/>
            </a:solidFill>
            <a:ln>
              <a:solidFill>
                <a:srgbClr val="D6550D"/>
              </a:solidFill>
            </a:ln>
            <a:scene3d>
              <a:camera prst="orthographicFront"/>
              <a:lightRig rig="threePt" dir="t"/>
            </a:scene3d>
            <a:sp3d>
              <a:bevelT/>
              <a:bevelB/>
            </a:sp3d>
          </p:spPr>
          <p:txBody>
            <a:bodyPr wrap="square" rtlCol="0">
              <a:spAutoFit/>
            </a:bodyPr>
            <a:lstStyle/>
            <a:p>
              <a:pPr algn="ctr"/>
              <a:r>
                <a:rPr lang="en-US" sz="2400" dirty="0" smtClean="0">
                  <a:solidFill>
                    <a:schemeClr val="bg1"/>
                  </a:solidFill>
                </a:rPr>
                <a:t>Mobilizing Change </a:t>
              </a:r>
              <a:r>
                <a:rPr lang="en-US" sz="2400" dirty="0">
                  <a:solidFill>
                    <a:schemeClr val="bg1"/>
                  </a:solidFill>
                </a:rPr>
                <a:t>T</a:t>
              </a:r>
              <a:r>
                <a:rPr lang="en-US" sz="2400" dirty="0" smtClean="0">
                  <a:solidFill>
                    <a:schemeClr val="bg1"/>
                  </a:solidFill>
                </a:rPr>
                <a:t>alk</a:t>
              </a:r>
              <a:endParaRPr lang="en-US" sz="2400" dirty="0">
                <a:solidFill>
                  <a:schemeClr val="bg1"/>
                </a:solidFill>
              </a:endParaRPr>
            </a:p>
          </p:txBody>
        </p:sp>
      </p:grpSp>
      <p:sp>
        <p:nvSpPr>
          <p:cNvPr id="13" name="TextBox 12"/>
          <p:cNvSpPr txBox="1"/>
          <p:nvPr/>
        </p:nvSpPr>
        <p:spPr>
          <a:xfrm>
            <a:off x="637287" y="5274678"/>
            <a:ext cx="7855224" cy="1292662"/>
          </a:xfrm>
          <a:prstGeom prst="rect">
            <a:avLst/>
          </a:prstGeom>
          <a:solidFill>
            <a:schemeClr val="accent1"/>
          </a:solidFill>
          <a:ln>
            <a:noFill/>
          </a:ln>
          <a:scene3d>
            <a:camera prst="orthographicFront"/>
            <a:lightRig rig="threePt" dir="t"/>
          </a:scene3d>
          <a:sp3d>
            <a:bevelT/>
            <a:bevelB/>
          </a:sp3d>
        </p:spPr>
        <p:txBody>
          <a:bodyPr wrap="square" lIns="182880" tIns="182880" rIns="182880" bIns="182880" rtlCol="0">
            <a:spAutoFit/>
          </a:bodyPr>
          <a:lstStyle/>
          <a:p>
            <a:pPr algn="ctr"/>
            <a:r>
              <a:rPr lang="en-US" sz="2000" dirty="0" smtClean="0">
                <a:solidFill>
                  <a:srgbClr val="FFFFFF"/>
                </a:solidFill>
              </a:rPr>
              <a:t>Preparatory change talk is the up hill work, meaning the client may still be on the fence about change.</a:t>
            </a:r>
          </a:p>
          <a:p>
            <a:pPr algn="ctr"/>
            <a:r>
              <a:rPr lang="en-US" sz="2000" dirty="0" smtClean="0">
                <a:solidFill>
                  <a:srgbClr val="FFFFFF"/>
                </a:solidFill>
              </a:rPr>
              <a:t>With mobilizing change talk, intentions to change are often higher.</a:t>
            </a:r>
            <a:endParaRPr lang="en-US" sz="2000" dirty="0">
              <a:solidFill>
                <a:srgbClr val="FFFFFF"/>
              </a:solidFill>
            </a:endParaRPr>
          </a:p>
        </p:txBody>
      </p:sp>
      <p:grpSp>
        <p:nvGrpSpPr>
          <p:cNvPr id="25" name="Group 24"/>
          <p:cNvGrpSpPr/>
          <p:nvPr/>
        </p:nvGrpSpPr>
        <p:grpSpPr>
          <a:xfrm>
            <a:off x="4310904" y="1255662"/>
            <a:ext cx="953849" cy="1583851"/>
            <a:chOff x="3995816" y="1783615"/>
            <a:chExt cx="1655411" cy="2782440"/>
          </a:xfrm>
        </p:grpSpPr>
        <p:cxnSp>
          <p:nvCxnSpPr>
            <p:cNvPr id="26" name="Straight Connector 25"/>
            <p:cNvCxnSpPr/>
            <p:nvPr/>
          </p:nvCxnSpPr>
          <p:spPr>
            <a:xfrm flipH="1">
              <a:off x="4381128" y="3239045"/>
              <a:ext cx="316250" cy="770522"/>
            </a:xfrm>
            <a:prstGeom prst="line">
              <a:avLst/>
            </a:prstGeom>
            <a:ln w="215900" cap="rnd"/>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4181337" y="2568405"/>
              <a:ext cx="516038" cy="413799"/>
            </a:xfrm>
            <a:prstGeom prst="line">
              <a:avLst/>
            </a:prstGeom>
            <a:ln w="152400" cap="rnd"/>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sp>
          <p:nvSpPr>
            <p:cNvPr id="28" name="Oval 27"/>
            <p:cNvSpPr/>
            <p:nvPr/>
          </p:nvSpPr>
          <p:spPr>
            <a:xfrm>
              <a:off x="4452482" y="1783615"/>
              <a:ext cx="528019" cy="57075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Rounded Rectangle 28"/>
            <p:cNvSpPr/>
            <p:nvPr/>
          </p:nvSpPr>
          <p:spPr>
            <a:xfrm>
              <a:off x="4452482" y="2454254"/>
              <a:ext cx="528019" cy="970287"/>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30" name="Straight Connector 29"/>
            <p:cNvCxnSpPr/>
            <p:nvPr/>
          </p:nvCxnSpPr>
          <p:spPr>
            <a:xfrm>
              <a:off x="4852064" y="2668288"/>
              <a:ext cx="385311" cy="456605"/>
            </a:xfrm>
            <a:prstGeom prst="line">
              <a:avLst/>
            </a:prstGeom>
            <a:ln w="152400" cap="rnd"/>
            <a:effectLst>
              <a:outerShdw blurRad="50800" dist="38100" dir="2700000" sx="104000" sy="104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a:off x="5237375" y="3153431"/>
              <a:ext cx="413852" cy="128421"/>
            </a:xfrm>
            <a:prstGeom prst="line">
              <a:avLst/>
            </a:prstGeom>
            <a:ln w="152400" cap="rnd"/>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V="1">
              <a:off x="3995816" y="3035717"/>
              <a:ext cx="156978" cy="246135"/>
            </a:xfrm>
            <a:prstGeom prst="line">
              <a:avLst/>
            </a:prstGeom>
            <a:ln w="152400" cap="rnd"/>
          </p:spPr>
          <p:style>
            <a:lnRef idx="2">
              <a:schemeClr val="accent1"/>
            </a:lnRef>
            <a:fillRef idx="0">
              <a:schemeClr val="accent1"/>
            </a:fillRef>
            <a:effectRef idx="1">
              <a:schemeClr val="accent1"/>
            </a:effectRef>
            <a:fontRef idx="minor">
              <a:schemeClr val="tx1"/>
            </a:fontRef>
          </p:style>
        </p:cxnSp>
        <p:cxnSp>
          <p:nvCxnSpPr>
            <p:cNvPr id="33" name="Straight Connector 32"/>
            <p:cNvCxnSpPr/>
            <p:nvPr/>
          </p:nvCxnSpPr>
          <p:spPr>
            <a:xfrm>
              <a:off x="4852064" y="3367466"/>
              <a:ext cx="442394" cy="535084"/>
            </a:xfrm>
            <a:prstGeom prst="line">
              <a:avLst/>
            </a:prstGeom>
            <a:ln w="215900" cap="rnd"/>
            <a:effectLst>
              <a:outerShdw blurRad="50800" dist="38100" dir="2700000" sx="102000" sy="102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34" name="Straight Connector 33"/>
            <p:cNvCxnSpPr/>
            <p:nvPr/>
          </p:nvCxnSpPr>
          <p:spPr>
            <a:xfrm>
              <a:off x="5351542" y="3945357"/>
              <a:ext cx="199791" cy="620698"/>
            </a:xfrm>
            <a:prstGeom prst="line">
              <a:avLst/>
            </a:prstGeom>
            <a:ln w="215900" cap="rnd"/>
          </p:spPr>
          <p:style>
            <a:lnRef idx="2">
              <a:schemeClr val="accent1"/>
            </a:lnRef>
            <a:fillRef idx="0">
              <a:schemeClr val="accent1"/>
            </a:fillRef>
            <a:effectRef idx="1">
              <a:schemeClr val="accent1"/>
            </a:effectRef>
            <a:fontRef idx="minor">
              <a:schemeClr val="tx1"/>
            </a:fontRef>
          </p:style>
        </p:cxnSp>
        <p:cxnSp>
          <p:nvCxnSpPr>
            <p:cNvPr id="35" name="Straight Connector 34"/>
            <p:cNvCxnSpPr/>
            <p:nvPr/>
          </p:nvCxnSpPr>
          <p:spPr>
            <a:xfrm flipH="1">
              <a:off x="3995816" y="4109449"/>
              <a:ext cx="342500" cy="413799"/>
            </a:xfrm>
            <a:prstGeom prst="line">
              <a:avLst/>
            </a:prstGeom>
            <a:ln w="215900" cap="rnd"/>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91908235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Activity</a:t>
            </a:r>
            <a:endParaRPr lang="en-US" dirty="0"/>
          </a:p>
        </p:txBody>
      </p:sp>
      <p:sp>
        <p:nvSpPr>
          <p:cNvPr id="5" name="Content Placeholder 4"/>
          <p:cNvSpPr>
            <a:spLocks noGrp="1"/>
          </p:cNvSpPr>
          <p:nvPr>
            <p:ph idx="1"/>
          </p:nvPr>
        </p:nvSpPr>
        <p:spPr>
          <a:xfrm>
            <a:off x="457200" y="1492120"/>
            <a:ext cx="8229600" cy="1655703"/>
          </a:xfrm>
        </p:spPr>
        <p:txBody>
          <a:bodyPr>
            <a:normAutofit/>
          </a:bodyPr>
          <a:lstStyle/>
          <a:p>
            <a:pPr marL="0" indent="0">
              <a:buNone/>
            </a:pPr>
            <a:r>
              <a:rPr lang="en-US" sz="2000" dirty="0" smtClean="0"/>
              <a:t>Label each client response with either a </a:t>
            </a:r>
            <a:r>
              <a:rPr lang="en-US" sz="2000" b="1" dirty="0" smtClean="0"/>
              <a:t>P</a:t>
            </a:r>
            <a:r>
              <a:rPr lang="en-US" sz="2000" dirty="0" smtClean="0"/>
              <a:t> for Preparatory Change Talk (D.A.R.N.) or a </a:t>
            </a:r>
            <a:r>
              <a:rPr lang="en-US" sz="2000" b="1" dirty="0" smtClean="0"/>
              <a:t>M</a:t>
            </a:r>
            <a:r>
              <a:rPr lang="en-US" sz="2000" dirty="0" smtClean="0"/>
              <a:t> for Mobilizing Change Talk (C.A.T.).</a:t>
            </a:r>
            <a:endParaRPr lang="en-US" sz="2000" dirty="0"/>
          </a:p>
        </p:txBody>
      </p:sp>
      <p:graphicFrame>
        <p:nvGraphicFramePr>
          <p:cNvPr id="6" name="Content Placeholder 3"/>
          <p:cNvGraphicFramePr>
            <a:graphicFrameLocks/>
          </p:cNvGraphicFramePr>
          <p:nvPr>
            <p:extLst>
              <p:ext uri="{D42A27DB-BD31-4B8C-83A1-F6EECF244321}">
                <p14:modId xmlns:p14="http://schemas.microsoft.com/office/powerpoint/2010/main" val="2797418989"/>
              </p:ext>
            </p:extLst>
          </p:nvPr>
        </p:nvGraphicFramePr>
        <p:xfrm>
          <a:off x="457200" y="2397288"/>
          <a:ext cx="8229600" cy="4374856"/>
        </p:xfrm>
        <a:graphic>
          <a:graphicData uri="http://schemas.openxmlformats.org/drawingml/2006/table">
            <a:tbl>
              <a:tblPr firstRow="1" bandRow="1">
                <a:tableStyleId>{2D5ABB26-0587-4C30-8999-92F81FD0307C}</a:tableStyleId>
              </a:tblPr>
              <a:tblGrid>
                <a:gridCol w="1785732"/>
                <a:gridCol w="6443868"/>
              </a:tblGrid>
              <a:tr h="534376">
                <a:tc>
                  <a:txBody>
                    <a:bodyPr/>
                    <a:lstStyle/>
                    <a:p>
                      <a:r>
                        <a:rPr lang="en-US" dirty="0" smtClean="0"/>
                        <a:t>1. __________</a:t>
                      </a:r>
                      <a:endParaRPr lang="en-US" dirty="0"/>
                    </a:p>
                  </a:txBody>
                  <a:tcPr/>
                </a:tc>
                <a:tc>
                  <a:txBody>
                    <a:bodyPr/>
                    <a:lstStyle/>
                    <a:p>
                      <a:r>
                        <a:rPr lang="en-US" dirty="0" smtClean="0"/>
                        <a:t>“I</a:t>
                      </a:r>
                      <a:r>
                        <a:rPr lang="en-US" baseline="0" dirty="0" smtClean="0"/>
                        <a:t> like salsa dancing. I’ve done that in the past.”</a:t>
                      </a:r>
                    </a:p>
                  </a:txBody>
                  <a:tcPr/>
                </a:tc>
              </a:tr>
              <a:tr h="370840">
                <a:tc>
                  <a:txBody>
                    <a:bodyPr/>
                    <a:lstStyle/>
                    <a:p>
                      <a:r>
                        <a:rPr lang="en-US" dirty="0" smtClean="0"/>
                        <a:t>2. __________</a:t>
                      </a:r>
                      <a:endParaRPr lang="en-US" dirty="0"/>
                    </a:p>
                  </a:txBody>
                  <a:tcPr/>
                </a:tc>
                <a:tc>
                  <a:txBody>
                    <a:bodyPr/>
                    <a:lstStyle/>
                    <a:p>
                      <a:r>
                        <a:rPr lang="en-US" dirty="0" smtClean="0"/>
                        <a:t>“I’ve been researching gyms and found one that’s not too pricey.”</a:t>
                      </a:r>
                      <a:endParaRPr lang="en-US" dirty="0"/>
                    </a:p>
                  </a:txBody>
                  <a:tcPr/>
                </a:tc>
              </a:tr>
              <a:tr h="370840">
                <a:tc>
                  <a:txBody>
                    <a:bodyPr/>
                    <a:lstStyle/>
                    <a:p>
                      <a:r>
                        <a:rPr lang="en-US" dirty="0" smtClean="0"/>
                        <a:t>3. __________</a:t>
                      </a:r>
                      <a:endParaRPr lang="en-US" dirty="0"/>
                    </a:p>
                  </a:txBody>
                  <a:tcPr/>
                </a:tc>
                <a:tc>
                  <a:txBody>
                    <a:bodyPr/>
                    <a:lstStyle/>
                    <a:p>
                      <a:r>
                        <a:rPr lang="en-US" dirty="0" smtClean="0"/>
                        <a:t>“I’m going</a:t>
                      </a:r>
                      <a:r>
                        <a:rPr lang="en-US" baseline="0" dirty="0" smtClean="0"/>
                        <a:t> to start packing my lunch more often instead of eating out all the time.”</a:t>
                      </a:r>
                      <a:endParaRPr lang="en-US" dirty="0"/>
                    </a:p>
                  </a:txBody>
                  <a:tcPr/>
                </a:tc>
              </a:tr>
              <a:tr h="370840">
                <a:tc>
                  <a:txBody>
                    <a:bodyPr/>
                    <a:lstStyle/>
                    <a:p>
                      <a:r>
                        <a:rPr lang="en-US" dirty="0" smtClean="0"/>
                        <a:t>4. __________</a:t>
                      </a:r>
                      <a:endParaRPr lang="en-US" dirty="0"/>
                    </a:p>
                  </a:txBody>
                  <a:tcPr/>
                </a:tc>
                <a:tc>
                  <a:txBody>
                    <a:bodyPr/>
                    <a:lstStyle/>
                    <a:p>
                      <a:r>
                        <a:rPr lang="en-US" dirty="0" smtClean="0"/>
                        <a:t>“I want</a:t>
                      </a:r>
                      <a:r>
                        <a:rPr lang="en-US" baseline="0" dirty="0" smtClean="0"/>
                        <a:t> to eat more salads but I’m sort of picky when it comes to salad dressings.”</a:t>
                      </a:r>
                      <a:endParaRPr lang="en-US" dirty="0"/>
                    </a:p>
                  </a:txBody>
                  <a:tcPr/>
                </a:tc>
              </a:tr>
              <a:tr h="370840">
                <a:tc>
                  <a:txBody>
                    <a:bodyPr/>
                    <a:lstStyle/>
                    <a:p>
                      <a:r>
                        <a:rPr lang="en-US" dirty="0" smtClean="0"/>
                        <a:t>5.</a:t>
                      </a:r>
                      <a:r>
                        <a:rPr lang="en-US" baseline="0" dirty="0" smtClean="0"/>
                        <a:t> __________</a:t>
                      </a:r>
                      <a:endParaRPr lang="en-US" dirty="0"/>
                    </a:p>
                  </a:txBody>
                  <a:tcPr/>
                </a:tc>
                <a:tc>
                  <a:txBody>
                    <a:bodyPr/>
                    <a:lstStyle/>
                    <a:p>
                      <a:r>
                        <a:rPr lang="en-US" dirty="0" smtClean="0"/>
                        <a:t>“My</a:t>
                      </a:r>
                      <a:r>
                        <a:rPr lang="en-US" baseline="0" dirty="0" smtClean="0"/>
                        <a:t> doctor told me to see you because he said my blood sugars were up.”</a:t>
                      </a:r>
                      <a:endParaRPr lang="en-US" dirty="0"/>
                    </a:p>
                  </a:txBody>
                  <a:tcPr/>
                </a:tc>
              </a:tr>
              <a:tr h="370840">
                <a:tc>
                  <a:txBody>
                    <a:bodyPr/>
                    <a:lstStyle/>
                    <a:p>
                      <a:r>
                        <a:rPr lang="en-US" dirty="0" smtClean="0"/>
                        <a:t>6.</a:t>
                      </a:r>
                      <a:r>
                        <a:rPr lang="en-US" baseline="0" dirty="0" smtClean="0"/>
                        <a:t> __________</a:t>
                      </a:r>
                      <a:endParaRPr lang="en-US" dirty="0"/>
                    </a:p>
                  </a:txBody>
                  <a:tcPr/>
                </a:tc>
                <a:tc>
                  <a:txBody>
                    <a:bodyPr/>
                    <a:lstStyle/>
                    <a:p>
                      <a:r>
                        <a:rPr lang="en-US" dirty="0" smtClean="0"/>
                        <a:t>“I</a:t>
                      </a:r>
                      <a:r>
                        <a:rPr lang="en-US" baseline="0" dirty="0" smtClean="0"/>
                        <a:t>’ve been wanting to do more knitting, so I’m going to knit scarves while I watch TV instead of snacking.”</a:t>
                      </a:r>
                      <a:endParaRPr lang="en-US" dirty="0"/>
                    </a:p>
                  </a:txBody>
                  <a:tcPr/>
                </a:tc>
              </a:tr>
              <a:tr h="370840">
                <a:tc>
                  <a:txBody>
                    <a:bodyPr/>
                    <a:lstStyle/>
                    <a:p>
                      <a:r>
                        <a:rPr lang="en-US" dirty="0" smtClean="0"/>
                        <a:t>7. __________</a:t>
                      </a:r>
                      <a:endParaRPr lang="en-US" dirty="0"/>
                    </a:p>
                  </a:txBody>
                  <a:tcPr/>
                </a:tc>
                <a:tc>
                  <a:txBody>
                    <a:bodyPr/>
                    <a:lstStyle/>
                    <a:p>
                      <a:r>
                        <a:rPr lang="en-US" dirty="0" smtClean="0"/>
                        <a:t>“I know my children would love it if I played outside with them.</a:t>
                      </a:r>
                      <a:r>
                        <a:rPr lang="en-US" baseline="0" dirty="0" smtClean="0"/>
                        <a:t> It would be good for both of us.”</a:t>
                      </a:r>
                      <a:endParaRPr lang="en-US" dirty="0"/>
                    </a:p>
                  </a:txBody>
                  <a:tcPr/>
                </a:tc>
              </a:tr>
            </a:tbl>
          </a:graphicData>
        </a:graphic>
      </p:graphicFrame>
    </p:spTree>
    <p:extLst>
      <p:ext uri="{BB962C8B-B14F-4D97-AF65-F5344CB8AC3E}">
        <p14:creationId xmlns:p14="http://schemas.microsoft.com/office/powerpoint/2010/main" val="92518965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Ambivalence</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099595061"/>
              </p:ext>
            </p:extLst>
          </p:nvPr>
        </p:nvGraphicFramePr>
        <p:xfrm>
          <a:off x="542098" y="1703851"/>
          <a:ext cx="8098238" cy="4863721"/>
        </p:xfrm>
        <a:graphic>
          <a:graphicData uri="http://schemas.openxmlformats.org/drawingml/2006/table">
            <a:tbl>
              <a:tblPr firstRow="1" bandRow="1">
                <a:tableStyleId>{2D5ABB26-0587-4C30-8999-92F81FD0307C}</a:tableStyleId>
              </a:tblPr>
              <a:tblGrid>
                <a:gridCol w="2737618"/>
                <a:gridCol w="5360620"/>
              </a:tblGrid>
              <a:tr h="1405075">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800" dirty="0" smtClean="0"/>
                        <a:t>Obvious ambivalence</a:t>
                      </a:r>
                    </a:p>
                    <a:p>
                      <a:endParaRPr lang="en-US" dirty="0"/>
                    </a:p>
                  </a:txBody>
                  <a:tcPr/>
                </a:tc>
                <a:tc>
                  <a:txBody>
                    <a:bodyPr/>
                    <a:lstStyle/>
                    <a:p>
                      <a:pPr marL="285750" lvl="2" indent="-285750">
                        <a:buFont typeface="Arial"/>
                        <a:buChar char="•"/>
                      </a:pPr>
                      <a:r>
                        <a:rPr lang="en-US" sz="2000" dirty="0" smtClean="0"/>
                        <a:t>Honest, up-front</a:t>
                      </a:r>
                    </a:p>
                    <a:p>
                      <a:pPr marL="285750" lvl="2" indent="-285750">
                        <a:buFont typeface="Arial"/>
                        <a:buChar char="•"/>
                      </a:pPr>
                      <a:r>
                        <a:rPr lang="en-US" sz="2000" dirty="0" smtClean="0">
                          <a:solidFill>
                            <a:srgbClr val="D6550D"/>
                          </a:solidFill>
                        </a:rPr>
                        <a:t>“I know my doctor wants me to walk more, but I hate walking in this weather.”</a:t>
                      </a:r>
                    </a:p>
                    <a:p>
                      <a:pPr marL="285750" indent="-285750">
                        <a:buFont typeface="Arial"/>
                        <a:buChar char="•"/>
                      </a:pPr>
                      <a:endParaRPr lang="en-US" sz="2000" dirty="0"/>
                    </a:p>
                  </a:txBody>
                  <a:tcPr/>
                </a:tc>
              </a:tr>
              <a:tr h="1729323">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800" dirty="0" smtClean="0"/>
                        <a:t>No signs of ambivalence</a:t>
                      </a:r>
                    </a:p>
                    <a:p>
                      <a:endParaRPr lang="en-US" dirty="0"/>
                    </a:p>
                  </a:txBody>
                  <a:tcPr/>
                </a:tc>
                <a:tc>
                  <a:txBody>
                    <a:bodyPr/>
                    <a:lstStyle/>
                    <a:p>
                      <a:pPr marL="285750" lvl="2" indent="-285750">
                        <a:buFont typeface="Arial"/>
                        <a:buChar char="•"/>
                      </a:pPr>
                      <a:r>
                        <a:rPr lang="en-US" sz="2000" dirty="0" smtClean="0"/>
                        <a:t>Overly confident</a:t>
                      </a:r>
                    </a:p>
                    <a:p>
                      <a:pPr marL="285750" lvl="2" indent="-285750">
                        <a:buFont typeface="Arial"/>
                        <a:buChar char="•"/>
                      </a:pPr>
                      <a:r>
                        <a:rPr lang="en-US" sz="2000" dirty="0" smtClean="0"/>
                        <a:t>Often unaware of the challenging nature of behavior change</a:t>
                      </a:r>
                    </a:p>
                    <a:p>
                      <a:pPr marL="285750" lvl="2" indent="-285750">
                        <a:buFont typeface="Arial"/>
                        <a:buChar char="•"/>
                      </a:pPr>
                      <a:r>
                        <a:rPr lang="en-US" sz="2000" dirty="0" smtClean="0">
                          <a:solidFill>
                            <a:srgbClr val="D6550D"/>
                          </a:solidFill>
                        </a:rPr>
                        <a:t>“Just tell me what to do, and I’ll do it.”</a:t>
                      </a:r>
                    </a:p>
                    <a:p>
                      <a:pPr marL="285750" indent="-285750">
                        <a:buFont typeface="Arial"/>
                        <a:buChar char="•"/>
                      </a:pPr>
                      <a:endParaRPr lang="en-US" sz="2000" dirty="0"/>
                    </a:p>
                  </a:txBody>
                  <a:tcPr/>
                </a:tc>
              </a:tr>
              <a:tr h="1729323">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800" dirty="0" smtClean="0"/>
                        <a:t>Mixed messages</a:t>
                      </a:r>
                    </a:p>
                    <a:p>
                      <a:endParaRPr lang="en-US" dirty="0"/>
                    </a:p>
                  </a:txBody>
                  <a:tcPr/>
                </a:tc>
                <a:tc>
                  <a:txBody>
                    <a:bodyPr/>
                    <a:lstStyle/>
                    <a:p>
                      <a:pPr marL="285750" lvl="2" indent="-285750">
                        <a:buFont typeface="Arial"/>
                        <a:buChar char="•"/>
                      </a:pPr>
                      <a:r>
                        <a:rPr lang="en-US" sz="2000" dirty="0" smtClean="0"/>
                        <a:t>Verbal and non-verbal communication doesn’t line up</a:t>
                      </a:r>
                    </a:p>
                    <a:p>
                      <a:pPr marL="285750" lvl="2" indent="-285750">
                        <a:buFont typeface="Arial"/>
                        <a:buChar char="•"/>
                      </a:pPr>
                      <a:r>
                        <a:rPr lang="en-US" sz="2000" dirty="0" smtClean="0">
                          <a:solidFill>
                            <a:srgbClr val="D6550D"/>
                          </a:solidFill>
                        </a:rPr>
                        <a:t>“I guess I could try that. Can I get my food vouchers now?”</a:t>
                      </a:r>
                    </a:p>
                    <a:p>
                      <a:pPr marL="285750" indent="-285750">
                        <a:buFont typeface="Arial"/>
                        <a:buChar char="•"/>
                      </a:pPr>
                      <a:endParaRPr lang="en-US" sz="2000" dirty="0"/>
                    </a:p>
                  </a:txBody>
                  <a:tcPr/>
                </a:tc>
              </a:tr>
            </a:tbl>
          </a:graphicData>
        </a:graphic>
      </p:graphicFrame>
    </p:spTree>
    <p:extLst>
      <p:ext uri="{BB962C8B-B14F-4D97-AF65-F5344CB8AC3E}">
        <p14:creationId xmlns:p14="http://schemas.microsoft.com/office/powerpoint/2010/main" val="190769981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Responding to Ambivalence</a:t>
            </a:r>
            <a:endParaRPr lang="en-US" dirty="0"/>
          </a:p>
        </p:txBody>
      </p:sp>
      <p:pic>
        <p:nvPicPr>
          <p:cNvPr id="7" name="Picture 6" descr="Slide4.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583447" y="3577169"/>
            <a:ext cx="3935978" cy="2839832"/>
          </a:xfrm>
          <a:prstGeom prst="rect">
            <a:avLst/>
          </a:prstGeom>
        </p:spPr>
      </p:pic>
      <p:sp>
        <p:nvSpPr>
          <p:cNvPr id="9" name="Rectangle 8"/>
          <p:cNvSpPr/>
          <p:nvPr/>
        </p:nvSpPr>
        <p:spPr>
          <a:xfrm>
            <a:off x="583447" y="1633190"/>
            <a:ext cx="3935978" cy="1616421"/>
          </a:xfrm>
          <a:prstGeom prst="rect">
            <a:avLst/>
          </a:prstGeom>
          <a:solidFill>
            <a:srgbClr val="FFDC30"/>
          </a:solidFill>
          <a:ln>
            <a:solidFill>
              <a:srgbClr val="FFDC3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tx1"/>
                </a:solidFill>
              </a:rPr>
              <a:t>Reflective listening is </a:t>
            </a:r>
            <a:r>
              <a:rPr lang="en-US" sz="2400" dirty="0" smtClean="0">
                <a:solidFill>
                  <a:schemeClr val="tx1"/>
                </a:solidFill>
              </a:rPr>
              <a:t>the best way to respond to ambivalence.</a:t>
            </a:r>
            <a:endParaRPr lang="en-US" sz="2400" dirty="0">
              <a:solidFill>
                <a:schemeClr val="tx1"/>
              </a:solidFill>
            </a:endParaRPr>
          </a:p>
        </p:txBody>
      </p:sp>
      <p:sp>
        <p:nvSpPr>
          <p:cNvPr id="10" name="Rectangle 9"/>
          <p:cNvSpPr/>
          <p:nvPr/>
        </p:nvSpPr>
        <p:spPr>
          <a:xfrm>
            <a:off x="4741333" y="1624011"/>
            <a:ext cx="3826934" cy="4792990"/>
          </a:xfrm>
          <a:prstGeom prst="rect">
            <a:avLst/>
          </a:prstGeom>
        </p:spPr>
        <p:style>
          <a:lnRef idx="1">
            <a:schemeClr val="accent1"/>
          </a:lnRef>
          <a:fillRef idx="3">
            <a:schemeClr val="accent1"/>
          </a:fillRef>
          <a:effectRef idx="2">
            <a:schemeClr val="accent1"/>
          </a:effectRef>
          <a:fontRef idx="minor">
            <a:schemeClr val="lt1"/>
          </a:fontRef>
        </p:style>
        <p:txBody>
          <a:bodyPr lIns="274320" tIns="91440" rIns="274320" bIns="91440" rtlCol="0" anchor="ctr"/>
          <a:lstStyle/>
          <a:p>
            <a:pPr>
              <a:spcAft>
                <a:spcPts val="1500"/>
              </a:spcAft>
            </a:pPr>
            <a:r>
              <a:rPr lang="en-US" sz="2400" dirty="0"/>
              <a:t>Practitioners use reflective listening to:</a:t>
            </a:r>
          </a:p>
          <a:p>
            <a:pPr marL="511175" lvl="1" indent="-350838">
              <a:spcAft>
                <a:spcPts val="1500"/>
              </a:spcAft>
              <a:buFont typeface="Arial"/>
              <a:buChar char="•"/>
            </a:pPr>
            <a:r>
              <a:rPr lang="en-US" sz="2400" dirty="0"/>
              <a:t>try to understand the client’s experience</a:t>
            </a:r>
          </a:p>
          <a:p>
            <a:pPr marL="511175" lvl="1" indent="-350838">
              <a:spcAft>
                <a:spcPts val="1500"/>
              </a:spcAft>
              <a:buFont typeface="Arial"/>
              <a:buChar char="•"/>
            </a:pPr>
            <a:r>
              <a:rPr lang="en-US" sz="2400" dirty="0"/>
              <a:t>take a guess at the client’s meaning </a:t>
            </a:r>
          </a:p>
          <a:p>
            <a:pPr marL="511175" lvl="1" indent="-350838">
              <a:spcAft>
                <a:spcPts val="1500"/>
              </a:spcAft>
              <a:buFont typeface="Arial"/>
              <a:buChar char="•"/>
            </a:pPr>
            <a:r>
              <a:rPr lang="en-US" sz="2400" dirty="0"/>
              <a:t>highlight pieces of what the client says for the client to hear</a:t>
            </a:r>
          </a:p>
        </p:txBody>
      </p:sp>
    </p:spTree>
    <p:extLst>
      <p:ext uri="{BB962C8B-B14F-4D97-AF65-F5344CB8AC3E}">
        <p14:creationId xmlns:p14="http://schemas.microsoft.com/office/powerpoint/2010/main" val="191122703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Responding </a:t>
            </a:r>
            <a:r>
              <a:rPr lang="en-US" smtClean="0"/>
              <a:t>to Ambivalence</a:t>
            </a:r>
            <a:endParaRPr lang="en-US"/>
          </a:p>
        </p:txBody>
      </p:sp>
      <p:sp>
        <p:nvSpPr>
          <p:cNvPr id="3" name="Content Placeholder 2"/>
          <p:cNvSpPr>
            <a:spLocks noGrp="1"/>
          </p:cNvSpPr>
          <p:nvPr>
            <p:ph idx="1"/>
          </p:nvPr>
        </p:nvSpPr>
        <p:spPr>
          <a:xfrm>
            <a:off x="457200" y="1600200"/>
            <a:ext cx="8229600" cy="3084519"/>
          </a:xfrm>
        </p:spPr>
        <p:txBody>
          <a:bodyPr>
            <a:noAutofit/>
          </a:bodyPr>
          <a:lstStyle/>
          <a:p>
            <a:pPr marL="0" indent="0">
              <a:buNone/>
            </a:pPr>
            <a:r>
              <a:rPr lang="en-US" sz="2800" dirty="0" smtClean="0"/>
              <a:t>Two ways to use reflective </a:t>
            </a:r>
            <a:r>
              <a:rPr lang="en-US" sz="2800" dirty="0"/>
              <a:t>l</a:t>
            </a:r>
            <a:r>
              <a:rPr lang="en-US" sz="2800" dirty="0" smtClean="0"/>
              <a:t>istening:</a:t>
            </a:r>
          </a:p>
          <a:p>
            <a:pPr marL="352425" lvl="1" indent="-352425">
              <a:buFont typeface="+mj-lt"/>
              <a:buAutoNum type="arabicPeriod"/>
            </a:pPr>
            <a:r>
              <a:rPr lang="en-US" sz="2400" b="1" dirty="0" smtClean="0">
                <a:solidFill>
                  <a:schemeClr val="tx2"/>
                </a:solidFill>
              </a:rPr>
              <a:t>Reflect both sides of the ambivalence.</a:t>
            </a:r>
          </a:p>
          <a:p>
            <a:pPr marL="574675" lvl="2" indent="-182563"/>
            <a:r>
              <a:rPr lang="en-US" sz="2000" dirty="0"/>
              <a:t>Also known as a double-sided </a:t>
            </a:r>
            <a:r>
              <a:rPr lang="en-US" sz="2000" dirty="0" smtClean="0"/>
              <a:t>reflection</a:t>
            </a:r>
          </a:p>
          <a:p>
            <a:pPr marL="574675" lvl="2" indent="-182563"/>
            <a:r>
              <a:rPr lang="en-US" sz="2000" dirty="0" smtClean="0"/>
              <a:t>First, reflect the sustain talk and then reflect the change talk.</a:t>
            </a:r>
          </a:p>
          <a:p>
            <a:pPr marL="574675" lvl="2" indent="-182563"/>
            <a:r>
              <a:rPr lang="en-US" sz="2000" dirty="0" smtClean="0"/>
              <a:t>Client is more likely to speak what is said last.</a:t>
            </a:r>
          </a:p>
        </p:txBody>
      </p:sp>
      <p:sp>
        <p:nvSpPr>
          <p:cNvPr id="5" name="Rounded Rectangle 4"/>
          <p:cNvSpPr/>
          <p:nvPr/>
        </p:nvSpPr>
        <p:spPr>
          <a:xfrm>
            <a:off x="978335" y="4307433"/>
            <a:ext cx="7591379" cy="2476760"/>
          </a:xfrm>
          <a:prstGeom prst="roundRect">
            <a:avLst/>
          </a:prstGeom>
          <a:ln/>
        </p:spPr>
        <p:style>
          <a:lnRef idx="2">
            <a:schemeClr val="accent1"/>
          </a:lnRef>
          <a:fillRef idx="1">
            <a:schemeClr val="lt1"/>
          </a:fillRef>
          <a:effectRef idx="0">
            <a:schemeClr val="accent1"/>
          </a:effectRef>
          <a:fontRef idx="minor">
            <a:schemeClr val="dk1"/>
          </a:fontRef>
        </p:style>
        <p:txBody>
          <a:bodyPr rtlCol="0" anchor="ctr"/>
          <a:lstStyle/>
          <a:p>
            <a:pPr marL="223838" lvl="3">
              <a:spcAft>
                <a:spcPts val="800"/>
              </a:spcAft>
            </a:pPr>
            <a:r>
              <a:rPr lang="en-US" sz="2000" dirty="0" smtClean="0">
                <a:solidFill>
                  <a:srgbClr val="000000"/>
                </a:solidFill>
                <a:latin typeface="Calibri"/>
              </a:rPr>
              <a:t>Practitioner</a:t>
            </a:r>
            <a:r>
              <a:rPr lang="en-US" sz="2000" dirty="0">
                <a:solidFill>
                  <a:srgbClr val="000000"/>
                </a:solidFill>
                <a:latin typeface="Calibri"/>
              </a:rPr>
              <a:t>: On one hand, </a:t>
            </a:r>
            <a:r>
              <a:rPr lang="en-US" sz="2000" dirty="0">
                <a:solidFill>
                  <a:srgbClr val="FF0000"/>
                </a:solidFill>
                <a:latin typeface="Calibri"/>
              </a:rPr>
              <a:t>you are busy and find it hard to cook at </a:t>
            </a:r>
            <a:r>
              <a:rPr lang="en-US" sz="2000" dirty="0" smtClean="0">
                <a:solidFill>
                  <a:srgbClr val="FF0000"/>
                </a:solidFill>
                <a:latin typeface="Calibri"/>
              </a:rPr>
              <a:t>home </a:t>
            </a:r>
            <a:r>
              <a:rPr lang="en-US" sz="2000" dirty="0">
                <a:solidFill>
                  <a:srgbClr val="000000"/>
                </a:solidFill>
                <a:latin typeface="Calibri"/>
              </a:rPr>
              <a:t>and on the other hand</a:t>
            </a:r>
            <a:r>
              <a:rPr lang="en-US" sz="2000" dirty="0">
                <a:latin typeface="Calibri"/>
              </a:rPr>
              <a:t>, </a:t>
            </a:r>
            <a:r>
              <a:rPr lang="en-US" sz="2000" dirty="0">
                <a:solidFill>
                  <a:srgbClr val="008000"/>
                </a:solidFill>
                <a:latin typeface="Calibri"/>
              </a:rPr>
              <a:t>you’re finding that eating out all the time is expensive</a:t>
            </a:r>
            <a:r>
              <a:rPr lang="en-US" sz="2000" dirty="0" smtClean="0">
                <a:latin typeface="Calibri"/>
              </a:rPr>
              <a:t>.</a:t>
            </a:r>
            <a:endParaRPr lang="en-US" sz="2000" dirty="0" smtClean="0">
              <a:solidFill>
                <a:srgbClr val="008000"/>
              </a:solidFill>
              <a:latin typeface="Calibri"/>
            </a:endParaRPr>
          </a:p>
          <a:p>
            <a:pPr marL="223838" lvl="3"/>
            <a:r>
              <a:rPr lang="en-US" sz="2000" dirty="0" smtClean="0">
                <a:solidFill>
                  <a:schemeClr val="tx1"/>
                </a:solidFill>
                <a:latin typeface="Calibri"/>
              </a:rPr>
              <a:t>Client: </a:t>
            </a:r>
            <a:r>
              <a:rPr lang="en-US" sz="2000" dirty="0" smtClean="0">
                <a:solidFill>
                  <a:srgbClr val="008000"/>
                </a:solidFill>
                <a:latin typeface="Calibri"/>
              </a:rPr>
              <a:t>Yes, I bet if I saved that money I could treat myself to a pretty nice vacation a year from now.					</a:t>
            </a:r>
          </a:p>
          <a:p>
            <a:pPr marL="119063" lvl="3"/>
            <a:r>
              <a:rPr lang="en-US" sz="2000" dirty="0">
                <a:solidFill>
                  <a:srgbClr val="008000"/>
                </a:solidFill>
                <a:latin typeface="Calibri"/>
              </a:rPr>
              <a:t>	</a:t>
            </a:r>
            <a:r>
              <a:rPr lang="en-US" sz="2000" dirty="0" smtClean="0">
                <a:solidFill>
                  <a:srgbClr val="008000"/>
                </a:solidFill>
                <a:latin typeface="Calibri"/>
              </a:rPr>
              <a:t>									green</a:t>
            </a:r>
            <a:r>
              <a:rPr lang="en-US" sz="2000" dirty="0" smtClean="0">
                <a:solidFill>
                  <a:srgbClr val="000000"/>
                </a:solidFill>
                <a:latin typeface="Calibri"/>
              </a:rPr>
              <a:t> </a:t>
            </a:r>
            <a:r>
              <a:rPr lang="en-US" sz="2000" dirty="0">
                <a:solidFill>
                  <a:srgbClr val="000000"/>
                </a:solidFill>
                <a:latin typeface="Calibri"/>
              </a:rPr>
              <a:t>= change </a:t>
            </a:r>
            <a:r>
              <a:rPr lang="en-US" sz="2000" dirty="0" smtClean="0">
                <a:solidFill>
                  <a:srgbClr val="000000"/>
                </a:solidFill>
                <a:latin typeface="Calibri"/>
              </a:rPr>
              <a:t>talk</a:t>
            </a:r>
            <a:endParaRPr lang="en-US" sz="2000" dirty="0">
              <a:solidFill>
                <a:srgbClr val="000000"/>
              </a:solidFill>
              <a:latin typeface="Calibri"/>
            </a:endParaRPr>
          </a:p>
          <a:p>
            <a:pPr marL="119063" lvl="3"/>
            <a:r>
              <a:rPr lang="en-US" sz="2000" dirty="0">
                <a:solidFill>
                  <a:srgbClr val="000000"/>
                </a:solidFill>
                <a:latin typeface="Calibri"/>
              </a:rPr>
              <a:t>	</a:t>
            </a:r>
            <a:r>
              <a:rPr lang="en-US" sz="2000" dirty="0" smtClean="0">
                <a:solidFill>
                  <a:srgbClr val="000000"/>
                </a:solidFill>
                <a:latin typeface="Calibri"/>
              </a:rPr>
              <a:t>									</a:t>
            </a:r>
            <a:r>
              <a:rPr lang="en-US" sz="2000" dirty="0" smtClean="0">
                <a:solidFill>
                  <a:srgbClr val="FF0000"/>
                </a:solidFill>
                <a:latin typeface="Calibri"/>
              </a:rPr>
              <a:t>red </a:t>
            </a:r>
            <a:r>
              <a:rPr lang="en-US" sz="2000" dirty="0">
                <a:solidFill>
                  <a:schemeClr val="tx1"/>
                </a:solidFill>
                <a:latin typeface="Calibri"/>
              </a:rPr>
              <a:t>= sustain talk</a:t>
            </a:r>
          </a:p>
        </p:txBody>
      </p:sp>
    </p:spTree>
    <p:extLst>
      <p:ext uri="{BB962C8B-B14F-4D97-AF65-F5344CB8AC3E}">
        <p14:creationId xmlns:p14="http://schemas.microsoft.com/office/powerpoint/2010/main" val="384338703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Responding </a:t>
            </a:r>
            <a:r>
              <a:rPr lang="en-US" smtClean="0"/>
              <a:t>to Ambivalence</a:t>
            </a:r>
            <a:endParaRPr lang="en-US"/>
          </a:p>
        </p:txBody>
      </p:sp>
      <p:sp>
        <p:nvSpPr>
          <p:cNvPr id="3" name="Content Placeholder 2"/>
          <p:cNvSpPr>
            <a:spLocks noGrp="1"/>
          </p:cNvSpPr>
          <p:nvPr>
            <p:ph idx="1"/>
          </p:nvPr>
        </p:nvSpPr>
        <p:spPr>
          <a:xfrm>
            <a:off x="457200" y="1600200"/>
            <a:ext cx="8229600" cy="4321681"/>
          </a:xfrm>
        </p:spPr>
        <p:txBody>
          <a:bodyPr>
            <a:normAutofit/>
          </a:bodyPr>
          <a:lstStyle/>
          <a:p>
            <a:pPr marL="0" indent="0">
              <a:buNone/>
            </a:pPr>
            <a:r>
              <a:rPr lang="en-US" sz="2800" dirty="0" smtClean="0"/>
              <a:t>Two </a:t>
            </a:r>
            <a:r>
              <a:rPr lang="en-US" sz="2800" dirty="0"/>
              <a:t>w</a:t>
            </a:r>
            <a:r>
              <a:rPr lang="en-US" sz="2800" dirty="0" smtClean="0"/>
              <a:t>ays to use </a:t>
            </a:r>
            <a:r>
              <a:rPr lang="en-US" sz="2800" dirty="0"/>
              <a:t>r</a:t>
            </a:r>
            <a:r>
              <a:rPr lang="en-US" sz="2800" dirty="0" smtClean="0"/>
              <a:t>eflective listening</a:t>
            </a:r>
          </a:p>
          <a:p>
            <a:pPr marL="352425" lvl="1" indent="-352425">
              <a:buFont typeface="+mj-lt"/>
              <a:buAutoNum type="arabicPeriod" startAt="2"/>
            </a:pPr>
            <a:r>
              <a:rPr lang="en-US" sz="2400" b="1" dirty="0" smtClean="0">
                <a:solidFill>
                  <a:schemeClr val="tx2"/>
                </a:solidFill>
              </a:rPr>
              <a:t>Reflect only the change talk</a:t>
            </a:r>
          </a:p>
          <a:p>
            <a:pPr marL="574675" lvl="2" indent="-182563"/>
            <a:r>
              <a:rPr lang="en-US" sz="2000" dirty="0" smtClean="0"/>
              <a:t>Sometimes it makes sense to validate the sustain talk you hear and other times, it isn’t necessary</a:t>
            </a:r>
          </a:p>
          <a:p>
            <a:pPr marL="574675" lvl="2" indent="-182563"/>
            <a:r>
              <a:rPr lang="en-US" sz="2000" dirty="0" smtClean="0"/>
              <a:t>At times, change talk from a client is subtle</a:t>
            </a:r>
          </a:p>
          <a:p>
            <a:pPr marL="574675" lvl="2" indent="-182563"/>
            <a:r>
              <a:rPr lang="en-US" sz="2000" dirty="0"/>
              <a:t>H</a:t>
            </a:r>
            <a:r>
              <a:rPr lang="en-US" sz="2000" dirty="0" smtClean="0"/>
              <a:t>ighlight the subtle change talk to emphasize it</a:t>
            </a:r>
          </a:p>
        </p:txBody>
      </p:sp>
      <p:sp>
        <p:nvSpPr>
          <p:cNvPr id="7" name="Rounded Rectangle 6"/>
          <p:cNvSpPr/>
          <p:nvPr/>
        </p:nvSpPr>
        <p:spPr>
          <a:xfrm>
            <a:off x="944009" y="4591721"/>
            <a:ext cx="7594342" cy="2121943"/>
          </a:xfrm>
          <a:prstGeom prst="roundRect">
            <a:avLst/>
          </a:prstGeom>
          <a:ln/>
        </p:spPr>
        <p:style>
          <a:lnRef idx="2">
            <a:schemeClr val="accent1"/>
          </a:lnRef>
          <a:fillRef idx="1">
            <a:schemeClr val="lt1"/>
          </a:fillRef>
          <a:effectRef idx="0">
            <a:schemeClr val="accent1"/>
          </a:effectRef>
          <a:fontRef idx="minor">
            <a:schemeClr val="dk1"/>
          </a:fontRef>
        </p:style>
        <p:txBody>
          <a:bodyPr tIns="18288" bIns="18288" rtlCol="0" anchor="ctr"/>
          <a:lstStyle/>
          <a:p>
            <a:pPr marL="119063" lvl="3">
              <a:spcAft>
                <a:spcPts val="1000"/>
              </a:spcAft>
            </a:pPr>
            <a:r>
              <a:rPr lang="en-US" sz="2000" dirty="0" smtClean="0">
                <a:solidFill>
                  <a:srgbClr val="000000"/>
                </a:solidFill>
              </a:rPr>
              <a:t>Client</a:t>
            </a:r>
            <a:r>
              <a:rPr lang="en-US" sz="2000" dirty="0">
                <a:solidFill>
                  <a:srgbClr val="000000"/>
                </a:solidFill>
              </a:rPr>
              <a:t>: </a:t>
            </a:r>
            <a:r>
              <a:rPr lang="en-US" sz="2000" dirty="0">
                <a:solidFill>
                  <a:srgbClr val="008000"/>
                </a:solidFill>
              </a:rPr>
              <a:t>I need to get more sleep. </a:t>
            </a:r>
            <a:r>
              <a:rPr lang="en-US" sz="2000" dirty="0">
                <a:solidFill>
                  <a:srgbClr val="FF0000"/>
                </a:solidFill>
              </a:rPr>
              <a:t>If I go to bed late, it’s hard to wake up and </a:t>
            </a:r>
            <a:r>
              <a:rPr lang="en-US" sz="2000" dirty="0" smtClean="0">
                <a:solidFill>
                  <a:srgbClr val="FF0000"/>
                </a:solidFill>
              </a:rPr>
              <a:t>exercise in the morning.</a:t>
            </a:r>
            <a:endParaRPr lang="en-US" sz="2000" dirty="0">
              <a:solidFill>
                <a:srgbClr val="FF0000"/>
              </a:solidFill>
            </a:endParaRPr>
          </a:p>
          <a:p>
            <a:pPr marL="119063" lvl="3">
              <a:spcAft>
                <a:spcPts val="800"/>
              </a:spcAft>
            </a:pPr>
            <a:r>
              <a:rPr lang="en-US" sz="2000" dirty="0">
                <a:solidFill>
                  <a:srgbClr val="000000"/>
                </a:solidFill>
              </a:rPr>
              <a:t>Practitioner: </a:t>
            </a:r>
            <a:r>
              <a:rPr lang="en-US" sz="2000" dirty="0">
                <a:solidFill>
                  <a:srgbClr val="008000"/>
                </a:solidFill>
              </a:rPr>
              <a:t>You’ve noticed that good sleep leads to </a:t>
            </a:r>
            <a:r>
              <a:rPr lang="en-US" sz="2000" dirty="0" smtClean="0">
                <a:solidFill>
                  <a:srgbClr val="008000"/>
                </a:solidFill>
              </a:rPr>
              <a:t>success.</a:t>
            </a:r>
          </a:p>
          <a:p>
            <a:pPr marL="119063" lvl="3"/>
            <a:endParaRPr lang="en-US" sz="100" dirty="0" smtClean="0">
              <a:solidFill>
                <a:srgbClr val="008000"/>
              </a:solidFill>
            </a:endParaRPr>
          </a:p>
          <a:p>
            <a:pPr marL="122238" algn="r"/>
            <a:r>
              <a:rPr lang="en-US" sz="2000" dirty="0" smtClean="0">
                <a:solidFill>
                  <a:srgbClr val="008000"/>
                </a:solidFill>
              </a:rPr>
              <a:t>green</a:t>
            </a:r>
            <a:r>
              <a:rPr lang="en-US" sz="2000" dirty="0" smtClean="0">
                <a:solidFill>
                  <a:srgbClr val="000000"/>
                </a:solidFill>
              </a:rPr>
              <a:t> </a:t>
            </a:r>
            <a:r>
              <a:rPr lang="en-US" sz="2000" dirty="0">
                <a:solidFill>
                  <a:srgbClr val="000000"/>
                </a:solidFill>
              </a:rPr>
              <a:t>= change </a:t>
            </a:r>
            <a:r>
              <a:rPr lang="en-US" sz="2000" dirty="0" smtClean="0">
                <a:solidFill>
                  <a:srgbClr val="000000"/>
                </a:solidFill>
              </a:rPr>
              <a:t>talk</a:t>
            </a:r>
            <a:endParaRPr lang="en-US" sz="2000" dirty="0">
              <a:solidFill>
                <a:srgbClr val="000000"/>
              </a:solidFill>
            </a:endParaRPr>
          </a:p>
          <a:p>
            <a:pPr marL="122238" algn="r"/>
            <a:r>
              <a:rPr lang="en-US" sz="2000" dirty="0" smtClean="0">
                <a:solidFill>
                  <a:srgbClr val="FF0000"/>
                </a:solidFill>
              </a:rPr>
              <a:t>red </a:t>
            </a:r>
            <a:r>
              <a:rPr lang="en-US" sz="2000" dirty="0">
                <a:solidFill>
                  <a:schemeClr val="tx1"/>
                </a:solidFill>
              </a:rPr>
              <a:t>= sustain talk</a:t>
            </a:r>
          </a:p>
        </p:txBody>
      </p:sp>
    </p:spTree>
    <p:extLst>
      <p:ext uri="{BB962C8B-B14F-4D97-AF65-F5344CB8AC3E}">
        <p14:creationId xmlns:p14="http://schemas.microsoft.com/office/powerpoint/2010/main" val="136737330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Responding to Ambivalence</a:t>
            </a:r>
            <a:endParaRPr lang="en-US" dirty="0"/>
          </a:p>
        </p:txBody>
      </p:sp>
      <p:sp>
        <p:nvSpPr>
          <p:cNvPr id="3" name="Content Placeholder 2"/>
          <p:cNvSpPr>
            <a:spLocks noGrp="1"/>
          </p:cNvSpPr>
          <p:nvPr>
            <p:ph idx="1"/>
          </p:nvPr>
        </p:nvSpPr>
        <p:spPr/>
        <p:txBody>
          <a:bodyPr>
            <a:normAutofit/>
          </a:bodyPr>
          <a:lstStyle/>
          <a:p>
            <a:r>
              <a:rPr lang="en-US" sz="2800" dirty="0" smtClean="0"/>
              <a:t>Use open-ended questions to elicit more change talk.</a:t>
            </a:r>
          </a:p>
          <a:p>
            <a:pPr lvl="1"/>
            <a:r>
              <a:rPr lang="en-US" sz="2400" dirty="0" smtClean="0"/>
              <a:t>What is important to you about this change?</a:t>
            </a:r>
          </a:p>
          <a:p>
            <a:pPr lvl="1"/>
            <a:r>
              <a:rPr lang="en-US" sz="2400" dirty="0" smtClean="0"/>
              <a:t>How would your life be different if you made this change?</a:t>
            </a:r>
          </a:p>
          <a:p>
            <a:pPr lvl="1"/>
            <a:r>
              <a:rPr lang="en-US" sz="2400" dirty="0" smtClean="0"/>
              <a:t>How is what you’re doing right now not working for you?</a:t>
            </a:r>
          </a:p>
          <a:p>
            <a:pPr lvl="1"/>
            <a:r>
              <a:rPr lang="en-US" sz="2400" dirty="0" smtClean="0"/>
              <a:t>What’s motivating you to make this change?</a:t>
            </a:r>
          </a:p>
          <a:p>
            <a:pPr lvl="1"/>
            <a:r>
              <a:rPr lang="en-US" sz="2400" dirty="0" smtClean="0"/>
              <a:t>What’s the best part about making this change?</a:t>
            </a:r>
            <a:endParaRPr lang="en-US" sz="2400" dirty="0"/>
          </a:p>
        </p:txBody>
      </p:sp>
    </p:spTree>
    <p:extLst>
      <p:ext uri="{BB962C8B-B14F-4D97-AF65-F5344CB8AC3E}">
        <p14:creationId xmlns:p14="http://schemas.microsoft.com/office/powerpoint/2010/main" val="2219834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Activity</a:t>
            </a:r>
            <a:endParaRPr lang="en-US" dirty="0"/>
          </a:p>
        </p:txBody>
      </p:sp>
      <p:sp>
        <p:nvSpPr>
          <p:cNvPr id="3" name="Content Placeholder 2"/>
          <p:cNvSpPr>
            <a:spLocks noGrp="1"/>
          </p:cNvSpPr>
          <p:nvPr>
            <p:ph idx="1"/>
          </p:nvPr>
        </p:nvSpPr>
        <p:spPr/>
        <p:txBody>
          <a:bodyPr/>
          <a:lstStyle/>
          <a:p>
            <a:pPr marL="0" indent="0">
              <a:buNone/>
            </a:pPr>
            <a:r>
              <a:rPr lang="en-US" sz="2400" dirty="0" smtClean="0"/>
              <a:t>Which of the following questions would be best for evoking </a:t>
            </a:r>
            <a:r>
              <a:rPr lang="en-US" sz="2400" dirty="0" smtClean="0">
                <a:solidFill>
                  <a:srgbClr val="008000"/>
                </a:solidFill>
              </a:rPr>
              <a:t>change talk</a:t>
            </a:r>
            <a:r>
              <a:rPr lang="en-US" sz="2400" dirty="0" smtClean="0"/>
              <a:t>? (Write down or circle all that apply.)</a:t>
            </a:r>
          </a:p>
          <a:p>
            <a:pPr marL="0" indent="0">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4227313744"/>
              </p:ext>
            </p:extLst>
          </p:nvPr>
        </p:nvGraphicFramePr>
        <p:xfrm>
          <a:off x="564672" y="2645327"/>
          <a:ext cx="7961170" cy="3933054"/>
        </p:xfrm>
        <a:graphic>
          <a:graphicData uri="http://schemas.openxmlformats.org/drawingml/2006/table">
            <a:tbl>
              <a:tblPr firstRow="1" bandRow="1">
                <a:tableStyleId>{2D5ABB26-0587-4C30-8999-92F81FD0307C}</a:tableStyleId>
              </a:tblPr>
              <a:tblGrid>
                <a:gridCol w="3980585"/>
                <a:gridCol w="3980585"/>
              </a:tblGrid>
              <a:tr h="522427">
                <a:tc>
                  <a:txBody>
                    <a:bodyPr/>
                    <a:lstStyle/>
                    <a:p>
                      <a:pPr marL="342900" indent="-342900">
                        <a:buAutoNum type="alphaLcPeriod"/>
                      </a:pPr>
                      <a:r>
                        <a:rPr lang="en-US" sz="1600" dirty="0" smtClean="0"/>
                        <a:t>Why</a:t>
                      </a:r>
                      <a:r>
                        <a:rPr lang="en-US" sz="1600" baseline="0" dirty="0" smtClean="0"/>
                        <a:t> might now not be the best time to make a change?</a:t>
                      </a:r>
                    </a:p>
                    <a:p>
                      <a:pPr marL="0" indent="0">
                        <a:buNone/>
                      </a:pPr>
                      <a:endParaRPr lang="en-US" sz="1600" dirty="0"/>
                    </a:p>
                  </a:txBody>
                  <a:tcPr/>
                </a:tc>
                <a:tc>
                  <a:txBody>
                    <a:bodyPr/>
                    <a:lstStyle/>
                    <a:p>
                      <a:pPr marL="342900" indent="-342900">
                        <a:buFont typeface="+mj-lt"/>
                        <a:buAutoNum type="alphaLcPeriod" startAt="5"/>
                      </a:pPr>
                      <a:r>
                        <a:rPr lang="en-US" sz="1600" dirty="0" smtClean="0"/>
                        <a:t>What has prevented you from making this change in</a:t>
                      </a:r>
                      <a:r>
                        <a:rPr lang="en-US" sz="1600" baseline="0" dirty="0" smtClean="0"/>
                        <a:t> the past?</a:t>
                      </a:r>
                      <a:endParaRPr lang="en-US" sz="1600" dirty="0"/>
                    </a:p>
                  </a:txBody>
                  <a:tcPr/>
                </a:tc>
              </a:tr>
              <a:tr h="976494">
                <a:tc>
                  <a:txBody>
                    <a:bodyPr/>
                    <a:lstStyle/>
                    <a:p>
                      <a:pPr marL="342900" indent="-342900">
                        <a:buFont typeface="+mj-lt"/>
                        <a:buAutoNum type="alphaLcPeriod" startAt="2"/>
                      </a:pPr>
                      <a:r>
                        <a:rPr lang="en-US" sz="1600" dirty="0" smtClean="0"/>
                        <a:t>In</a:t>
                      </a:r>
                      <a:r>
                        <a:rPr lang="en-US" sz="1600" baseline="0" dirty="0" smtClean="0"/>
                        <a:t> what ways would making this change improve your life?</a:t>
                      </a:r>
                    </a:p>
                    <a:p>
                      <a:endParaRPr lang="en-US" sz="1600" dirty="0"/>
                    </a:p>
                  </a:txBody>
                  <a:tcPr/>
                </a:tc>
                <a:tc>
                  <a:txBody>
                    <a:bodyPr/>
                    <a:lstStyle/>
                    <a:p>
                      <a:pPr marL="342900" indent="-342900">
                        <a:buFont typeface="+mj-lt"/>
                        <a:buAutoNum type="alphaLcPeriod" startAt="6"/>
                      </a:pPr>
                      <a:r>
                        <a:rPr lang="en-US" sz="1600" dirty="0" smtClean="0"/>
                        <a:t>What are some of the benefits you’re hoping to experience as you attempt</a:t>
                      </a:r>
                      <a:r>
                        <a:rPr lang="en-US" sz="1600" baseline="0" dirty="0" smtClean="0"/>
                        <a:t> to make this change?</a:t>
                      </a:r>
                      <a:endParaRPr lang="en-US" sz="1600" dirty="0"/>
                    </a:p>
                  </a:txBody>
                  <a:tcPr/>
                </a:tc>
              </a:tr>
              <a:tr h="522427">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lphaLcPeriod" startAt="3"/>
                        <a:tabLst/>
                        <a:defRPr/>
                      </a:pPr>
                      <a:r>
                        <a:rPr lang="en-US" sz="1600" dirty="0" smtClean="0"/>
                        <a:t>What</a:t>
                      </a:r>
                      <a:r>
                        <a:rPr lang="en-US" sz="1600" baseline="0" dirty="0" smtClean="0"/>
                        <a:t> might get in the way of you making this change?</a:t>
                      </a:r>
                    </a:p>
                    <a:p>
                      <a:endParaRPr lang="en-US" sz="1600" dirty="0"/>
                    </a:p>
                  </a:txBody>
                  <a:tcPr/>
                </a:tc>
                <a:tc>
                  <a:txBody>
                    <a:bodyPr/>
                    <a:lstStyle/>
                    <a:p>
                      <a:pPr marL="342900" indent="-342900">
                        <a:buFont typeface="+mj-lt"/>
                        <a:buAutoNum type="alphaLcPeriod" startAt="7"/>
                      </a:pPr>
                      <a:r>
                        <a:rPr lang="en-US" sz="1600" dirty="0" smtClean="0"/>
                        <a:t>What are some</a:t>
                      </a:r>
                      <a:r>
                        <a:rPr lang="en-US" sz="1600" baseline="0" dirty="0" smtClean="0"/>
                        <a:t> other reasons you’d like to make this change?</a:t>
                      </a:r>
                      <a:endParaRPr lang="en-US" sz="1600" dirty="0"/>
                    </a:p>
                  </a:txBody>
                  <a:tcPr/>
                </a:tc>
              </a:tr>
              <a:tr h="522427">
                <a:tc>
                  <a:txBody>
                    <a:bodyPr/>
                    <a:lstStyle/>
                    <a:p>
                      <a:pPr marL="342900" indent="-342900">
                        <a:buFont typeface="+mj-lt"/>
                        <a:buAutoNum type="alphaLcPeriod" startAt="4"/>
                      </a:pPr>
                      <a:r>
                        <a:rPr lang="en-US" sz="1600" dirty="0" smtClean="0"/>
                        <a:t>What is it about this change that excites</a:t>
                      </a:r>
                      <a:r>
                        <a:rPr lang="en-US" sz="1600" baseline="0" dirty="0" smtClean="0"/>
                        <a:t> you?</a:t>
                      </a:r>
                      <a:endParaRPr lang="en-US" sz="1600" dirty="0"/>
                    </a:p>
                  </a:txBody>
                  <a:tcPr/>
                </a:tc>
                <a:tc>
                  <a:txBody>
                    <a:bodyPr/>
                    <a:lstStyle/>
                    <a:p>
                      <a:pPr marL="342900" marR="0" indent="-342900" algn="l" defTabSz="914400" rtl="0" eaLnBrk="1" fontAlgn="auto" latinLnBrk="0" hangingPunct="1">
                        <a:lnSpc>
                          <a:spcPct val="100000"/>
                        </a:lnSpc>
                        <a:spcBef>
                          <a:spcPts val="0"/>
                        </a:spcBef>
                        <a:spcAft>
                          <a:spcPts val="0"/>
                        </a:spcAft>
                        <a:buClrTx/>
                        <a:buSzTx/>
                        <a:buFont typeface="+mj-lt"/>
                        <a:buAutoNum type="alphaLcPeriod" startAt="8"/>
                        <a:tabLst/>
                        <a:defRPr/>
                      </a:pPr>
                      <a:r>
                        <a:rPr lang="en-US" sz="1600" dirty="0" smtClean="0"/>
                        <a:t>So on a scale from 0</a:t>
                      </a:r>
                      <a:r>
                        <a:rPr lang="en-US" sz="1600" baseline="0" dirty="0" smtClean="0"/>
                        <a:t> (not at all important) and 10 (very important), you chose a 7. What kept you from choosing an 8 or a 9?</a:t>
                      </a:r>
                      <a:endParaRPr lang="en-US" sz="1600" dirty="0" smtClean="0"/>
                    </a:p>
                    <a:p>
                      <a:endParaRPr lang="en-US" sz="1600" dirty="0"/>
                    </a:p>
                  </a:txBody>
                  <a:tcPr/>
                </a:tc>
              </a:tr>
            </a:tbl>
          </a:graphicData>
        </a:graphic>
      </p:graphicFrame>
    </p:spTree>
    <p:extLst>
      <p:ext uri="{BB962C8B-B14F-4D97-AF65-F5344CB8AC3E}">
        <p14:creationId xmlns:p14="http://schemas.microsoft.com/office/powerpoint/2010/main" val="2359406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Responding to Ambivalence</a:t>
            </a:r>
            <a:endParaRPr lang="en-US" dirty="0"/>
          </a:p>
        </p:txBody>
      </p:sp>
      <p:sp>
        <p:nvSpPr>
          <p:cNvPr id="3" name="Content Placeholder 2"/>
          <p:cNvSpPr>
            <a:spLocks noGrp="1"/>
          </p:cNvSpPr>
          <p:nvPr>
            <p:ph idx="1"/>
          </p:nvPr>
        </p:nvSpPr>
        <p:spPr>
          <a:xfrm>
            <a:off x="457200" y="1486341"/>
            <a:ext cx="8229600" cy="2261045"/>
          </a:xfrm>
        </p:spPr>
        <p:txBody>
          <a:bodyPr>
            <a:normAutofit/>
          </a:bodyPr>
          <a:lstStyle/>
          <a:p>
            <a:pPr marL="0" indent="0">
              <a:buNone/>
            </a:pPr>
            <a:r>
              <a:rPr lang="en-US" sz="2800" dirty="0" smtClean="0"/>
              <a:t>The evoking process is all about</a:t>
            </a:r>
            <a:r>
              <a:rPr lang="is-IS" sz="2800" dirty="0" smtClean="0"/>
              <a:t>…</a:t>
            </a:r>
            <a:endParaRPr lang="en-US" sz="2800" dirty="0" smtClean="0"/>
          </a:p>
          <a:p>
            <a:pPr marL="579438" indent="-288925"/>
            <a:r>
              <a:rPr lang="en-US" sz="2800" dirty="0" smtClean="0"/>
              <a:t>Reflecting </a:t>
            </a:r>
            <a:r>
              <a:rPr lang="en-US" sz="2800" dirty="0"/>
              <a:t>the change talk you hear</a:t>
            </a:r>
          </a:p>
          <a:p>
            <a:pPr marL="579438" indent="-288925"/>
            <a:r>
              <a:rPr lang="en-US" sz="2800" dirty="0" smtClean="0"/>
              <a:t>Asking questions that elicit more change talk</a:t>
            </a:r>
          </a:p>
        </p:txBody>
      </p:sp>
      <p:sp>
        <p:nvSpPr>
          <p:cNvPr id="4" name="Rounded Rectangle 3"/>
          <p:cNvSpPr/>
          <p:nvPr/>
        </p:nvSpPr>
        <p:spPr>
          <a:xfrm>
            <a:off x="540534" y="3580143"/>
            <a:ext cx="7997634" cy="3147004"/>
          </a:xfrm>
          <a:prstGeom prst="roundRect">
            <a:avLst/>
          </a:prstGeom>
          <a:ln/>
        </p:spPr>
        <p:style>
          <a:lnRef idx="2">
            <a:schemeClr val="accent1"/>
          </a:lnRef>
          <a:fillRef idx="1">
            <a:schemeClr val="lt1"/>
          </a:fillRef>
          <a:effectRef idx="0">
            <a:schemeClr val="accent1"/>
          </a:effectRef>
          <a:fontRef idx="minor">
            <a:schemeClr val="dk1"/>
          </a:fontRef>
        </p:style>
        <p:txBody>
          <a:bodyPr tIns="18288" bIns="18288" rtlCol="0" anchor="ctr"/>
          <a:lstStyle/>
          <a:p>
            <a:pPr marL="119063" lvl="3">
              <a:spcAft>
                <a:spcPts val="1000"/>
              </a:spcAft>
            </a:pPr>
            <a:endParaRPr lang="en-US" sz="2000" dirty="0" smtClean="0">
              <a:solidFill>
                <a:srgbClr val="000000"/>
              </a:solidFill>
            </a:endParaRPr>
          </a:p>
          <a:p>
            <a:pPr marL="119063" lvl="3">
              <a:spcAft>
                <a:spcPts val="1000"/>
              </a:spcAft>
            </a:pPr>
            <a:r>
              <a:rPr lang="en-US" sz="2000" dirty="0" smtClean="0">
                <a:solidFill>
                  <a:srgbClr val="000000"/>
                </a:solidFill>
              </a:rPr>
              <a:t>Practitioner: How would you feel a few weeks from now if you were successful making this change?</a:t>
            </a:r>
          </a:p>
          <a:p>
            <a:pPr marL="119063" lvl="3">
              <a:spcAft>
                <a:spcPts val="1000"/>
              </a:spcAft>
            </a:pPr>
            <a:r>
              <a:rPr lang="en-US" sz="2000" dirty="0" smtClean="0">
                <a:solidFill>
                  <a:srgbClr val="000000"/>
                </a:solidFill>
              </a:rPr>
              <a:t>Client: I’d probably feel like a million bucks! I mean</a:t>
            </a:r>
            <a:r>
              <a:rPr lang="en-US" sz="2000" dirty="0" smtClean="0">
                <a:solidFill>
                  <a:schemeClr val="tx1"/>
                </a:solidFill>
              </a:rPr>
              <a:t>,</a:t>
            </a:r>
            <a:r>
              <a:rPr lang="en-US" sz="2000" dirty="0" smtClean="0">
                <a:solidFill>
                  <a:srgbClr val="FF0000"/>
                </a:solidFill>
              </a:rPr>
              <a:t> I know I’d be a little sore at first</a:t>
            </a:r>
            <a:r>
              <a:rPr lang="en-US" sz="2000" dirty="0" smtClean="0">
                <a:solidFill>
                  <a:srgbClr val="000000"/>
                </a:solidFill>
              </a:rPr>
              <a:t>, but after that passes, </a:t>
            </a:r>
            <a:r>
              <a:rPr lang="en-US" sz="2000" dirty="0" smtClean="0">
                <a:solidFill>
                  <a:srgbClr val="008000"/>
                </a:solidFill>
              </a:rPr>
              <a:t>I’d probably be less stressed out, sleeping better, and have more confidence.</a:t>
            </a:r>
          </a:p>
          <a:p>
            <a:pPr marL="119063" lvl="3">
              <a:spcAft>
                <a:spcPts val="1000"/>
              </a:spcAft>
            </a:pPr>
            <a:r>
              <a:rPr lang="en-US" sz="2000" dirty="0" smtClean="0">
                <a:solidFill>
                  <a:srgbClr val="000000"/>
                </a:solidFill>
              </a:rPr>
              <a:t>Practitioner: It would help you </a:t>
            </a:r>
            <a:r>
              <a:rPr lang="en-US" sz="2000" dirty="0" smtClean="0">
                <a:solidFill>
                  <a:srgbClr val="008000"/>
                </a:solidFill>
              </a:rPr>
              <a:t>physically and mentally</a:t>
            </a:r>
            <a:r>
              <a:rPr lang="en-US" sz="2000" dirty="0" smtClean="0">
                <a:solidFill>
                  <a:srgbClr val="000000"/>
                </a:solidFill>
              </a:rPr>
              <a:t>. Tell me more about the mental benefits you’ve noticed in the past when you were more active.</a:t>
            </a:r>
          </a:p>
          <a:p>
            <a:pPr marL="119063" lvl="3">
              <a:spcAft>
                <a:spcPts val="1000"/>
              </a:spcAft>
            </a:pPr>
            <a:endParaRPr lang="en-US" sz="2000" dirty="0" smtClean="0">
              <a:solidFill>
                <a:srgbClr val="008000"/>
              </a:solidFill>
            </a:endParaRPr>
          </a:p>
        </p:txBody>
      </p:sp>
    </p:spTree>
    <p:extLst>
      <p:ext uri="{BB962C8B-B14F-4D97-AF65-F5344CB8AC3E}">
        <p14:creationId xmlns:p14="http://schemas.microsoft.com/office/powerpoint/2010/main" val="21596049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Objectives</a:t>
            </a:r>
            <a:endParaRPr lang="en-US" dirty="0"/>
          </a:p>
        </p:txBody>
      </p:sp>
      <p:sp>
        <p:nvSpPr>
          <p:cNvPr id="3" name="Content Placeholder 2"/>
          <p:cNvSpPr>
            <a:spLocks noGrp="1"/>
          </p:cNvSpPr>
          <p:nvPr>
            <p:ph idx="1"/>
          </p:nvPr>
        </p:nvSpPr>
        <p:spPr/>
        <p:txBody>
          <a:bodyPr>
            <a:normAutofit/>
          </a:bodyPr>
          <a:lstStyle/>
          <a:p>
            <a:r>
              <a:rPr lang="en-US" dirty="0" smtClean="0"/>
              <a:t>By the end of this presentation, participants will be able to:</a:t>
            </a:r>
          </a:p>
          <a:p>
            <a:pPr lvl="1"/>
            <a:r>
              <a:rPr lang="en-US" dirty="0" smtClean="0"/>
              <a:t>Describe the purpose of the evoking process</a:t>
            </a:r>
          </a:p>
          <a:p>
            <a:pPr lvl="1"/>
            <a:r>
              <a:rPr lang="en-US" dirty="0" smtClean="0"/>
              <a:t>List the different types of change talk</a:t>
            </a:r>
          </a:p>
          <a:p>
            <a:pPr lvl="1"/>
            <a:r>
              <a:rPr lang="en-US" dirty="0" smtClean="0"/>
              <a:t>Describe ways to respond to ambivalence</a:t>
            </a:r>
          </a:p>
          <a:p>
            <a:pPr lvl="1"/>
            <a:r>
              <a:rPr lang="en-US" dirty="0" smtClean="0"/>
              <a:t>List questions that can be used to elicit change talk</a:t>
            </a:r>
          </a:p>
          <a:p>
            <a:pPr lvl="1"/>
            <a:r>
              <a:rPr lang="en-US" dirty="0" smtClean="0"/>
              <a:t>Describe how to transition to the planning process</a:t>
            </a:r>
          </a:p>
          <a:p>
            <a:pPr lvl="1"/>
            <a:endParaRPr lang="en-US" dirty="0" smtClean="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268992137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Processes of MI</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285620757"/>
              </p:ext>
            </p:extLst>
          </p:nvPr>
        </p:nvGraphicFramePr>
        <p:xfrm>
          <a:off x="820458" y="1509593"/>
          <a:ext cx="7933792" cy="5298662"/>
        </p:xfrm>
        <a:graphic>
          <a:graphicData uri="http://schemas.openxmlformats.org/drawingml/2006/table">
            <a:tbl>
              <a:tblPr firstRow="1" bandRow="1">
                <a:tableStyleId>{2D5ABB26-0587-4C30-8999-92F81FD0307C}</a:tableStyleId>
              </a:tblPr>
              <a:tblGrid>
                <a:gridCol w="1379199"/>
                <a:gridCol w="6554593"/>
              </a:tblGrid>
              <a:tr h="1216771">
                <a:tc>
                  <a:txBody>
                    <a:bodyPr/>
                    <a:lstStyle/>
                    <a:p>
                      <a:r>
                        <a:rPr lang="en-US" sz="2400" dirty="0" smtClean="0">
                          <a:solidFill>
                            <a:srgbClr val="000000"/>
                          </a:solidFill>
                        </a:rPr>
                        <a:t>Engage</a:t>
                      </a:r>
                    </a:p>
                    <a:p>
                      <a:r>
                        <a:rPr lang="en-US" sz="1800" dirty="0" smtClean="0">
                          <a:solidFill>
                            <a:schemeClr val="tx2"/>
                          </a:solidFill>
                        </a:rPr>
                        <a:t>Shall we travel together?</a:t>
                      </a:r>
                    </a:p>
                  </a:txBody>
                  <a:tcPr/>
                </a:tc>
                <a:tc>
                  <a:txBody>
                    <a:bodyPr/>
                    <a:lstStyle/>
                    <a:p>
                      <a:pPr marL="285750" indent="-285750">
                        <a:buFont typeface="Arial"/>
                        <a:buChar char="•"/>
                      </a:pPr>
                      <a:r>
                        <a:rPr lang="en-US" sz="1600" dirty="0" smtClean="0"/>
                        <a:t>Warm, friendly greeting</a:t>
                      </a:r>
                    </a:p>
                    <a:p>
                      <a:pPr marL="285750" indent="-285750">
                        <a:buFont typeface="Arial"/>
                        <a:buChar char="•"/>
                      </a:pPr>
                      <a:r>
                        <a:rPr lang="en-US" sz="1600" dirty="0" smtClean="0"/>
                        <a:t>Make introductions</a:t>
                      </a:r>
                    </a:p>
                    <a:p>
                      <a:pPr marL="285750" indent="-285750">
                        <a:buFont typeface="Arial"/>
                        <a:buChar char="•"/>
                      </a:pPr>
                      <a:r>
                        <a:rPr lang="en-US" sz="1600" dirty="0" smtClean="0"/>
                        <a:t>Rapport building</a:t>
                      </a:r>
                    </a:p>
                    <a:p>
                      <a:pPr marL="285750" indent="-285750">
                        <a:buFont typeface="Arial"/>
                        <a:buChar char="•"/>
                      </a:pPr>
                      <a:r>
                        <a:rPr lang="en-US" sz="1600" dirty="0" smtClean="0"/>
                        <a:t>Let</a:t>
                      </a:r>
                      <a:r>
                        <a:rPr lang="en-US" sz="1600" baseline="0" dirty="0" smtClean="0"/>
                        <a:t> the client know</a:t>
                      </a:r>
                      <a:r>
                        <a:rPr lang="en-US" sz="1600" dirty="0" smtClean="0"/>
                        <a:t> what to expect</a:t>
                      </a:r>
                    </a:p>
                    <a:p>
                      <a:pPr marL="285750" indent="-285750">
                        <a:buFont typeface="Arial"/>
                        <a:buChar char="•"/>
                      </a:pPr>
                      <a:r>
                        <a:rPr lang="en-US" sz="1600" dirty="0" smtClean="0"/>
                        <a:t>Determine the</a:t>
                      </a:r>
                      <a:r>
                        <a:rPr lang="en-US" sz="1600" baseline="0" dirty="0" smtClean="0"/>
                        <a:t> reason for the visit</a:t>
                      </a:r>
                    </a:p>
                    <a:p>
                      <a:pPr marL="0" indent="0">
                        <a:buFont typeface="Arial"/>
                        <a:buNone/>
                      </a:pPr>
                      <a:endParaRPr lang="en-US" sz="1600" dirty="0">
                        <a:solidFill>
                          <a:schemeClr val="bg1"/>
                        </a:solidFill>
                      </a:endParaRPr>
                    </a:p>
                  </a:txBody>
                  <a:tcPr/>
                </a:tc>
              </a:tr>
              <a:tr h="1216771">
                <a:tc>
                  <a:txBody>
                    <a:bodyPr/>
                    <a:lstStyle/>
                    <a:p>
                      <a:r>
                        <a:rPr lang="en-US" sz="2400" dirty="0" smtClean="0">
                          <a:solidFill>
                            <a:srgbClr val="000000"/>
                          </a:solidFill>
                        </a:rPr>
                        <a:t>Focus</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Where to?</a:t>
                      </a:r>
                    </a:p>
                    <a:p>
                      <a:endParaRPr lang="en-US" sz="2400" dirty="0">
                        <a:solidFill>
                          <a:srgbClr val="000000"/>
                        </a:solidFill>
                      </a:endParaRPr>
                    </a:p>
                  </a:txBody>
                  <a:tcPr/>
                </a:tc>
                <a:tc>
                  <a:txBody>
                    <a:bodyPr/>
                    <a:lstStyle/>
                    <a:p>
                      <a:pPr marL="285750" indent="-285750">
                        <a:buFont typeface="Arial"/>
                        <a:buChar char="•"/>
                      </a:pPr>
                      <a:r>
                        <a:rPr lang="en-US" sz="1600" dirty="0" smtClean="0"/>
                        <a:t>Invite</a:t>
                      </a:r>
                      <a:r>
                        <a:rPr lang="en-US" sz="1600" baseline="0" dirty="0" smtClean="0"/>
                        <a:t> the client to select a topic to discuss</a:t>
                      </a:r>
                    </a:p>
                    <a:p>
                      <a:pPr marL="285750" indent="-285750">
                        <a:buFont typeface="Arial"/>
                        <a:buChar char="•"/>
                      </a:pPr>
                      <a:r>
                        <a:rPr lang="en-US" sz="1600" baseline="0" dirty="0" smtClean="0"/>
                        <a:t>Present topic ideas to the client if the client is unsure</a:t>
                      </a:r>
                    </a:p>
                    <a:p>
                      <a:pPr marL="285750" indent="-285750">
                        <a:buFont typeface="Arial"/>
                        <a:buChar char="•"/>
                      </a:pPr>
                      <a:r>
                        <a:rPr lang="en-US" sz="1600" baseline="0" dirty="0" smtClean="0"/>
                        <a:t>Find out the reason behind the topic selection</a:t>
                      </a:r>
                      <a:endParaRPr lang="en-US" sz="1600" dirty="0">
                        <a:solidFill>
                          <a:schemeClr val="bg1"/>
                        </a:solidFill>
                      </a:endParaRPr>
                    </a:p>
                  </a:txBody>
                  <a:tcPr/>
                </a:tc>
              </a:tr>
              <a:tr h="1216771">
                <a:tc>
                  <a:txBody>
                    <a:bodyPr/>
                    <a:lstStyle/>
                    <a:p>
                      <a:r>
                        <a:rPr lang="en-US" sz="2400" dirty="0" smtClean="0">
                          <a:solidFill>
                            <a:srgbClr val="000000"/>
                          </a:solidFill>
                        </a:rPr>
                        <a:t>Evoke</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Why?</a:t>
                      </a:r>
                    </a:p>
                    <a:p>
                      <a:endParaRPr lang="en-US" sz="2400" dirty="0">
                        <a:solidFill>
                          <a:srgbClr val="000000"/>
                        </a:solidFill>
                      </a:endParaRPr>
                    </a:p>
                  </a:txBody>
                  <a:tcPr/>
                </a:tc>
                <a:tc>
                  <a:txBody>
                    <a:bodyPr/>
                    <a:lstStyle/>
                    <a:p>
                      <a:pPr marL="285750" indent="-285750">
                        <a:buFont typeface="Arial"/>
                        <a:buChar char="•"/>
                      </a:pPr>
                      <a:r>
                        <a:rPr lang="en-US" sz="1600" dirty="0" smtClean="0"/>
                        <a:t>Invite</a:t>
                      </a:r>
                      <a:r>
                        <a:rPr lang="en-US" sz="1600" baseline="0" dirty="0" smtClean="0"/>
                        <a:t> the client to explore WHY he/she wants to make a change</a:t>
                      </a:r>
                      <a:endParaRPr lang="en-US" sz="1600" dirty="0" smtClean="0"/>
                    </a:p>
                    <a:p>
                      <a:pPr marL="285750" indent="-285750">
                        <a:buFont typeface="Arial"/>
                        <a:buChar char="•"/>
                      </a:pPr>
                      <a:r>
                        <a:rPr lang="en-US" sz="1600" dirty="0" smtClean="0"/>
                        <a:t>Identify</a:t>
                      </a:r>
                      <a:r>
                        <a:rPr lang="en-US" sz="1600" baseline="0" dirty="0" smtClean="0"/>
                        <a:t> and respond to ambivalence</a:t>
                      </a:r>
                    </a:p>
                    <a:p>
                      <a:pPr marL="285750" indent="-285750">
                        <a:buFont typeface="Arial"/>
                        <a:buChar char="•"/>
                      </a:pPr>
                      <a:r>
                        <a:rPr lang="en-US" sz="1600" baseline="0" dirty="0" smtClean="0"/>
                        <a:t>Evoke change talk</a:t>
                      </a:r>
                    </a:p>
                    <a:p>
                      <a:pPr marL="285750" indent="-285750">
                        <a:buFont typeface="Arial"/>
                        <a:buChar char="•"/>
                      </a:pPr>
                      <a:r>
                        <a:rPr lang="en-US" sz="1600" baseline="0" dirty="0" smtClean="0"/>
                        <a:t>Assess readiness to change</a:t>
                      </a:r>
                    </a:p>
                    <a:p>
                      <a:pPr marL="0" indent="0">
                        <a:buFont typeface="Arial"/>
                        <a:buNone/>
                      </a:pPr>
                      <a:endParaRPr lang="en-US" sz="1600" dirty="0">
                        <a:solidFill>
                          <a:schemeClr val="bg1"/>
                        </a:solidFill>
                      </a:endParaRPr>
                    </a:p>
                  </a:txBody>
                  <a:tcPr/>
                </a:tc>
              </a:tr>
              <a:tr h="1216771">
                <a:tc>
                  <a:txBody>
                    <a:bodyPr/>
                    <a:lstStyle/>
                    <a:p>
                      <a:r>
                        <a:rPr lang="en-US" sz="2400" dirty="0" smtClean="0">
                          <a:solidFill>
                            <a:srgbClr val="000000"/>
                          </a:solidFill>
                        </a:rPr>
                        <a:t>Plan</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How?</a:t>
                      </a:r>
                    </a:p>
                    <a:p>
                      <a:endParaRPr lang="en-US" sz="2400" dirty="0">
                        <a:solidFill>
                          <a:srgbClr val="000000"/>
                        </a:solidFill>
                      </a:endParaRPr>
                    </a:p>
                  </a:txBody>
                  <a:tcPr/>
                </a:tc>
                <a:tc>
                  <a:txBody>
                    <a:bodyPr/>
                    <a:lstStyle/>
                    <a:p>
                      <a:pPr marL="285750" indent="-285750">
                        <a:buFont typeface="Arial"/>
                        <a:buChar char="•"/>
                      </a:pPr>
                      <a:r>
                        <a:rPr lang="en-US" sz="1600" dirty="0" smtClean="0"/>
                        <a:t>Invite</a:t>
                      </a:r>
                      <a:r>
                        <a:rPr lang="en-US" sz="1600" baseline="0" dirty="0" smtClean="0"/>
                        <a:t> the client to discuss HOW he/she will make the change</a:t>
                      </a:r>
                    </a:p>
                    <a:p>
                      <a:pPr marL="285750" indent="-285750">
                        <a:buFont typeface="Arial"/>
                        <a:buChar char="•"/>
                      </a:pPr>
                      <a:r>
                        <a:rPr lang="en-US" sz="1600" baseline="0" dirty="0" smtClean="0"/>
                        <a:t>Offer information, if needed</a:t>
                      </a:r>
                    </a:p>
                    <a:p>
                      <a:pPr marL="285750" indent="-285750">
                        <a:buFont typeface="Arial"/>
                        <a:buChar char="•"/>
                      </a:pPr>
                      <a:r>
                        <a:rPr lang="en-US" sz="1600" baseline="0" dirty="0" smtClean="0"/>
                        <a:t>Invite client to set goals</a:t>
                      </a:r>
                    </a:p>
                    <a:p>
                      <a:pPr marL="285750" indent="-285750">
                        <a:buFont typeface="Arial"/>
                        <a:buChar char="•"/>
                      </a:pPr>
                      <a:r>
                        <a:rPr lang="en-US" sz="1600" baseline="0" dirty="0" smtClean="0"/>
                        <a:t>Invite client to explore potential barriers and solutions</a:t>
                      </a:r>
                      <a:endParaRPr lang="en-US" sz="1600" dirty="0">
                        <a:solidFill>
                          <a:schemeClr val="bg1"/>
                        </a:solidFill>
                      </a:endParaRPr>
                    </a:p>
                  </a:txBody>
                  <a:tcPr/>
                </a:tc>
              </a:tr>
            </a:tbl>
          </a:graphicData>
        </a:graphic>
      </p:graphicFrame>
      <p:sp>
        <p:nvSpPr>
          <p:cNvPr id="4" name="Curved Right Arrow 3"/>
          <p:cNvSpPr/>
          <p:nvPr/>
        </p:nvSpPr>
        <p:spPr>
          <a:xfrm>
            <a:off x="154474" y="4479045"/>
            <a:ext cx="655039" cy="1544497"/>
          </a:xfrm>
          <a:prstGeom prst="curvedRightArrow">
            <a:avLst>
              <a:gd name="adj1" fmla="val 30158"/>
              <a:gd name="adj2" fmla="val 46359"/>
              <a:gd name="adj3" fmla="val 25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146414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for Planning</a:t>
            </a:r>
            <a:endParaRPr lang="en-US" dirty="0"/>
          </a:p>
        </p:txBody>
      </p:sp>
      <p:sp>
        <p:nvSpPr>
          <p:cNvPr id="3" name="Content Placeholder 2"/>
          <p:cNvSpPr>
            <a:spLocks noGrp="1"/>
          </p:cNvSpPr>
          <p:nvPr>
            <p:ph idx="1"/>
          </p:nvPr>
        </p:nvSpPr>
        <p:spPr>
          <a:xfrm>
            <a:off x="457199" y="1600200"/>
            <a:ext cx="8229601" cy="4876800"/>
          </a:xfrm>
        </p:spPr>
        <p:txBody>
          <a:bodyPr>
            <a:noAutofit/>
          </a:bodyPr>
          <a:lstStyle/>
          <a:p>
            <a:r>
              <a:rPr lang="en-US" sz="2400" dirty="0" smtClean="0"/>
              <a:t>How do you know when it’s time to start the planning process?</a:t>
            </a:r>
          </a:p>
          <a:p>
            <a:pPr lvl="1"/>
            <a:r>
              <a:rPr lang="en-US" sz="2000" dirty="0" smtClean="0"/>
              <a:t>When your client is speaking more change talk</a:t>
            </a:r>
          </a:p>
          <a:p>
            <a:pPr lvl="1"/>
            <a:r>
              <a:rPr lang="en-US" sz="2000" dirty="0" smtClean="0"/>
              <a:t>When your client is speaking mobilizing change talk </a:t>
            </a:r>
          </a:p>
          <a:p>
            <a:pPr lvl="2"/>
            <a:r>
              <a:rPr lang="en-US" sz="1800" dirty="0" smtClean="0"/>
              <a:t>C.A.T. - Commitment to change, Activation, Taking steps</a:t>
            </a:r>
          </a:p>
          <a:p>
            <a:pPr lvl="1"/>
            <a:r>
              <a:rPr lang="en-US" sz="2000" dirty="0" smtClean="0"/>
              <a:t>Response to readiness to change scaling question is high (~7-10)</a:t>
            </a:r>
          </a:p>
          <a:p>
            <a:pPr lvl="2"/>
            <a:r>
              <a:rPr lang="en-US" sz="1800" dirty="0" smtClean="0"/>
              <a:t>On a scale from 0 to 10 with 0 being ‘not at all’ and 10 being ‘very,’ how ready are you to make this change?</a:t>
            </a:r>
          </a:p>
          <a:p>
            <a:r>
              <a:rPr lang="en-US" sz="2400" dirty="0" smtClean="0"/>
              <a:t>The amount of time spent evoking depends on the client’s readiness to change.</a:t>
            </a:r>
            <a:endParaRPr lang="en-US" sz="2400" dirty="0"/>
          </a:p>
        </p:txBody>
      </p:sp>
    </p:spTree>
    <p:extLst>
      <p:ext uri="{BB962C8B-B14F-4D97-AF65-F5344CB8AC3E}">
        <p14:creationId xmlns:p14="http://schemas.microsoft.com/office/powerpoint/2010/main" val="914887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for Planning</a:t>
            </a:r>
            <a:endParaRPr lang="en-US" dirty="0"/>
          </a:p>
        </p:txBody>
      </p:sp>
      <p:sp>
        <p:nvSpPr>
          <p:cNvPr id="3" name="Content Placeholder 2"/>
          <p:cNvSpPr>
            <a:spLocks noGrp="1"/>
          </p:cNvSpPr>
          <p:nvPr>
            <p:ph idx="1"/>
          </p:nvPr>
        </p:nvSpPr>
        <p:spPr>
          <a:xfrm>
            <a:off x="457199" y="1600200"/>
            <a:ext cx="8229601" cy="4876800"/>
          </a:xfrm>
        </p:spPr>
        <p:txBody>
          <a:bodyPr>
            <a:normAutofit/>
          </a:bodyPr>
          <a:lstStyle/>
          <a:p>
            <a:r>
              <a:rPr lang="en-US" sz="2800" dirty="0" smtClean="0"/>
              <a:t>Before moving into planning</a:t>
            </a:r>
            <a:r>
              <a:rPr lang="is-IS" sz="2800" dirty="0" smtClean="0"/>
              <a:t>…</a:t>
            </a:r>
          </a:p>
          <a:p>
            <a:pPr lvl="1"/>
            <a:r>
              <a:rPr lang="is-IS" sz="2400" dirty="0" smtClean="0"/>
              <a:t>Be sure practitioner-client relationship is strong</a:t>
            </a:r>
          </a:p>
          <a:p>
            <a:pPr lvl="1"/>
            <a:r>
              <a:rPr lang="is-IS" sz="2400" dirty="0" smtClean="0"/>
              <a:t>Be sure client expresses readiness to change</a:t>
            </a:r>
          </a:p>
          <a:p>
            <a:pPr lvl="1"/>
            <a:r>
              <a:rPr lang="is-IS" sz="2400" dirty="0" smtClean="0"/>
              <a:t>Provide a summary of key elements of change talk expressed by the client</a:t>
            </a:r>
          </a:p>
          <a:p>
            <a:pPr lvl="1"/>
            <a:r>
              <a:rPr lang="is-IS" sz="2400" dirty="0" smtClean="0"/>
              <a:t>Allow the client to lead the way by asking the </a:t>
            </a:r>
            <a:r>
              <a:rPr lang="is-IS" sz="2400" b="1" dirty="0" smtClean="0">
                <a:solidFill>
                  <a:schemeClr val="accent1"/>
                </a:solidFill>
              </a:rPr>
              <a:t>key question</a:t>
            </a:r>
            <a:r>
              <a:rPr lang="is-IS" sz="2400" dirty="0" smtClean="0"/>
              <a:t>: </a:t>
            </a:r>
          </a:p>
          <a:p>
            <a:pPr lvl="1"/>
            <a:endParaRPr lang="en-US" sz="2400" dirty="0"/>
          </a:p>
        </p:txBody>
      </p:sp>
      <p:sp>
        <p:nvSpPr>
          <p:cNvPr id="4" name="Rounded Rectangle 3"/>
          <p:cNvSpPr/>
          <p:nvPr/>
        </p:nvSpPr>
        <p:spPr>
          <a:xfrm>
            <a:off x="868178" y="5063627"/>
            <a:ext cx="7572437" cy="1253851"/>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marL="174625" lvl="2"/>
            <a:r>
              <a:rPr lang="is-IS" sz="2800" dirty="0">
                <a:latin typeface="Calibri"/>
                <a:cs typeface="Calibri"/>
              </a:rPr>
              <a:t>How do you think you’ll go about making this change?</a:t>
            </a:r>
          </a:p>
        </p:txBody>
      </p:sp>
      <p:grpSp>
        <p:nvGrpSpPr>
          <p:cNvPr id="28" name="Group 27"/>
          <p:cNvGrpSpPr/>
          <p:nvPr/>
        </p:nvGrpSpPr>
        <p:grpSpPr>
          <a:xfrm rot="1861508">
            <a:off x="7872739" y="4703055"/>
            <a:ext cx="814747" cy="1918571"/>
            <a:chOff x="7677677" y="1013093"/>
            <a:chExt cx="813434" cy="2111801"/>
          </a:xfrm>
        </p:grpSpPr>
        <p:sp>
          <p:nvSpPr>
            <p:cNvPr id="6" name="Oval 5"/>
            <p:cNvSpPr/>
            <p:nvPr/>
          </p:nvSpPr>
          <p:spPr>
            <a:xfrm>
              <a:off x="7677677" y="1013093"/>
              <a:ext cx="813434" cy="870405"/>
            </a:xfrm>
            <a:prstGeom prst="ellipse">
              <a:avLst/>
            </a:prstGeom>
            <a:solidFill>
              <a:srgbClr val="FFDC30"/>
            </a:solidFill>
            <a:ln>
              <a:solidFill>
                <a:srgbClr val="FFDC3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7848927" y="1740808"/>
              <a:ext cx="470935" cy="271110"/>
            </a:xfrm>
            <a:prstGeom prst="rect">
              <a:avLst/>
            </a:prstGeom>
            <a:solidFill>
              <a:srgbClr val="FFDC30"/>
            </a:solidFill>
            <a:ln>
              <a:solidFill>
                <a:srgbClr val="FFDC3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9" name="Straight Connector 8"/>
            <p:cNvCxnSpPr/>
            <p:nvPr/>
          </p:nvCxnSpPr>
          <p:spPr>
            <a:xfrm>
              <a:off x="7963093" y="2011918"/>
              <a:ext cx="0" cy="1112976"/>
            </a:xfrm>
            <a:prstGeom prst="line">
              <a:avLst/>
            </a:prstGeom>
            <a:ln w="88900" cap="rnd">
              <a:solidFill>
                <a:srgbClr val="FFDC30"/>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a:endCxn id="14" idx="7"/>
            </p:cNvCxnSpPr>
            <p:nvPr/>
          </p:nvCxnSpPr>
          <p:spPr>
            <a:xfrm>
              <a:off x="8044140" y="2011918"/>
              <a:ext cx="1" cy="1112976"/>
            </a:xfrm>
            <a:prstGeom prst="line">
              <a:avLst/>
            </a:prstGeom>
            <a:ln w="88900" cap="rnd">
              <a:solidFill>
                <a:srgbClr val="FEAA4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8115493" y="2011918"/>
              <a:ext cx="0" cy="1013093"/>
            </a:xfrm>
            <a:prstGeom prst="line">
              <a:avLst/>
            </a:prstGeom>
            <a:ln w="88900">
              <a:solidFill>
                <a:srgbClr val="FFDC30"/>
              </a:solidFill>
            </a:ln>
          </p:spPr>
          <p:style>
            <a:lnRef idx="2">
              <a:schemeClr val="accent1"/>
            </a:lnRef>
            <a:fillRef idx="0">
              <a:schemeClr val="accent1"/>
            </a:fillRef>
            <a:effectRef idx="1">
              <a:schemeClr val="accent1"/>
            </a:effectRef>
            <a:fontRef idx="minor">
              <a:schemeClr val="tx1"/>
            </a:fontRef>
          </p:style>
        </p:cxnSp>
        <p:sp>
          <p:nvSpPr>
            <p:cNvPr id="14" name="Freeform 13"/>
            <p:cNvSpPr/>
            <p:nvPr/>
          </p:nvSpPr>
          <p:spPr>
            <a:xfrm>
              <a:off x="8044141" y="2011918"/>
              <a:ext cx="185658" cy="1112976"/>
            </a:xfrm>
            <a:custGeom>
              <a:avLst/>
              <a:gdLst>
                <a:gd name="connsiteX0" fmla="*/ 28541 w 95455"/>
                <a:gd name="connsiteY0" fmla="*/ 0 h 1141513"/>
                <a:gd name="connsiteX1" fmla="*/ 85624 w 95455"/>
                <a:gd name="connsiteY1" fmla="*/ 313916 h 1141513"/>
                <a:gd name="connsiteX2" fmla="*/ 42812 w 95455"/>
                <a:gd name="connsiteY2" fmla="*/ 413799 h 1141513"/>
                <a:gd name="connsiteX3" fmla="*/ 85624 w 95455"/>
                <a:gd name="connsiteY3" fmla="*/ 499412 h 1141513"/>
                <a:gd name="connsiteX4" fmla="*/ 14270 w 95455"/>
                <a:gd name="connsiteY4" fmla="*/ 613563 h 1141513"/>
                <a:gd name="connsiteX5" fmla="*/ 85624 w 95455"/>
                <a:gd name="connsiteY5" fmla="*/ 770522 h 1141513"/>
                <a:gd name="connsiteX6" fmla="*/ 85624 w 95455"/>
                <a:gd name="connsiteY6" fmla="*/ 913211 h 1141513"/>
                <a:gd name="connsiteX7" fmla="*/ 0 w 95455"/>
                <a:gd name="connsiteY7" fmla="*/ 1141513 h 1141513"/>
                <a:gd name="connsiteX8" fmla="*/ 0 w 95455"/>
                <a:gd name="connsiteY8" fmla="*/ 1141513 h 1141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455" h="1141513">
                  <a:moveTo>
                    <a:pt x="28541" y="0"/>
                  </a:moveTo>
                  <a:cubicBezTo>
                    <a:pt x="55893" y="122475"/>
                    <a:pt x="83246" y="244950"/>
                    <a:pt x="85624" y="313916"/>
                  </a:cubicBezTo>
                  <a:cubicBezTo>
                    <a:pt x="88002" y="382882"/>
                    <a:pt x="42812" y="382883"/>
                    <a:pt x="42812" y="413799"/>
                  </a:cubicBezTo>
                  <a:cubicBezTo>
                    <a:pt x="42812" y="444715"/>
                    <a:pt x="90381" y="466118"/>
                    <a:pt x="85624" y="499412"/>
                  </a:cubicBezTo>
                  <a:cubicBezTo>
                    <a:pt x="80867" y="532706"/>
                    <a:pt x="14270" y="568378"/>
                    <a:pt x="14270" y="613563"/>
                  </a:cubicBezTo>
                  <a:cubicBezTo>
                    <a:pt x="14270" y="658748"/>
                    <a:pt x="73732" y="720581"/>
                    <a:pt x="85624" y="770522"/>
                  </a:cubicBezTo>
                  <a:cubicBezTo>
                    <a:pt x="97516" y="820463"/>
                    <a:pt x="99895" y="851379"/>
                    <a:pt x="85624" y="913211"/>
                  </a:cubicBezTo>
                  <a:cubicBezTo>
                    <a:pt x="71353" y="975043"/>
                    <a:pt x="0" y="1141513"/>
                    <a:pt x="0" y="1141513"/>
                  </a:cubicBezTo>
                  <a:lnTo>
                    <a:pt x="0" y="1141513"/>
                  </a:lnTo>
                </a:path>
              </a:pathLst>
            </a:custGeom>
            <a:ln w="88900" cap="rnd">
              <a:solidFill>
                <a:srgbClr val="FEAA4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 name="Oval 22"/>
            <p:cNvSpPr/>
            <p:nvPr/>
          </p:nvSpPr>
          <p:spPr>
            <a:xfrm>
              <a:off x="7963094" y="1155782"/>
              <a:ext cx="266705" cy="254066"/>
            </a:xfrm>
            <a:prstGeom prst="ellipse">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2202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for Planning</a:t>
            </a:r>
            <a:endParaRPr lang="en-US" dirty="0"/>
          </a:p>
        </p:txBody>
      </p:sp>
      <p:sp>
        <p:nvSpPr>
          <p:cNvPr id="3" name="Content Placeholder 2"/>
          <p:cNvSpPr>
            <a:spLocks noGrp="1"/>
          </p:cNvSpPr>
          <p:nvPr>
            <p:ph idx="1"/>
          </p:nvPr>
        </p:nvSpPr>
        <p:spPr>
          <a:xfrm>
            <a:off x="470711" y="1600200"/>
            <a:ext cx="8229601" cy="4876800"/>
          </a:xfrm>
        </p:spPr>
        <p:txBody>
          <a:bodyPr>
            <a:normAutofit fontScale="92500" lnSpcReduction="20000"/>
          </a:bodyPr>
          <a:lstStyle/>
          <a:p>
            <a:pPr marL="0" lvl="2" indent="0">
              <a:buSzPct val="85000"/>
              <a:buNone/>
            </a:pPr>
            <a:r>
              <a:rPr lang="en-US" b="1" dirty="0" smtClean="0"/>
              <a:t>Practitioner: </a:t>
            </a:r>
            <a:r>
              <a:rPr lang="en-US" dirty="0"/>
              <a:t>On a scale from 0 to 10 with 0 being ‘not at all’ and 10 being ‘very,’ how ready are you to make this change</a:t>
            </a:r>
            <a:r>
              <a:rPr lang="en-US" dirty="0" smtClean="0"/>
              <a:t>?</a:t>
            </a:r>
          </a:p>
          <a:p>
            <a:pPr marL="0" lvl="2" indent="0">
              <a:buSzPct val="85000"/>
              <a:buNone/>
            </a:pPr>
            <a:r>
              <a:rPr lang="en-US" b="1" dirty="0" smtClean="0"/>
              <a:t>Client: </a:t>
            </a:r>
            <a:r>
              <a:rPr lang="en-US" dirty="0" smtClean="0"/>
              <a:t>I’m at an 8. </a:t>
            </a:r>
          </a:p>
          <a:p>
            <a:pPr marL="0" lvl="2" indent="0">
              <a:buSzPct val="85000"/>
              <a:buNone/>
            </a:pPr>
            <a:r>
              <a:rPr lang="en-US" b="1" dirty="0" smtClean="0"/>
              <a:t>Practitioner: </a:t>
            </a:r>
            <a:r>
              <a:rPr lang="en-US" dirty="0" smtClean="0"/>
              <a:t>Tell me more about your answer.</a:t>
            </a:r>
          </a:p>
          <a:p>
            <a:pPr marL="0" lvl="2" indent="0">
              <a:buSzPct val="85000"/>
              <a:buNone/>
            </a:pPr>
            <a:r>
              <a:rPr lang="en-US" b="1" dirty="0" smtClean="0"/>
              <a:t>Client: </a:t>
            </a:r>
            <a:r>
              <a:rPr lang="en-US" dirty="0" smtClean="0"/>
              <a:t>After talking to you, I realize I have a lot to gain if I move forward with this change.</a:t>
            </a:r>
          </a:p>
          <a:p>
            <a:pPr marL="0" lvl="2" indent="0">
              <a:buSzPct val="85000"/>
              <a:buNone/>
            </a:pPr>
            <a:r>
              <a:rPr lang="en-US" b="1" dirty="0" smtClean="0"/>
              <a:t>Practitioner: </a:t>
            </a:r>
            <a:r>
              <a:rPr lang="en-US" dirty="0" smtClean="0"/>
              <a:t>Yes, you mentioned that eating more fruits and vegetables would likely give you more energy, help you to be more regular and lower your blood pressure, which would reduce your risk of heart disease.</a:t>
            </a:r>
          </a:p>
          <a:p>
            <a:pPr marL="0" lvl="2" indent="0">
              <a:buSzPct val="85000"/>
              <a:buNone/>
            </a:pPr>
            <a:r>
              <a:rPr lang="en-US" b="1" dirty="0" smtClean="0"/>
              <a:t>Client: </a:t>
            </a:r>
            <a:r>
              <a:rPr lang="en-US" dirty="0" smtClean="0"/>
              <a:t>That’s right.</a:t>
            </a:r>
          </a:p>
          <a:p>
            <a:pPr marL="0" lvl="2" indent="0">
              <a:buSzPct val="85000"/>
              <a:buNone/>
            </a:pPr>
            <a:r>
              <a:rPr lang="en-US" b="1" dirty="0" smtClean="0"/>
              <a:t>Practitioner: </a:t>
            </a:r>
            <a:r>
              <a:rPr lang="en-US" dirty="0" smtClean="0"/>
              <a:t>What ideas do you have for how you would add more fruits and vegetables to your meals?</a:t>
            </a:r>
            <a:endParaRPr lang="en-US" dirty="0"/>
          </a:p>
          <a:p>
            <a:endParaRPr lang="is-IS" dirty="0" smtClean="0"/>
          </a:p>
          <a:p>
            <a:pPr lvl="1"/>
            <a:endParaRPr lang="en-US" dirty="0"/>
          </a:p>
        </p:txBody>
      </p:sp>
      <p:sp>
        <p:nvSpPr>
          <p:cNvPr id="5" name="Rounded Rectangle 4"/>
          <p:cNvSpPr/>
          <p:nvPr/>
        </p:nvSpPr>
        <p:spPr>
          <a:xfrm>
            <a:off x="6012936" y="6186422"/>
            <a:ext cx="2673864" cy="417950"/>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r>
              <a:rPr lang="en-US" dirty="0" smtClean="0"/>
              <a:t>The Key Question</a:t>
            </a:r>
            <a:endParaRPr lang="en-US" dirty="0"/>
          </a:p>
        </p:txBody>
      </p:sp>
      <p:grpSp>
        <p:nvGrpSpPr>
          <p:cNvPr id="8" name="Group 7"/>
          <p:cNvGrpSpPr/>
          <p:nvPr/>
        </p:nvGrpSpPr>
        <p:grpSpPr>
          <a:xfrm rot="1861508">
            <a:off x="8363874" y="5873591"/>
            <a:ext cx="380806" cy="853307"/>
            <a:chOff x="7677677" y="1013093"/>
            <a:chExt cx="813434" cy="2111801"/>
          </a:xfrm>
        </p:grpSpPr>
        <p:sp>
          <p:nvSpPr>
            <p:cNvPr id="9" name="Oval 8"/>
            <p:cNvSpPr/>
            <p:nvPr/>
          </p:nvSpPr>
          <p:spPr>
            <a:xfrm>
              <a:off x="7677677" y="1013093"/>
              <a:ext cx="813434" cy="870405"/>
            </a:xfrm>
            <a:prstGeom prst="ellipse">
              <a:avLst/>
            </a:prstGeom>
            <a:solidFill>
              <a:srgbClr val="FFDC30"/>
            </a:solidFill>
            <a:ln>
              <a:solidFill>
                <a:srgbClr val="FFDC3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Rectangle 9"/>
            <p:cNvSpPr/>
            <p:nvPr/>
          </p:nvSpPr>
          <p:spPr>
            <a:xfrm>
              <a:off x="7848927" y="1740808"/>
              <a:ext cx="470935" cy="271110"/>
            </a:xfrm>
            <a:prstGeom prst="rect">
              <a:avLst/>
            </a:prstGeom>
            <a:solidFill>
              <a:srgbClr val="FFDC30"/>
            </a:solidFill>
            <a:ln>
              <a:solidFill>
                <a:srgbClr val="FFDC3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7963093" y="2011918"/>
              <a:ext cx="0" cy="1112976"/>
            </a:xfrm>
            <a:prstGeom prst="line">
              <a:avLst/>
            </a:prstGeom>
            <a:ln w="88900" cap="rnd">
              <a:solidFill>
                <a:srgbClr val="FFDC30"/>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a:endCxn id="14" idx="7"/>
            </p:cNvCxnSpPr>
            <p:nvPr/>
          </p:nvCxnSpPr>
          <p:spPr>
            <a:xfrm>
              <a:off x="8044140" y="2011918"/>
              <a:ext cx="1" cy="1112976"/>
            </a:xfrm>
            <a:prstGeom prst="line">
              <a:avLst/>
            </a:prstGeom>
            <a:ln w="88900" cap="rnd">
              <a:solidFill>
                <a:srgbClr val="FEAA40"/>
              </a:solidFill>
            </a:ln>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a:off x="8115493" y="2011918"/>
              <a:ext cx="0" cy="1013093"/>
            </a:xfrm>
            <a:prstGeom prst="line">
              <a:avLst/>
            </a:prstGeom>
            <a:ln w="88900">
              <a:solidFill>
                <a:srgbClr val="FFDC30"/>
              </a:solidFill>
            </a:ln>
          </p:spPr>
          <p:style>
            <a:lnRef idx="2">
              <a:schemeClr val="accent1"/>
            </a:lnRef>
            <a:fillRef idx="0">
              <a:schemeClr val="accent1"/>
            </a:fillRef>
            <a:effectRef idx="1">
              <a:schemeClr val="accent1"/>
            </a:effectRef>
            <a:fontRef idx="minor">
              <a:schemeClr val="tx1"/>
            </a:fontRef>
          </p:style>
        </p:cxnSp>
        <p:sp>
          <p:nvSpPr>
            <p:cNvPr id="14" name="Freeform 13"/>
            <p:cNvSpPr/>
            <p:nvPr/>
          </p:nvSpPr>
          <p:spPr>
            <a:xfrm>
              <a:off x="8044141" y="2011918"/>
              <a:ext cx="185658" cy="1112976"/>
            </a:xfrm>
            <a:custGeom>
              <a:avLst/>
              <a:gdLst>
                <a:gd name="connsiteX0" fmla="*/ 28541 w 95455"/>
                <a:gd name="connsiteY0" fmla="*/ 0 h 1141513"/>
                <a:gd name="connsiteX1" fmla="*/ 85624 w 95455"/>
                <a:gd name="connsiteY1" fmla="*/ 313916 h 1141513"/>
                <a:gd name="connsiteX2" fmla="*/ 42812 w 95455"/>
                <a:gd name="connsiteY2" fmla="*/ 413799 h 1141513"/>
                <a:gd name="connsiteX3" fmla="*/ 85624 w 95455"/>
                <a:gd name="connsiteY3" fmla="*/ 499412 h 1141513"/>
                <a:gd name="connsiteX4" fmla="*/ 14270 w 95455"/>
                <a:gd name="connsiteY4" fmla="*/ 613563 h 1141513"/>
                <a:gd name="connsiteX5" fmla="*/ 85624 w 95455"/>
                <a:gd name="connsiteY5" fmla="*/ 770522 h 1141513"/>
                <a:gd name="connsiteX6" fmla="*/ 85624 w 95455"/>
                <a:gd name="connsiteY6" fmla="*/ 913211 h 1141513"/>
                <a:gd name="connsiteX7" fmla="*/ 0 w 95455"/>
                <a:gd name="connsiteY7" fmla="*/ 1141513 h 1141513"/>
                <a:gd name="connsiteX8" fmla="*/ 0 w 95455"/>
                <a:gd name="connsiteY8" fmla="*/ 1141513 h 1141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5455" h="1141513">
                  <a:moveTo>
                    <a:pt x="28541" y="0"/>
                  </a:moveTo>
                  <a:cubicBezTo>
                    <a:pt x="55893" y="122475"/>
                    <a:pt x="83246" y="244950"/>
                    <a:pt x="85624" y="313916"/>
                  </a:cubicBezTo>
                  <a:cubicBezTo>
                    <a:pt x="88002" y="382882"/>
                    <a:pt x="42812" y="382883"/>
                    <a:pt x="42812" y="413799"/>
                  </a:cubicBezTo>
                  <a:cubicBezTo>
                    <a:pt x="42812" y="444715"/>
                    <a:pt x="90381" y="466118"/>
                    <a:pt x="85624" y="499412"/>
                  </a:cubicBezTo>
                  <a:cubicBezTo>
                    <a:pt x="80867" y="532706"/>
                    <a:pt x="14270" y="568378"/>
                    <a:pt x="14270" y="613563"/>
                  </a:cubicBezTo>
                  <a:cubicBezTo>
                    <a:pt x="14270" y="658748"/>
                    <a:pt x="73732" y="720581"/>
                    <a:pt x="85624" y="770522"/>
                  </a:cubicBezTo>
                  <a:cubicBezTo>
                    <a:pt x="97516" y="820463"/>
                    <a:pt x="99895" y="851379"/>
                    <a:pt x="85624" y="913211"/>
                  </a:cubicBezTo>
                  <a:cubicBezTo>
                    <a:pt x="71353" y="975043"/>
                    <a:pt x="0" y="1141513"/>
                    <a:pt x="0" y="1141513"/>
                  </a:cubicBezTo>
                  <a:lnTo>
                    <a:pt x="0" y="1141513"/>
                  </a:lnTo>
                </a:path>
              </a:pathLst>
            </a:custGeom>
            <a:ln w="88900" cap="rnd">
              <a:solidFill>
                <a:srgbClr val="FEAA4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5" name="Oval 14"/>
            <p:cNvSpPr/>
            <p:nvPr/>
          </p:nvSpPr>
          <p:spPr>
            <a:xfrm>
              <a:off x="7963094" y="1155782"/>
              <a:ext cx="266705" cy="254066"/>
            </a:xfrm>
            <a:prstGeom prst="ellipse">
              <a:avLst/>
            </a:prstGeom>
            <a:solidFill>
              <a:schemeClr val="bg1"/>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381511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for Planning</a:t>
            </a:r>
            <a:endParaRPr lang="en-US" dirty="0"/>
          </a:p>
        </p:txBody>
      </p:sp>
      <p:sp>
        <p:nvSpPr>
          <p:cNvPr id="3" name="Content Placeholder 2"/>
          <p:cNvSpPr>
            <a:spLocks noGrp="1"/>
          </p:cNvSpPr>
          <p:nvPr>
            <p:ph idx="1"/>
          </p:nvPr>
        </p:nvSpPr>
        <p:spPr>
          <a:xfrm>
            <a:off x="457200" y="1600200"/>
            <a:ext cx="8038868" cy="4876800"/>
          </a:xfrm>
        </p:spPr>
        <p:txBody>
          <a:bodyPr/>
          <a:lstStyle/>
          <a:p>
            <a:pPr marL="0" indent="0">
              <a:buNone/>
            </a:pPr>
            <a:r>
              <a:rPr lang="en-US" dirty="0" smtClean="0"/>
              <a:t>The drawbacks of planning too soon:</a:t>
            </a:r>
          </a:p>
          <a:p>
            <a:pPr lvl="1"/>
            <a:endParaRPr lang="en-US" dirty="0" smtClean="0"/>
          </a:p>
          <a:p>
            <a:endParaRPr lang="en-US" dirty="0"/>
          </a:p>
        </p:txBody>
      </p:sp>
      <p:graphicFrame>
        <p:nvGraphicFramePr>
          <p:cNvPr id="5" name="Diagram 4"/>
          <p:cNvGraphicFramePr/>
          <p:nvPr>
            <p:extLst>
              <p:ext uri="{D42A27DB-BD31-4B8C-83A1-F6EECF244321}">
                <p14:modId xmlns:p14="http://schemas.microsoft.com/office/powerpoint/2010/main" val="2771932498"/>
              </p:ext>
            </p:extLst>
          </p:nvPr>
        </p:nvGraphicFramePr>
        <p:xfrm>
          <a:off x="669388" y="2392582"/>
          <a:ext cx="782668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16862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lide5.jpg"/>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875349" y="871115"/>
            <a:ext cx="7431914" cy="5573936"/>
          </a:xfrm>
          <a:prstGeom prst="rect">
            <a:avLst/>
          </a:prstGeom>
        </p:spPr>
      </p:pic>
    </p:spTree>
    <p:extLst>
      <p:ext uri="{BB962C8B-B14F-4D97-AF65-F5344CB8AC3E}">
        <p14:creationId xmlns:p14="http://schemas.microsoft.com/office/powerpoint/2010/main" val="2107717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 name="Group 31"/>
          <p:cNvGrpSpPr/>
          <p:nvPr/>
        </p:nvGrpSpPr>
        <p:grpSpPr>
          <a:xfrm>
            <a:off x="6756568" y="4072933"/>
            <a:ext cx="1264955" cy="946226"/>
            <a:chOff x="6653322" y="5621955"/>
            <a:chExt cx="1264955" cy="946226"/>
          </a:xfrm>
        </p:grpSpPr>
        <p:sp>
          <p:nvSpPr>
            <p:cNvPr id="6" name="Isosceles Triangle 5"/>
            <p:cNvSpPr/>
            <p:nvPr/>
          </p:nvSpPr>
          <p:spPr>
            <a:xfrm rot="16035807">
              <a:off x="7345283" y="5877242"/>
              <a:ext cx="616757" cy="500355"/>
            </a:xfrm>
            <a:prstGeom prst="triangle">
              <a:avLst/>
            </a:prstGeom>
            <a:solidFill>
              <a:srgbClr val="D6550D"/>
            </a:solidFill>
            <a:ln>
              <a:solidFill>
                <a:srgbClr val="D6550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Oval 3"/>
            <p:cNvSpPr/>
            <p:nvPr/>
          </p:nvSpPr>
          <p:spPr>
            <a:xfrm>
              <a:off x="6821431" y="5893064"/>
              <a:ext cx="813434" cy="470875"/>
            </a:xfrm>
            <a:prstGeom prst="ellipse">
              <a:avLst/>
            </a:prstGeom>
            <a:solidFill>
              <a:srgbClr val="D6550D"/>
            </a:solidFill>
            <a:ln>
              <a:solidFill>
                <a:srgbClr val="D6550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Isosceles Triangle 6"/>
            <p:cNvSpPr/>
            <p:nvPr/>
          </p:nvSpPr>
          <p:spPr>
            <a:xfrm>
              <a:off x="7106845" y="5621955"/>
              <a:ext cx="202697" cy="299647"/>
            </a:xfrm>
            <a:prstGeom prst="triangle">
              <a:avLst/>
            </a:prstGeom>
            <a:solidFill>
              <a:srgbClr val="D6550D"/>
            </a:solidFill>
            <a:ln>
              <a:solidFill>
                <a:srgbClr val="D6550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Isosceles Triangle 18"/>
            <p:cNvSpPr/>
            <p:nvPr/>
          </p:nvSpPr>
          <p:spPr>
            <a:xfrm rot="11074245" flipH="1">
              <a:off x="7115752" y="6336601"/>
              <a:ext cx="201632" cy="231580"/>
            </a:xfrm>
            <a:prstGeom prst="triangle">
              <a:avLst/>
            </a:prstGeom>
            <a:solidFill>
              <a:srgbClr val="D6550D"/>
            </a:solidFill>
            <a:ln>
              <a:solidFill>
                <a:srgbClr val="D6550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Diagonal Stripe 19"/>
            <p:cNvSpPr/>
            <p:nvPr/>
          </p:nvSpPr>
          <p:spPr>
            <a:xfrm rot="8101923">
              <a:off x="6653322" y="6027084"/>
              <a:ext cx="186468" cy="217097"/>
            </a:xfrm>
            <a:prstGeom prst="diagStripe">
              <a:avLst/>
            </a:prstGeom>
            <a:solidFill>
              <a:srgbClr val="D6550D"/>
            </a:solidFill>
            <a:ln>
              <a:solidFill>
                <a:srgbClr val="D6550D"/>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9" name="Oval 8"/>
            <p:cNvSpPr/>
            <p:nvPr/>
          </p:nvSpPr>
          <p:spPr>
            <a:xfrm>
              <a:off x="6964159" y="6021482"/>
              <a:ext cx="85625" cy="99885"/>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1" name="Straight Connector 10"/>
            <p:cNvCxnSpPr/>
            <p:nvPr/>
          </p:nvCxnSpPr>
          <p:spPr>
            <a:xfrm flipV="1">
              <a:off x="7646300" y="5992944"/>
              <a:ext cx="257254" cy="8034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4" name="Straight Connector 23"/>
            <p:cNvCxnSpPr>
              <a:stCxn id="4" idx="6"/>
            </p:cNvCxnSpPr>
            <p:nvPr/>
          </p:nvCxnSpPr>
          <p:spPr>
            <a:xfrm>
              <a:off x="7634865" y="6128502"/>
              <a:ext cx="283412" cy="149819"/>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0" name="Straight Connector 29"/>
            <p:cNvCxnSpPr>
              <a:endCxn id="6" idx="3"/>
            </p:cNvCxnSpPr>
            <p:nvPr/>
          </p:nvCxnSpPr>
          <p:spPr>
            <a:xfrm flipV="1">
              <a:off x="7670073" y="6115475"/>
              <a:ext cx="233481" cy="1302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p:txBody>
          <a:bodyPr>
            <a:normAutofit/>
          </a:bodyPr>
          <a:lstStyle/>
          <a:p>
            <a:r>
              <a:rPr lang="en-US" sz="3600" dirty="0" smtClean="0"/>
              <a:t>Preparing for Planning</a:t>
            </a:r>
            <a:endParaRPr lang="en-US" sz="3600" dirty="0"/>
          </a:p>
        </p:txBody>
      </p:sp>
      <p:sp>
        <p:nvSpPr>
          <p:cNvPr id="3" name="Content Placeholder 2"/>
          <p:cNvSpPr>
            <a:spLocks noGrp="1"/>
          </p:cNvSpPr>
          <p:nvPr>
            <p:ph idx="1"/>
          </p:nvPr>
        </p:nvSpPr>
        <p:spPr>
          <a:xfrm>
            <a:off x="457200" y="1600200"/>
            <a:ext cx="5567284" cy="4876800"/>
          </a:xfrm>
        </p:spPr>
        <p:txBody>
          <a:bodyPr>
            <a:normAutofit fontScale="70000" lnSpcReduction="20000"/>
          </a:bodyPr>
          <a:lstStyle/>
          <a:p>
            <a:r>
              <a:rPr lang="en-US" dirty="0"/>
              <a:t>Imagine you have a fish tank and the tank is almost </a:t>
            </a:r>
            <a:r>
              <a:rPr lang="en-US" dirty="0" smtClean="0"/>
              <a:t>empty.</a:t>
            </a:r>
          </a:p>
          <a:p>
            <a:r>
              <a:rPr lang="en-US" dirty="0" smtClean="0"/>
              <a:t>The fish is your client who is confined by a small amount of water.</a:t>
            </a:r>
            <a:endParaRPr lang="en-US" dirty="0"/>
          </a:p>
          <a:p>
            <a:r>
              <a:rPr lang="en-US" dirty="0"/>
              <a:t>The only way to fill the tank with more water is to elicit change talk from your </a:t>
            </a:r>
            <a:r>
              <a:rPr lang="en-US" dirty="0" smtClean="0"/>
              <a:t>client.</a:t>
            </a:r>
          </a:p>
          <a:p>
            <a:r>
              <a:rPr lang="en-US" dirty="0" smtClean="0"/>
              <a:t>Each time your client speaks change talk, some water is poured into the tank.</a:t>
            </a:r>
            <a:endParaRPr lang="en-US" dirty="0"/>
          </a:p>
          <a:p>
            <a:r>
              <a:rPr lang="en-US" dirty="0"/>
              <a:t>Ask evoking questions to fill the fish </a:t>
            </a:r>
            <a:r>
              <a:rPr lang="en-US" dirty="0" smtClean="0"/>
              <a:t>tank.</a:t>
            </a:r>
            <a:endParaRPr lang="en-US" dirty="0"/>
          </a:p>
          <a:p>
            <a:r>
              <a:rPr lang="en-US" dirty="0"/>
              <a:t>Only then will your “fish” (or client) have the motivation to </a:t>
            </a:r>
            <a:r>
              <a:rPr lang="en-US" dirty="0" smtClean="0"/>
              <a:t>swim freely.</a:t>
            </a:r>
            <a:endParaRPr lang="en-US" dirty="0"/>
          </a:p>
          <a:p>
            <a:endParaRPr lang="en-US" dirty="0"/>
          </a:p>
        </p:txBody>
      </p:sp>
      <p:grpSp>
        <p:nvGrpSpPr>
          <p:cNvPr id="13" name="Group 12"/>
          <p:cNvGrpSpPr/>
          <p:nvPr/>
        </p:nvGrpSpPr>
        <p:grpSpPr>
          <a:xfrm>
            <a:off x="6119404" y="2423400"/>
            <a:ext cx="2693316" cy="2660925"/>
            <a:chOff x="5495010" y="1714500"/>
            <a:chExt cx="3214930" cy="2809875"/>
          </a:xfrm>
        </p:grpSpPr>
        <p:sp>
          <p:nvSpPr>
            <p:cNvPr id="14" name="Rectangle 13"/>
            <p:cNvSpPr/>
            <p:nvPr/>
          </p:nvSpPr>
          <p:spPr>
            <a:xfrm>
              <a:off x="5508625" y="1714500"/>
              <a:ext cx="3178175" cy="2809875"/>
            </a:xfrm>
            <a:prstGeom prst="rect">
              <a:avLst/>
            </a:prstGeom>
            <a:no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Freeform 15"/>
            <p:cNvSpPr/>
            <p:nvPr/>
          </p:nvSpPr>
          <p:spPr>
            <a:xfrm>
              <a:off x="5508625" y="3839583"/>
              <a:ext cx="3191790" cy="191721"/>
            </a:xfrm>
            <a:custGeom>
              <a:avLst/>
              <a:gdLst>
                <a:gd name="connsiteX0" fmla="*/ 0 w 3191790"/>
                <a:gd name="connsiteY0" fmla="*/ 128083 h 191721"/>
                <a:gd name="connsiteX1" fmla="*/ 349250 w 3191790"/>
                <a:gd name="connsiteY1" fmla="*/ 1083 h 191721"/>
                <a:gd name="connsiteX2" fmla="*/ 635000 w 3191790"/>
                <a:gd name="connsiteY2" fmla="*/ 191583 h 191721"/>
                <a:gd name="connsiteX3" fmla="*/ 1031875 w 3191790"/>
                <a:gd name="connsiteY3" fmla="*/ 1083 h 191721"/>
                <a:gd name="connsiteX4" fmla="*/ 1349375 w 3191790"/>
                <a:gd name="connsiteY4" fmla="*/ 175708 h 191721"/>
                <a:gd name="connsiteX5" fmla="*/ 1714500 w 3191790"/>
                <a:gd name="connsiteY5" fmla="*/ 16958 h 191721"/>
                <a:gd name="connsiteX6" fmla="*/ 2032000 w 3191790"/>
                <a:gd name="connsiteY6" fmla="*/ 191583 h 191721"/>
                <a:gd name="connsiteX7" fmla="*/ 2365375 w 3191790"/>
                <a:gd name="connsiteY7" fmla="*/ 48708 h 191721"/>
                <a:gd name="connsiteX8" fmla="*/ 2730500 w 3191790"/>
                <a:gd name="connsiteY8" fmla="*/ 191583 h 191721"/>
                <a:gd name="connsiteX9" fmla="*/ 2952750 w 3191790"/>
                <a:gd name="connsiteY9" fmla="*/ 16958 h 191721"/>
                <a:gd name="connsiteX10" fmla="*/ 3175000 w 3191790"/>
                <a:gd name="connsiteY10" fmla="*/ 64583 h 191721"/>
                <a:gd name="connsiteX11" fmla="*/ 3159125 w 3191790"/>
                <a:gd name="connsiteY11" fmla="*/ 48708 h 191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91790" h="191721">
                  <a:moveTo>
                    <a:pt x="0" y="128083"/>
                  </a:moveTo>
                  <a:cubicBezTo>
                    <a:pt x="121708" y="59291"/>
                    <a:pt x="243417" y="-9500"/>
                    <a:pt x="349250" y="1083"/>
                  </a:cubicBezTo>
                  <a:cubicBezTo>
                    <a:pt x="455083" y="11666"/>
                    <a:pt x="521229" y="191583"/>
                    <a:pt x="635000" y="191583"/>
                  </a:cubicBezTo>
                  <a:cubicBezTo>
                    <a:pt x="748771" y="191583"/>
                    <a:pt x="912813" y="3729"/>
                    <a:pt x="1031875" y="1083"/>
                  </a:cubicBezTo>
                  <a:cubicBezTo>
                    <a:pt x="1150937" y="-1563"/>
                    <a:pt x="1235604" y="173062"/>
                    <a:pt x="1349375" y="175708"/>
                  </a:cubicBezTo>
                  <a:cubicBezTo>
                    <a:pt x="1463146" y="178354"/>
                    <a:pt x="1600729" y="14312"/>
                    <a:pt x="1714500" y="16958"/>
                  </a:cubicBezTo>
                  <a:cubicBezTo>
                    <a:pt x="1828271" y="19604"/>
                    <a:pt x="1923521" y="186291"/>
                    <a:pt x="2032000" y="191583"/>
                  </a:cubicBezTo>
                  <a:cubicBezTo>
                    <a:pt x="2140479" y="196875"/>
                    <a:pt x="2248958" y="48708"/>
                    <a:pt x="2365375" y="48708"/>
                  </a:cubicBezTo>
                  <a:cubicBezTo>
                    <a:pt x="2481792" y="48708"/>
                    <a:pt x="2632604" y="196875"/>
                    <a:pt x="2730500" y="191583"/>
                  </a:cubicBezTo>
                  <a:cubicBezTo>
                    <a:pt x="2828396" y="186291"/>
                    <a:pt x="2878667" y="38125"/>
                    <a:pt x="2952750" y="16958"/>
                  </a:cubicBezTo>
                  <a:cubicBezTo>
                    <a:pt x="3026833" y="-4209"/>
                    <a:pt x="3140604" y="59291"/>
                    <a:pt x="3175000" y="64583"/>
                  </a:cubicBezTo>
                  <a:cubicBezTo>
                    <a:pt x="3209396" y="69875"/>
                    <a:pt x="3184260" y="59291"/>
                    <a:pt x="3159125" y="4870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7" name="Freeform 16"/>
            <p:cNvSpPr/>
            <p:nvPr/>
          </p:nvSpPr>
          <p:spPr>
            <a:xfrm>
              <a:off x="5518150" y="3991983"/>
              <a:ext cx="3191790" cy="191721"/>
            </a:xfrm>
            <a:custGeom>
              <a:avLst/>
              <a:gdLst>
                <a:gd name="connsiteX0" fmla="*/ 0 w 3191790"/>
                <a:gd name="connsiteY0" fmla="*/ 128083 h 191721"/>
                <a:gd name="connsiteX1" fmla="*/ 349250 w 3191790"/>
                <a:gd name="connsiteY1" fmla="*/ 1083 h 191721"/>
                <a:gd name="connsiteX2" fmla="*/ 635000 w 3191790"/>
                <a:gd name="connsiteY2" fmla="*/ 191583 h 191721"/>
                <a:gd name="connsiteX3" fmla="*/ 1031875 w 3191790"/>
                <a:gd name="connsiteY3" fmla="*/ 1083 h 191721"/>
                <a:gd name="connsiteX4" fmla="*/ 1349375 w 3191790"/>
                <a:gd name="connsiteY4" fmla="*/ 175708 h 191721"/>
                <a:gd name="connsiteX5" fmla="*/ 1714500 w 3191790"/>
                <a:gd name="connsiteY5" fmla="*/ 16958 h 191721"/>
                <a:gd name="connsiteX6" fmla="*/ 2032000 w 3191790"/>
                <a:gd name="connsiteY6" fmla="*/ 191583 h 191721"/>
                <a:gd name="connsiteX7" fmla="*/ 2365375 w 3191790"/>
                <a:gd name="connsiteY7" fmla="*/ 48708 h 191721"/>
                <a:gd name="connsiteX8" fmla="*/ 2730500 w 3191790"/>
                <a:gd name="connsiteY8" fmla="*/ 191583 h 191721"/>
                <a:gd name="connsiteX9" fmla="*/ 2952750 w 3191790"/>
                <a:gd name="connsiteY9" fmla="*/ 16958 h 191721"/>
                <a:gd name="connsiteX10" fmla="*/ 3175000 w 3191790"/>
                <a:gd name="connsiteY10" fmla="*/ 64583 h 191721"/>
                <a:gd name="connsiteX11" fmla="*/ 3159125 w 3191790"/>
                <a:gd name="connsiteY11" fmla="*/ 48708 h 191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91790" h="191721">
                  <a:moveTo>
                    <a:pt x="0" y="128083"/>
                  </a:moveTo>
                  <a:cubicBezTo>
                    <a:pt x="121708" y="59291"/>
                    <a:pt x="243417" y="-9500"/>
                    <a:pt x="349250" y="1083"/>
                  </a:cubicBezTo>
                  <a:cubicBezTo>
                    <a:pt x="455083" y="11666"/>
                    <a:pt x="521229" y="191583"/>
                    <a:pt x="635000" y="191583"/>
                  </a:cubicBezTo>
                  <a:cubicBezTo>
                    <a:pt x="748771" y="191583"/>
                    <a:pt x="912813" y="3729"/>
                    <a:pt x="1031875" y="1083"/>
                  </a:cubicBezTo>
                  <a:cubicBezTo>
                    <a:pt x="1150937" y="-1563"/>
                    <a:pt x="1235604" y="173062"/>
                    <a:pt x="1349375" y="175708"/>
                  </a:cubicBezTo>
                  <a:cubicBezTo>
                    <a:pt x="1463146" y="178354"/>
                    <a:pt x="1600729" y="14312"/>
                    <a:pt x="1714500" y="16958"/>
                  </a:cubicBezTo>
                  <a:cubicBezTo>
                    <a:pt x="1828271" y="19604"/>
                    <a:pt x="1923521" y="186291"/>
                    <a:pt x="2032000" y="191583"/>
                  </a:cubicBezTo>
                  <a:cubicBezTo>
                    <a:pt x="2140479" y="196875"/>
                    <a:pt x="2248958" y="48708"/>
                    <a:pt x="2365375" y="48708"/>
                  </a:cubicBezTo>
                  <a:cubicBezTo>
                    <a:pt x="2481792" y="48708"/>
                    <a:pt x="2632604" y="196875"/>
                    <a:pt x="2730500" y="191583"/>
                  </a:cubicBezTo>
                  <a:cubicBezTo>
                    <a:pt x="2828396" y="186291"/>
                    <a:pt x="2878667" y="38125"/>
                    <a:pt x="2952750" y="16958"/>
                  </a:cubicBezTo>
                  <a:cubicBezTo>
                    <a:pt x="3026833" y="-4209"/>
                    <a:pt x="3140604" y="59291"/>
                    <a:pt x="3175000" y="64583"/>
                  </a:cubicBezTo>
                  <a:cubicBezTo>
                    <a:pt x="3209396" y="69875"/>
                    <a:pt x="3184260" y="59291"/>
                    <a:pt x="3159125" y="4870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8" name="Freeform 17"/>
            <p:cNvSpPr/>
            <p:nvPr/>
          </p:nvSpPr>
          <p:spPr>
            <a:xfrm>
              <a:off x="5495010" y="4183704"/>
              <a:ext cx="3191790" cy="191721"/>
            </a:xfrm>
            <a:custGeom>
              <a:avLst/>
              <a:gdLst>
                <a:gd name="connsiteX0" fmla="*/ 0 w 3191790"/>
                <a:gd name="connsiteY0" fmla="*/ 128083 h 191721"/>
                <a:gd name="connsiteX1" fmla="*/ 349250 w 3191790"/>
                <a:gd name="connsiteY1" fmla="*/ 1083 h 191721"/>
                <a:gd name="connsiteX2" fmla="*/ 635000 w 3191790"/>
                <a:gd name="connsiteY2" fmla="*/ 191583 h 191721"/>
                <a:gd name="connsiteX3" fmla="*/ 1031875 w 3191790"/>
                <a:gd name="connsiteY3" fmla="*/ 1083 h 191721"/>
                <a:gd name="connsiteX4" fmla="*/ 1349375 w 3191790"/>
                <a:gd name="connsiteY4" fmla="*/ 175708 h 191721"/>
                <a:gd name="connsiteX5" fmla="*/ 1714500 w 3191790"/>
                <a:gd name="connsiteY5" fmla="*/ 16958 h 191721"/>
                <a:gd name="connsiteX6" fmla="*/ 2032000 w 3191790"/>
                <a:gd name="connsiteY6" fmla="*/ 191583 h 191721"/>
                <a:gd name="connsiteX7" fmla="*/ 2365375 w 3191790"/>
                <a:gd name="connsiteY7" fmla="*/ 48708 h 191721"/>
                <a:gd name="connsiteX8" fmla="*/ 2730500 w 3191790"/>
                <a:gd name="connsiteY8" fmla="*/ 191583 h 191721"/>
                <a:gd name="connsiteX9" fmla="*/ 2952750 w 3191790"/>
                <a:gd name="connsiteY9" fmla="*/ 16958 h 191721"/>
                <a:gd name="connsiteX10" fmla="*/ 3175000 w 3191790"/>
                <a:gd name="connsiteY10" fmla="*/ 64583 h 191721"/>
                <a:gd name="connsiteX11" fmla="*/ 3159125 w 3191790"/>
                <a:gd name="connsiteY11" fmla="*/ 48708 h 191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91790" h="191721">
                  <a:moveTo>
                    <a:pt x="0" y="128083"/>
                  </a:moveTo>
                  <a:cubicBezTo>
                    <a:pt x="121708" y="59291"/>
                    <a:pt x="243417" y="-9500"/>
                    <a:pt x="349250" y="1083"/>
                  </a:cubicBezTo>
                  <a:cubicBezTo>
                    <a:pt x="455083" y="11666"/>
                    <a:pt x="521229" y="191583"/>
                    <a:pt x="635000" y="191583"/>
                  </a:cubicBezTo>
                  <a:cubicBezTo>
                    <a:pt x="748771" y="191583"/>
                    <a:pt x="912813" y="3729"/>
                    <a:pt x="1031875" y="1083"/>
                  </a:cubicBezTo>
                  <a:cubicBezTo>
                    <a:pt x="1150937" y="-1563"/>
                    <a:pt x="1235604" y="173062"/>
                    <a:pt x="1349375" y="175708"/>
                  </a:cubicBezTo>
                  <a:cubicBezTo>
                    <a:pt x="1463146" y="178354"/>
                    <a:pt x="1600729" y="14312"/>
                    <a:pt x="1714500" y="16958"/>
                  </a:cubicBezTo>
                  <a:cubicBezTo>
                    <a:pt x="1828271" y="19604"/>
                    <a:pt x="1923521" y="186291"/>
                    <a:pt x="2032000" y="191583"/>
                  </a:cubicBezTo>
                  <a:cubicBezTo>
                    <a:pt x="2140479" y="196875"/>
                    <a:pt x="2248958" y="48708"/>
                    <a:pt x="2365375" y="48708"/>
                  </a:cubicBezTo>
                  <a:cubicBezTo>
                    <a:pt x="2481792" y="48708"/>
                    <a:pt x="2632604" y="196875"/>
                    <a:pt x="2730500" y="191583"/>
                  </a:cubicBezTo>
                  <a:cubicBezTo>
                    <a:pt x="2828396" y="186291"/>
                    <a:pt x="2878667" y="38125"/>
                    <a:pt x="2952750" y="16958"/>
                  </a:cubicBezTo>
                  <a:cubicBezTo>
                    <a:pt x="3026833" y="-4209"/>
                    <a:pt x="3140604" y="59291"/>
                    <a:pt x="3175000" y="64583"/>
                  </a:cubicBezTo>
                  <a:cubicBezTo>
                    <a:pt x="3209396" y="69875"/>
                    <a:pt x="3184260" y="59291"/>
                    <a:pt x="3159125" y="48708"/>
                  </a:cubicBezTo>
                </a:path>
              </a:pathLst>
            </a:cu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2441329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Activity</a:t>
            </a:r>
            <a:endParaRPr lang="en-US" dirty="0"/>
          </a:p>
        </p:txBody>
      </p:sp>
      <p:sp>
        <p:nvSpPr>
          <p:cNvPr id="3" name="Content Placeholder 2"/>
          <p:cNvSpPr>
            <a:spLocks noGrp="1"/>
          </p:cNvSpPr>
          <p:nvPr>
            <p:ph idx="1"/>
          </p:nvPr>
        </p:nvSpPr>
        <p:spPr>
          <a:xfrm>
            <a:off x="457200" y="1534050"/>
            <a:ext cx="8229600" cy="4876800"/>
          </a:xfrm>
        </p:spPr>
        <p:txBody>
          <a:bodyPr>
            <a:noAutofit/>
          </a:bodyPr>
          <a:lstStyle/>
          <a:p>
            <a:pPr marL="0" indent="0">
              <a:buNone/>
            </a:pPr>
            <a:r>
              <a:rPr lang="en-US" sz="1700" dirty="0" smtClean="0"/>
              <a:t>Tim is noticing that he goes most of the day without eating and then snacks while watching television late at night. He is interested in making the change of adding 1-2 meals or snacks throughout the day and enjoying his evening snack with the television off or temporarily muted (in order to stay more mindful during the eating experience). </a:t>
            </a:r>
          </a:p>
          <a:p>
            <a:pPr marL="0" indent="0">
              <a:buNone/>
            </a:pPr>
            <a:r>
              <a:rPr lang="en-US" sz="1700" dirty="0" smtClean="0"/>
              <a:t>Write </a:t>
            </a:r>
            <a:r>
              <a:rPr lang="en-US" sz="1700" dirty="0"/>
              <a:t>out a list of at least 7 evoking questions that would be appropriate to ask this client </a:t>
            </a:r>
            <a:r>
              <a:rPr lang="en-US" sz="1700" dirty="0" smtClean="0"/>
              <a:t>in order to </a:t>
            </a:r>
            <a:r>
              <a:rPr lang="en-US" sz="1700" dirty="0"/>
              <a:t>elicit change </a:t>
            </a:r>
            <a:r>
              <a:rPr lang="en-US" sz="1700" dirty="0" smtClean="0"/>
              <a:t>talk for making this change.</a:t>
            </a:r>
          </a:p>
          <a:p>
            <a:pPr marL="514350" indent="-514350">
              <a:buAutoNum type="arabicPeriod"/>
            </a:pPr>
            <a:r>
              <a:rPr lang="en-US" sz="1700" dirty="0" smtClean="0"/>
              <a:t>__________________________________________________________</a:t>
            </a:r>
          </a:p>
          <a:p>
            <a:pPr marL="514350" indent="-514350">
              <a:buAutoNum type="arabicPeriod"/>
            </a:pPr>
            <a:r>
              <a:rPr lang="en-US" sz="1700" dirty="0" smtClean="0"/>
              <a:t>__________________________________________________________</a:t>
            </a:r>
          </a:p>
          <a:p>
            <a:pPr marL="514350" indent="-514350">
              <a:buAutoNum type="arabicPeriod"/>
            </a:pPr>
            <a:r>
              <a:rPr lang="en-US" sz="1700" dirty="0" smtClean="0"/>
              <a:t>__________________________________________________________</a:t>
            </a:r>
          </a:p>
          <a:p>
            <a:pPr marL="514350" indent="-514350">
              <a:buAutoNum type="arabicPeriod"/>
            </a:pPr>
            <a:r>
              <a:rPr lang="en-US" sz="1700" dirty="0" smtClean="0"/>
              <a:t>__________________________________________________________</a:t>
            </a:r>
          </a:p>
          <a:p>
            <a:pPr marL="514350" indent="-514350">
              <a:buAutoNum type="arabicPeriod"/>
            </a:pPr>
            <a:r>
              <a:rPr lang="en-US" sz="1700" dirty="0" smtClean="0"/>
              <a:t>__________________________________________________________</a:t>
            </a:r>
          </a:p>
          <a:p>
            <a:pPr marL="514350" indent="-514350">
              <a:buAutoNum type="arabicPeriod"/>
            </a:pPr>
            <a:r>
              <a:rPr lang="en-US" sz="1700" dirty="0" smtClean="0"/>
              <a:t>__________________________________________________________</a:t>
            </a:r>
          </a:p>
          <a:p>
            <a:pPr marL="514350" indent="-514350">
              <a:buAutoNum type="arabicPeriod"/>
            </a:pPr>
            <a:r>
              <a:rPr lang="en-US" sz="1700" dirty="0" smtClean="0"/>
              <a:t>__________________________________________________________</a:t>
            </a:r>
          </a:p>
          <a:p>
            <a:endParaRPr lang="en-US" sz="1700" dirty="0"/>
          </a:p>
        </p:txBody>
      </p:sp>
    </p:spTree>
    <p:extLst>
      <p:ext uri="{BB962C8B-B14F-4D97-AF65-F5344CB8AC3E}">
        <p14:creationId xmlns:p14="http://schemas.microsoft.com/office/powerpoint/2010/main" val="2833554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 Class Activity</a:t>
            </a:r>
            <a:endParaRPr lang="en-US" dirty="0"/>
          </a:p>
        </p:txBody>
      </p:sp>
      <p:sp>
        <p:nvSpPr>
          <p:cNvPr id="3" name="Content Placeholder 2"/>
          <p:cNvSpPr>
            <a:spLocks noGrp="1"/>
          </p:cNvSpPr>
          <p:nvPr>
            <p:ph idx="1"/>
          </p:nvPr>
        </p:nvSpPr>
        <p:spPr/>
        <p:txBody>
          <a:bodyPr>
            <a:noAutofit/>
          </a:bodyPr>
          <a:lstStyle/>
          <a:p>
            <a:r>
              <a:rPr lang="en-US" sz="2000" dirty="0" smtClean="0"/>
              <a:t>Pair up with a classmate.</a:t>
            </a:r>
          </a:p>
          <a:p>
            <a:r>
              <a:rPr lang="en-US" sz="2000" dirty="0" smtClean="0"/>
              <a:t>Each person selects a behavior change to discuss with a counselor.</a:t>
            </a:r>
          </a:p>
          <a:p>
            <a:r>
              <a:rPr lang="en-US" sz="2000" dirty="0" smtClean="0"/>
              <a:t>Conduct a brief counseling session to discuss reasons for wanting to make this change.</a:t>
            </a:r>
          </a:p>
          <a:p>
            <a:r>
              <a:rPr lang="en-US" sz="2000" dirty="0" smtClean="0"/>
              <a:t>Decide who will be the counselor first and then conduct the real play:</a:t>
            </a:r>
          </a:p>
          <a:p>
            <a:pPr lvl="1"/>
            <a:r>
              <a:rPr lang="en-US" sz="1600" dirty="0" smtClean="0"/>
              <a:t>Counselor starts with this: “Tell me a little about the change you’re thinking of making.”</a:t>
            </a:r>
          </a:p>
          <a:p>
            <a:pPr lvl="1"/>
            <a:r>
              <a:rPr lang="en-US" sz="1600" dirty="0" smtClean="0"/>
              <a:t>Counselor asks at least three different evoking questions.</a:t>
            </a:r>
          </a:p>
          <a:p>
            <a:pPr lvl="1"/>
            <a:r>
              <a:rPr lang="en-US" sz="1600" dirty="0" smtClean="0"/>
              <a:t>Counselor reflects the change talk spoken by the client after each evoking question is asked.</a:t>
            </a:r>
          </a:p>
          <a:p>
            <a:pPr lvl="1"/>
            <a:r>
              <a:rPr lang="en-US" sz="1600" dirty="0" smtClean="0"/>
              <a:t>Counselor summarizes the change talk and ends the session with, “Thank you for sharing your thoughts and feelings about this change.” </a:t>
            </a:r>
          </a:p>
          <a:p>
            <a:r>
              <a:rPr lang="en-US" sz="2000" dirty="0" smtClean="0"/>
              <a:t>Don’t encourage a discussion about how the client will make the change. Avoid “fixing” and stay in the evoking process.</a:t>
            </a:r>
            <a:endParaRPr lang="en-US" sz="2000" dirty="0"/>
          </a:p>
        </p:txBody>
      </p:sp>
    </p:spTree>
    <p:extLst>
      <p:ext uri="{BB962C8B-B14F-4D97-AF65-F5344CB8AC3E}">
        <p14:creationId xmlns:p14="http://schemas.microsoft.com/office/powerpoint/2010/main" val="33501784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Take Home Messages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Ambivalence is a normal part of the change process.</a:t>
            </a:r>
          </a:p>
          <a:p>
            <a:r>
              <a:rPr lang="en-US" dirty="0" smtClean="0"/>
              <a:t>The purpose of the evoking process is to elicit change talk from the client. </a:t>
            </a:r>
          </a:p>
          <a:p>
            <a:r>
              <a:rPr lang="en-US" dirty="0" smtClean="0"/>
              <a:t>Ask specific questions to elicit change talk.</a:t>
            </a:r>
          </a:p>
          <a:p>
            <a:r>
              <a:rPr lang="en-US" dirty="0" smtClean="0"/>
              <a:t>Highlight the change talk you hear by using reflective listening.</a:t>
            </a:r>
          </a:p>
          <a:p>
            <a:r>
              <a:rPr lang="en-US" dirty="0" smtClean="0"/>
              <a:t>An abundance of change talk demonstrates a readiness to change.</a:t>
            </a:r>
            <a:endParaRPr lang="en-US" dirty="0"/>
          </a:p>
        </p:txBody>
      </p:sp>
    </p:spTree>
    <p:extLst>
      <p:ext uri="{BB962C8B-B14F-4D97-AF65-F5344CB8AC3E}">
        <p14:creationId xmlns:p14="http://schemas.microsoft.com/office/powerpoint/2010/main" val="3128304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Identifying ambivalence</a:t>
            </a:r>
          </a:p>
          <a:p>
            <a:pPr lvl="1"/>
            <a:r>
              <a:rPr lang="en-US" dirty="0" smtClean="0"/>
              <a:t>Sustain talk</a:t>
            </a:r>
          </a:p>
          <a:p>
            <a:pPr lvl="1"/>
            <a:r>
              <a:rPr lang="en-US" dirty="0" smtClean="0"/>
              <a:t>Different </a:t>
            </a:r>
            <a:r>
              <a:rPr lang="en-US" smtClean="0"/>
              <a:t>types of change </a:t>
            </a:r>
            <a:r>
              <a:rPr lang="en-US" dirty="0" smtClean="0"/>
              <a:t>talk</a:t>
            </a:r>
          </a:p>
          <a:p>
            <a:r>
              <a:rPr lang="en-US" dirty="0" smtClean="0"/>
              <a:t>Responding to ambivalence</a:t>
            </a:r>
          </a:p>
          <a:p>
            <a:r>
              <a:rPr lang="en-US" dirty="0" smtClean="0"/>
              <a:t>Preparing for planning</a:t>
            </a:r>
          </a:p>
          <a:p>
            <a:pPr lvl="1"/>
            <a:endParaRPr lang="en-US" dirty="0" smtClean="0"/>
          </a:p>
          <a:p>
            <a:endParaRPr lang="en-US" dirty="0" smtClean="0"/>
          </a:p>
          <a:p>
            <a:pPr lvl="1"/>
            <a:endParaRPr lang="en-US" dirty="0" smtClean="0"/>
          </a:p>
          <a:p>
            <a:pPr lvl="1"/>
            <a:endParaRPr lang="en-US" dirty="0" smtClean="0"/>
          </a:p>
          <a:p>
            <a:pPr lvl="1"/>
            <a:endParaRPr lang="en-US" dirty="0" smtClean="0"/>
          </a:p>
          <a:p>
            <a:pPr lvl="1"/>
            <a:endParaRPr lang="en-US" dirty="0"/>
          </a:p>
        </p:txBody>
      </p:sp>
    </p:spTree>
    <p:extLst>
      <p:ext uri="{BB962C8B-B14F-4D97-AF65-F5344CB8AC3E}">
        <p14:creationId xmlns:p14="http://schemas.microsoft.com/office/powerpoint/2010/main" val="164109374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Processes of MI</a:t>
            </a:r>
            <a:endParaRPr lang="en-US" dirty="0"/>
          </a:p>
        </p:txBody>
      </p:sp>
      <p:sp>
        <p:nvSpPr>
          <p:cNvPr id="3" name="Content Placeholder 2"/>
          <p:cNvSpPr>
            <a:spLocks noGrp="1"/>
          </p:cNvSpPr>
          <p:nvPr>
            <p:ph idx="1"/>
          </p:nvPr>
        </p:nvSpPr>
        <p:spPr>
          <a:xfrm>
            <a:off x="457199" y="1600200"/>
            <a:ext cx="8362791" cy="4876800"/>
          </a:xfrm>
        </p:spPr>
        <p:txBody>
          <a:bodyPr>
            <a:normAutofit/>
          </a:bodyPr>
          <a:lstStyle/>
          <a:p>
            <a:r>
              <a:rPr lang="en-US" dirty="0" smtClean="0"/>
              <a:t>To recap, here are the four processes of MI: </a:t>
            </a:r>
          </a:p>
          <a:p>
            <a:pPr marL="788670" lvl="1" indent="-514350">
              <a:buFont typeface="+mj-lt"/>
              <a:buAutoNum type="arabicPeriod"/>
            </a:pPr>
            <a:r>
              <a:rPr lang="en-US" dirty="0" smtClean="0"/>
              <a:t>Engage</a:t>
            </a:r>
          </a:p>
          <a:p>
            <a:pPr marL="788670" lvl="1" indent="-514350">
              <a:buFont typeface="+mj-lt"/>
              <a:buAutoNum type="arabicPeriod"/>
            </a:pPr>
            <a:r>
              <a:rPr lang="en-US" dirty="0" smtClean="0"/>
              <a:t>Focus</a:t>
            </a:r>
          </a:p>
          <a:p>
            <a:pPr marL="788670" lvl="1" indent="-514350">
              <a:buFont typeface="+mj-lt"/>
              <a:buAutoNum type="arabicPeriod"/>
            </a:pPr>
            <a:r>
              <a:rPr lang="en-US" dirty="0" smtClean="0"/>
              <a:t>Evoke</a:t>
            </a:r>
          </a:p>
          <a:p>
            <a:pPr marL="788670" lvl="1" indent="-514350">
              <a:buFont typeface="+mj-lt"/>
              <a:buAutoNum type="arabicPeriod"/>
            </a:pPr>
            <a:r>
              <a:rPr lang="en-US" dirty="0" smtClean="0"/>
              <a:t>Plan</a:t>
            </a:r>
          </a:p>
        </p:txBody>
      </p:sp>
      <p:sp>
        <p:nvSpPr>
          <p:cNvPr id="4" name="Right Arrow 3"/>
          <p:cNvSpPr/>
          <p:nvPr/>
        </p:nvSpPr>
        <p:spPr>
          <a:xfrm>
            <a:off x="0" y="3670357"/>
            <a:ext cx="614490" cy="38269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1"/>
          <p:cNvGrpSpPr/>
          <p:nvPr/>
        </p:nvGrpSpPr>
        <p:grpSpPr>
          <a:xfrm>
            <a:off x="2183428" y="2407500"/>
            <a:ext cx="6236329" cy="4069500"/>
            <a:chOff x="1058647" y="1954842"/>
            <a:chExt cx="6390697" cy="4266294"/>
          </a:xfrm>
        </p:grpSpPr>
        <p:sp>
          <p:nvSpPr>
            <p:cNvPr id="13" name="Rectangle 12"/>
            <p:cNvSpPr/>
            <p:nvPr/>
          </p:nvSpPr>
          <p:spPr>
            <a:xfrm>
              <a:off x="4929601" y="2407500"/>
              <a:ext cx="2143899" cy="1852721"/>
            </a:xfrm>
            <a:prstGeom prst="rect">
              <a:avLst/>
            </a:prstGeom>
            <a:noFill/>
          </p:spPr>
          <p:txBody>
            <a:bodyPr wrap="none" lIns="91440" tIns="45720" rIns="91440" bIns="45720">
              <a:prstTxWarp prst="textInflate">
                <a:avLst/>
              </a:prstTxWarp>
              <a:spAutoFit/>
            </a:bodyPr>
            <a:lstStyle/>
            <a:p>
              <a:pPr algn="ctr"/>
              <a:r>
                <a:rPr lang="en-US" sz="5400" b="1" dirty="0" smtClean="0">
                  <a:ln w="12700">
                    <a:solidFill>
                      <a:schemeClr val="tx2">
                        <a:satMod val="155000"/>
                      </a:schemeClr>
                    </a:solidFill>
                    <a:prstDash val="solid"/>
                  </a:ln>
                  <a:effectLst>
                    <a:outerShdw blurRad="41275" dist="20320" dir="1800000" algn="tl" rotWithShape="0">
                      <a:srgbClr val="000000">
                        <a:alpha val="40000"/>
                      </a:srgbClr>
                    </a:outerShdw>
                  </a:effectLst>
                </a:rPr>
                <a:t>Evoke</a:t>
              </a:r>
              <a:endParaRPr lang="en-US" sz="5400" b="1" cap="none" spc="0" dirty="0">
                <a:ln w="12700">
                  <a:solidFill>
                    <a:schemeClr val="tx2">
                      <a:satMod val="155000"/>
                    </a:schemeClr>
                  </a:solidFill>
                  <a:prstDash val="solid"/>
                </a:ln>
                <a:effectLst>
                  <a:outerShdw blurRad="41275" dist="20320" dir="1800000" algn="tl" rotWithShape="0">
                    <a:srgbClr val="000000">
                      <a:alpha val="40000"/>
                    </a:srgbClr>
                  </a:outerShdw>
                </a:effectLst>
              </a:endParaRPr>
            </a:p>
          </p:txBody>
        </p:sp>
        <p:sp>
          <p:nvSpPr>
            <p:cNvPr id="14" name="Oval 13"/>
            <p:cNvSpPr/>
            <p:nvPr/>
          </p:nvSpPr>
          <p:spPr>
            <a:xfrm>
              <a:off x="4495293" y="1954842"/>
              <a:ext cx="2954051" cy="2739633"/>
            </a:xfrm>
            <a:prstGeom prst="ellipse">
              <a:avLst/>
            </a:prstGeom>
            <a:noFill/>
            <a:ln w="3810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5" name="Straight Connector 14"/>
            <p:cNvCxnSpPr/>
            <p:nvPr/>
          </p:nvCxnSpPr>
          <p:spPr>
            <a:xfrm flipV="1">
              <a:off x="1441345" y="4095180"/>
              <a:ext cx="3125300" cy="1740809"/>
            </a:xfrm>
            <a:prstGeom prst="line">
              <a:avLst/>
            </a:prstGeom>
            <a:ln w="508000" cap="rnd">
              <a:bevel/>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flipV="1">
              <a:off x="1441345" y="5198444"/>
              <a:ext cx="1146244" cy="637545"/>
            </a:xfrm>
            <a:prstGeom prst="line">
              <a:avLst/>
            </a:prstGeom>
            <a:ln w="698500" cap="flat">
              <a:solidFill>
                <a:schemeClr val="tx1"/>
              </a:solidFill>
              <a:bevel/>
            </a:ln>
            <a:effectLst>
              <a:outerShdw blurRad="50800" dist="38100" dir="2700000" algn="tl" rotWithShape="0">
                <a:srgbClr val="000000">
                  <a:alpha val="43000"/>
                </a:srgbClr>
              </a:outerShdw>
            </a:effectLst>
          </p:spPr>
          <p:style>
            <a:lnRef idx="2">
              <a:schemeClr val="accent1"/>
            </a:lnRef>
            <a:fillRef idx="0">
              <a:schemeClr val="accent1"/>
            </a:fillRef>
            <a:effectRef idx="1">
              <a:schemeClr val="accent1"/>
            </a:effectRef>
            <a:fontRef idx="minor">
              <a:schemeClr val="tx1"/>
            </a:fontRef>
          </p:style>
        </p:cxnSp>
        <p:sp>
          <p:nvSpPr>
            <p:cNvPr id="17" name="Chord 16"/>
            <p:cNvSpPr/>
            <p:nvPr/>
          </p:nvSpPr>
          <p:spPr>
            <a:xfrm>
              <a:off x="1058647" y="5505842"/>
              <a:ext cx="665510" cy="715294"/>
            </a:xfrm>
            <a:prstGeom prst="chord">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4411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Four Processes of MI</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59864070"/>
              </p:ext>
            </p:extLst>
          </p:nvPr>
        </p:nvGraphicFramePr>
        <p:xfrm>
          <a:off x="614490" y="1509593"/>
          <a:ext cx="7933792" cy="5298662"/>
        </p:xfrm>
        <a:graphic>
          <a:graphicData uri="http://schemas.openxmlformats.org/drawingml/2006/table">
            <a:tbl>
              <a:tblPr firstRow="1" bandRow="1">
                <a:tableStyleId>{2D5ABB26-0587-4C30-8999-92F81FD0307C}</a:tableStyleId>
              </a:tblPr>
              <a:tblGrid>
                <a:gridCol w="1379199"/>
                <a:gridCol w="6554593"/>
              </a:tblGrid>
              <a:tr h="1216771">
                <a:tc>
                  <a:txBody>
                    <a:bodyPr/>
                    <a:lstStyle/>
                    <a:p>
                      <a:r>
                        <a:rPr lang="en-US" sz="2400" dirty="0" smtClean="0">
                          <a:solidFill>
                            <a:srgbClr val="000000"/>
                          </a:solidFill>
                        </a:rPr>
                        <a:t>Engage</a:t>
                      </a:r>
                    </a:p>
                    <a:p>
                      <a:r>
                        <a:rPr lang="en-US" sz="1800" dirty="0" smtClean="0">
                          <a:solidFill>
                            <a:schemeClr val="tx2"/>
                          </a:solidFill>
                        </a:rPr>
                        <a:t>Shall we travel together?</a:t>
                      </a:r>
                    </a:p>
                  </a:txBody>
                  <a:tcPr/>
                </a:tc>
                <a:tc>
                  <a:txBody>
                    <a:bodyPr/>
                    <a:lstStyle/>
                    <a:p>
                      <a:pPr marL="285750" indent="-285750">
                        <a:buFont typeface="Arial"/>
                        <a:buChar char="•"/>
                      </a:pPr>
                      <a:r>
                        <a:rPr lang="en-US" sz="1600" dirty="0" smtClean="0"/>
                        <a:t>Warm, friendly greeting</a:t>
                      </a:r>
                    </a:p>
                    <a:p>
                      <a:pPr marL="285750" indent="-285750">
                        <a:buFont typeface="Arial"/>
                        <a:buChar char="•"/>
                      </a:pPr>
                      <a:r>
                        <a:rPr lang="en-US" sz="1600" dirty="0" smtClean="0"/>
                        <a:t>Make introductions</a:t>
                      </a:r>
                    </a:p>
                    <a:p>
                      <a:pPr marL="285750" indent="-285750">
                        <a:buFont typeface="Arial"/>
                        <a:buChar char="•"/>
                      </a:pPr>
                      <a:r>
                        <a:rPr lang="en-US" sz="1600" dirty="0" smtClean="0"/>
                        <a:t>Rapport building</a:t>
                      </a:r>
                    </a:p>
                    <a:p>
                      <a:pPr marL="285750" indent="-285750">
                        <a:buFont typeface="Arial"/>
                        <a:buChar char="•"/>
                      </a:pPr>
                      <a:r>
                        <a:rPr lang="en-US" sz="1600" dirty="0" smtClean="0"/>
                        <a:t>Let</a:t>
                      </a:r>
                      <a:r>
                        <a:rPr lang="en-US" sz="1600" baseline="0" dirty="0" smtClean="0"/>
                        <a:t> the client know</a:t>
                      </a:r>
                      <a:r>
                        <a:rPr lang="en-US" sz="1600" dirty="0" smtClean="0"/>
                        <a:t> what to expect</a:t>
                      </a:r>
                    </a:p>
                    <a:p>
                      <a:pPr marL="285750" indent="-285750">
                        <a:buFont typeface="Arial"/>
                        <a:buChar char="•"/>
                      </a:pPr>
                      <a:r>
                        <a:rPr lang="en-US" sz="1600" dirty="0" smtClean="0"/>
                        <a:t>Determine the</a:t>
                      </a:r>
                      <a:r>
                        <a:rPr lang="en-US" sz="1600" baseline="0" dirty="0" smtClean="0"/>
                        <a:t> reason for the visit</a:t>
                      </a:r>
                    </a:p>
                    <a:p>
                      <a:pPr marL="0" indent="0">
                        <a:buFont typeface="Arial"/>
                        <a:buNone/>
                      </a:pPr>
                      <a:endParaRPr lang="en-US" sz="1600" dirty="0">
                        <a:solidFill>
                          <a:schemeClr val="bg1"/>
                        </a:solidFill>
                      </a:endParaRPr>
                    </a:p>
                  </a:txBody>
                  <a:tcPr/>
                </a:tc>
              </a:tr>
              <a:tr h="1216771">
                <a:tc>
                  <a:txBody>
                    <a:bodyPr/>
                    <a:lstStyle/>
                    <a:p>
                      <a:r>
                        <a:rPr lang="en-US" sz="2400" dirty="0" smtClean="0">
                          <a:solidFill>
                            <a:srgbClr val="000000"/>
                          </a:solidFill>
                        </a:rPr>
                        <a:t>Focus</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Where to?</a:t>
                      </a:r>
                    </a:p>
                    <a:p>
                      <a:endParaRPr lang="en-US" sz="2400" dirty="0">
                        <a:solidFill>
                          <a:srgbClr val="000000"/>
                        </a:solidFill>
                      </a:endParaRPr>
                    </a:p>
                  </a:txBody>
                  <a:tcPr/>
                </a:tc>
                <a:tc>
                  <a:txBody>
                    <a:bodyPr/>
                    <a:lstStyle/>
                    <a:p>
                      <a:pPr marL="285750" indent="-285750">
                        <a:buFont typeface="Arial"/>
                        <a:buChar char="•"/>
                      </a:pPr>
                      <a:r>
                        <a:rPr lang="en-US" sz="1600" dirty="0" smtClean="0"/>
                        <a:t>Invite</a:t>
                      </a:r>
                      <a:r>
                        <a:rPr lang="en-US" sz="1600" baseline="0" dirty="0" smtClean="0"/>
                        <a:t> the client to select a topic to discuss</a:t>
                      </a:r>
                    </a:p>
                    <a:p>
                      <a:pPr marL="285750" indent="-285750">
                        <a:buFont typeface="Arial"/>
                        <a:buChar char="•"/>
                      </a:pPr>
                      <a:r>
                        <a:rPr lang="en-US" sz="1600" baseline="0" dirty="0" smtClean="0"/>
                        <a:t>Present topic ideas to the client if the client is unsure</a:t>
                      </a:r>
                    </a:p>
                    <a:p>
                      <a:pPr marL="285750" indent="-285750">
                        <a:buFont typeface="Arial"/>
                        <a:buChar char="•"/>
                      </a:pPr>
                      <a:r>
                        <a:rPr lang="en-US" sz="1600" baseline="0" dirty="0" smtClean="0"/>
                        <a:t>Find out the reason behind the topic selection</a:t>
                      </a:r>
                      <a:endParaRPr lang="en-US" sz="1600" dirty="0">
                        <a:solidFill>
                          <a:schemeClr val="bg1"/>
                        </a:solidFill>
                      </a:endParaRPr>
                    </a:p>
                  </a:txBody>
                  <a:tcPr/>
                </a:tc>
              </a:tr>
              <a:tr h="1216771">
                <a:tc>
                  <a:txBody>
                    <a:bodyPr/>
                    <a:lstStyle/>
                    <a:p>
                      <a:r>
                        <a:rPr lang="en-US" sz="2400" dirty="0" smtClean="0">
                          <a:solidFill>
                            <a:srgbClr val="000000"/>
                          </a:solidFill>
                        </a:rPr>
                        <a:t>Evoke</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Why?</a:t>
                      </a:r>
                    </a:p>
                    <a:p>
                      <a:endParaRPr lang="en-US" sz="2400" dirty="0">
                        <a:solidFill>
                          <a:srgbClr val="000000"/>
                        </a:solidFill>
                      </a:endParaRPr>
                    </a:p>
                  </a:txBody>
                  <a:tcPr/>
                </a:tc>
                <a:tc>
                  <a:txBody>
                    <a:bodyPr/>
                    <a:lstStyle/>
                    <a:p>
                      <a:pPr marL="285750" indent="-285750">
                        <a:buFont typeface="Arial"/>
                        <a:buChar char="•"/>
                      </a:pPr>
                      <a:r>
                        <a:rPr lang="en-US" sz="1600" dirty="0" smtClean="0"/>
                        <a:t>Invite</a:t>
                      </a:r>
                      <a:r>
                        <a:rPr lang="en-US" sz="1600" baseline="0" dirty="0" smtClean="0"/>
                        <a:t> the client to explore WHY he/she wants to make a change</a:t>
                      </a:r>
                      <a:endParaRPr lang="en-US" sz="1600" dirty="0" smtClean="0"/>
                    </a:p>
                    <a:p>
                      <a:pPr marL="285750" indent="-285750">
                        <a:buFont typeface="Arial"/>
                        <a:buChar char="•"/>
                      </a:pPr>
                      <a:r>
                        <a:rPr lang="en-US" sz="1600" dirty="0" smtClean="0"/>
                        <a:t>Identify</a:t>
                      </a:r>
                      <a:r>
                        <a:rPr lang="en-US" sz="1600" baseline="0" dirty="0" smtClean="0"/>
                        <a:t> and respond to ambivalence</a:t>
                      </a:r>
                    </a:p>
                    <a:p>
                      <a:pPr marL="285750" indent="-285750">
                        <a:buFont typeface="Arial"/>
                        <a:buChar char="•"/>
                      </a:pPr>
                      <a:r>
                        <a:rPr lang="en-US" sz="1600" baseline="0" dirty="0" smtClean="0"/>
                        <a:t>Evoke change talk</a:t>
                      </a:r>
                    </a:p>
                    <a:p>
                      <a:pPr marL="285750" indent="-285750">
                        <a:buFont typeface="Arial"/>
                        <a:buChar char="•"/>
                      </a:pPr>
                      <a:r>
                        <a:rPr lang="en-US" sz="1600" baseline="0" dirty="0" smtClean="0"/>
                        <a:t>Assess readiness to change</a:t>
                      </a:r>
                    </a:p>
                    <a:p>
                      <a:pPr marL="0" indent="0">
                        <a:buFont typeface="Arial"/>
                        <a:buNone/>
                      </a:pPr>
                      <a:endParaRPr lang="en-US" sz="1600" dirty="0">
                        <a:solidFill>
                          <a:schemeClr val="bg1"/>
                        </a:solidFill>
                      </a:endParaRPr>
                    </a:p>
                  </a:txBody>
                  <a:tcPr/>
                </a:tc>
              </a:tr>
              <a:tr h="1216771">
                <a:tc>
                  <a:txBody>
                    <a:bodyPr/>
                    <a:lstStyle/>
                    <a:p>
                      <a:r>
                        <a:rPr lang="en-US" sz="2400" dirty="0" smtClean="0">
                          <a:solidFill>
                            <a:srgbClr val="000000"/>
                          </a:solidFill>
                        </a:rPr>
                        <a:t>Plan</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chemeClr val="tx2"/>
                          </a:solidFill>
                        </a:rPr>
                        <a:t>How?</a:t>
                      </a:r>
                    </a:p>
                    <a:p>
                      <a:endParaRPr lang="en-US" sz="2400" dirty="0">
                        <a:solidFill>
                          <a:srgbClr val="000000"/>
                        </a:solidFill>
                      </a:endParaRPr>
                    </a:p>
                  </a:txBody>
                  <a:tcPr/>
                </a:tc>
                <a:tc>
                  <a:txBody>
                    <a:bodyPr/>
                    <a:lstStyle/>
                    <a:p>
                      <a:pPr marL="285750" indent="-285750">
                        <a:buFont typeface="Arial"/>
                        <a:buChar char="•"/>
                      </a:pPr>
                      <a:r>
                        <a:rPr lang="en-US" sz="1600" dirty="0" smtClean="0"/>
                        <a:t>Invite</a:t>
                      </a:r>
                      <a:r>
                        <a:rPr lang="en-US" sz="1600" baseline="0" dirty="0" smtClean="0"/>
                        <a:t> the client to discuss HOW he/she will make the change</a:t>
                      </a:r>
                    </a:p>
                    <a:p>
                      <a:pPr marL="285750" indent="-285750">
                        <a:buFont typeface="Arial"/>
                        <a:buChar char="•"/>
                      </a:pPr>
                      <a:r>
                        <a:rPr lang="en-US" sz="1600" baseline="0" dirty="0" smtClean="0"/>
                        <a:t>Offer information, if needed</a:t>
                      </a:r>
                    </a:p>
                    <a:p>
                      <a:pPr marL="285750" indent="-285750">
                        <a:buFont typeface="Arial"/>
                        <a:buChar char="•"/>
                      </a:pPr>
                      <a:r>
                        <a:rPr lang="en-US" sz="1600" baseline="0" dirty="0" smtClean="0"/>
                        <a:t>Invite client to set goals</a:t>
                      </a:r>
                    </a:p>
                    <a:p>
                      <a:pPr marL="285750" indent="-285750">
                        <a:buFont typeface="Arial"/>
                        <a:buChar char="•"/>
                      </a:pPr>
                      <a:r>
                        <a:rPr lang="en-US" sz="1600" baseline="0" dirty="0" smtClean="0"/>
                        <a:t>Invite client to explore potential barriers and solutions</a:t>
                      </a:r>
                      <a:endParaRPr lang="en-US" sz="1600" dirty="0">
                        <a:solidFill>
                          <a:schemeClr val="bg1"/>
                        </a:solidFill>
                      </a:endParaRPr>
                    </a:p>
                  </a:txBody>
                  <a:tcPr/>
                </a:tc>
              </a:tr>
            </a:tbl>
          </a:graphicData>
        </a:graphic>
      </p:graphicFrame>
      <p:sp>
        <p:nvSpPr>
          <p:cNvPr id="3" name="Right Arrow 2"/>
          <p:cNvSpPr/>
          <p:nvPr/>
        </p:nvSpPr>
        <p:spPr>
          <a:xfrm>
            <a:off x="0" y="4435739"/>
            <a:ext cx="614490" cy="382691"/>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1287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Ambivalence</a:t>
            </a:r>
            <a:endParaRPr lang="en-US" dirty="0"/>
          </a:p>
        </p:txBody>
      </p:sp>
      <p:sp>
        <p:nvSpPr>
          <p:cNvPr id="4" name="Isosceles Triangle 3"/>
          <p:cNvSpPr/>
          <p:nvPr/>
        </p:nvSpPr>
        <p:spPr>
          <a:xfrm>
            <a:off x="3305323" y="4053047"/>
            <a:ext cx="2122365" cy="2139592"/>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V="1">
            <a:off x="787733" y="3705146"/>
            <a:ext cx="7451653" cy="695802"/>
          </a:xfrm>
          <a:prstGeom prst="line">
            <a:avLst/>
          </a:prstGeom>
          <a:ln w="63500"/>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rot="21301318">
            <a:off x="787064" y="2298163"/>
            <a:ext cx="2611117" cy="193085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Sustain </a:t>
            </a:r>
            <a:r>
              <a:rPr lang="en-US" sz="2400" dirty="0" smtClean="0"/>
              <a:t>talk:</a:t>
            </a:r>
          </a:p>
          <a:p>
            <a:pPr algn="ctr"/>
            <a:r>
              <a:rPr lang="en-US" sz="2400" dirty="0" smtClean="0"/>
              <a:t>favors </a:t>
            </a:r>
            <a:r>
              <a:rPr lang="en-US" sz="2400" dirty="0"/>
              <a:t>status quo</a:t>
            </a:r>
          </a:p>
        </p:txBody>
      </p:sp>
      <p:sp>
        <p:nvSpPr>
          <p:cNvPr id="8" name="Rectangle 7"/>
          <p:cNvSpPr/>
          <p:nvPr/>
        </p:nvSpPr>
        <p:spPr>
          <a:xfrm rot="21301318">
            <a:off x="5348523" y="1869300"/>
            <a:ext cx="2650412" cy="193085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Change talk:</a:t>
            </a:r>
          </a:p>
          <a:p>
            <a:pPr algn="ctr"/>
            <a:r>
              <a:rPr lang="en-US" sz="2400" dirty="0" smtClean="0"/>
              <a:t>favors change</a:t>
            </a:r>
            <a:endParaRPr lang="en-US" sz="2400" dirty="0"/>
          </a:p>
        </p:txBody>
      </p:sp>
    </p:spTree>
    <p:extLst>
      <p:ext uri="{BB962C8B-B14F-4D97-AF65-F5344CB8AC3E}">
        <p14:creationId xmlns:p14="http://schemas.microsoft.com/office/powerpoint/2010/main" val="2475205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Ambivalence: Sustain Talk</a:t>
            </a:r>
            <a:endParaRPr lang="en-US" dirty="0"/>
          </a:p>
        </p:txBody>
      </p:sp>
      <p:sp>
        <p:nvSpPr>
          <p:cNvPr id="3" name="Content Placeholder 2"/>
          <p:cNvSpPr>
            <a:spLocks noGrp="1"/>
          </p:cNvSpPr>
          <p:nvPr>
            <p:ph idx="1"/>
          </p:nvPr>
        </p:nvSpPr>
        <p:spPr/>
        <p:txBody>
          <a:bodyPr/>
          <a:lstStyle/>
          <a:p>
            <a:r>
              <a:rPr lang="en-US" dirty="0" smtClean="0"/>
              <a:t>Sustain talk sounds like</a:t>
            </a:r>
            <a:r>
              <a:rPr lang="is-IS" dirty="0" smtClean="0"/>
              <a:t>…</a:t>
            </a:r>
            <a:endParaRPr lang="en-US" dirty="0" smtClean="0"/>
          </a:p>
          <a:p>
            <a:pPr lvl="1"/>
            <a:r>
              <a:rPr lang="en-US" dirty="0" smtClean="0"/>
              <a:t>“I just can’t eat breakfast, because I’m always rushing out the door. There’s no time.”</a:t>
            </a:r>
          </a:p>
          <a:p>
            <a:pPr lvl="1"/>
            <a:r>
              <a:rPr lang="en-US" dirty="0" smtClean="0"/>
              <a:t>“I can’t function without my coffee.”</a:t>
            </a:r>
          </a:p>
          <a:p>
            <a:pPr lvl="1"/>
            <a:r>
              <a:rPr lang="en-US" dirty="0" smtClean="0"/>
              <a:t>“A gym membership would be too expensive and it snows six months of the year.”</a:t>
            </a:r>
          </a:p>
          <a:p>
            <a:pPr lvl="1"/>
            <a:r>
              <a:rPr lang="en-US" dirty="0" smtClean="0"/>
              <a:t>Other examples?</a:t>
            </a:r>
            <a:endParaRPr lang="en-US" dirty="0"/>
          </a:p>
        </p:txBody>
      </p:sp>
    </p:spTree>
    <p:extLst>
      <p:ext uri="{BB962C8B-B14F-4D97-AF65-F5344CB8AC3E}">
        <p14:creationId xmlns:p14="http://schemas.microsoft.com/office/powerpoint/2010/main" val="197257378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rapezoid 23"/>
          <p:cNvSpPr/>
          <p:nvPr/>
        </p:nvSpPr>
        <p:spPr>
          <a:xfrm>
            <a:off x="6921325" y="6007216"/>
            <a:ext cx="1622766" cy="850784"/>
          </a:xfrm>
          <a:prstGeom prst="trapezoid">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Oval 24"/>
          <p:cNvSpPr/>
          <p:nvPr/>
        </p:nvSpPr>
        <p:spPr>
          <a:xfrm>
            <a:off x="6892784" y="5693298"/>
            <a:ext cx="1671118" cy="940185"/>
          </a:xfrm>
          <a:prstGeom prst="ellipse">
            <a:avLst/>
          </a:prstGeom>
          <a:solidFill>
            <a:srgbClr val="D6550D"/>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Identifying Ambivalence: Change Talk</a:t>
            </a:r>
            <a:endParaRPr lang="en-US" dirty="0"/>
          </a:p>
        </p:txBody>
      </p:sp>
      <p:sp>
        <p:nvSpPr>
          <p:cNvPr id="3" name="Content Placeholder 2"/>
          <p:cNvSpPr>
            <a:spLocks noGrp="1"/>
          </p:cNvSpPr>
          <p:nvPr>
            <p:ph idx="1"/>
          </p:nvPr>
        </p:nvSpPr>
        <p:spPr/>
        <p:txBody>
          <a:bodyPr/>
          <a:lstStyle/>
          <a:p>
            <a:pPr marL="0" indent="0">
              <a:buNone/>
            </a:pPr>
            <a:r>
              <a:rPr lang="en-US" dirty="0" smtClean="0"/>
              <a:t>Change talk sounds like the </a:t>
            </a:r>
            <a:r>
              <a:rPr lang="en-US" b="1" dirty="0" smtClean="0">
                <a:solidFill>
                  <a:schemeClr val="accent1"/>
                </a:solidFill>
              </a:rPr>
              <a:t>DARN CAT</a:t>
            </a:r>
            <a:r>
              <a:rPr lang="en-US" dirty="0" smtClean="0"/>
              <a:t>:</a:t>
            </a:r>
          </a:p>
        </p:txBody>
      </p:sp>
      <p:graphicFrame>
        <p:nvGraphicFramePr>
          <p:cNvPr id="4" name="Table 3"/>
          <p:cNvGraphicFramePr>
            <a:graphicFrameLocks noGrp="1"/>
          </p:cNvGraphicFramePr>
          <p:nvPr>
            <p:extLst>
              <p:ext uri="{D42A27DB-BD31-4B8C-83A1-F6EECF244321}">
                <p14:modId xmlns:p14="http://schemas.microsoft.com/office/powerpoint/2010/main" val="125170767"/>
              </p:ext>
            </p:extLst>
          </p:nvPr>
        </p:nvGraphicFramePr>
        <p:xfrm>
          <a:off x="706366" y="2554915"/>
          <a:ext cx="7843264" cy="3734540"/>
        </p:xfrm>
        <a:graphic>
          <a:graphicData uri="http://schemas.openxmlformats.org/drawingml/2006/table">
            <a:tbl>
              <a:tblPr firstRow="1" bandRow="1">
                <a:tableStyleId>{5940675A-B579-460E-94D1-54222C63F5DA}</a:tableStyleId>
              </a:tblPr>
              <a:tblGrid>
                <a:gridCol w="3921632"/>
                <a:gridCol w="3921632"/>
              </a:tblGrid>
              <a:tr h="746908">
                <a:tc>
                  <a:txBody>
                    <a:bodyPr/>
                    <a:lstStyle/>
                    <a:p>
                      <a:r>
                        <a:rPr lang="en-US" sz="2800" b="1" dirty="0" smtClean="0">
                          <a:solidFill>
                            <a:srgbClr val="6076B4"/>
                          </a:solidFill>
                        </a:rPr>
                        <a:t>D</a:t>
                      </a:r>
                      <a:r>
                        <a:rPr lang="en-US" sz="2800" dirty="0" smtClean="0"/>
                        <a:t>esire to change</a:t>
                      </a:r>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2800" b="1" dirty="0" smtClean="0">
                          <a:solidFill>
                            <a:srgbClr val="6076B4"/>
                          </a:solidFill>
                        </a:rPr>
                        <a:t>C</a:t>
                      </a:r>
                      <a:r>
                        <a:rPr lang="en-US" sz="2800" dirty="0" smtClean="0"/>
                        <a:t>ommitment to change</a:t>
                      </a:r>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746908">
                <a:tc>
                  <a:txBody>
                    <a:bodyPr/>
                    <a:lstStyle/>
                    <a:p>
                      <a:r>
                        <a:rPr lang="en-US" sz="2800" b="1" dirty="0" smtClean="0">
                          <a:solidFill>
                            <a:srgbClr val="6076B4"/>
                          </a:solidFill>
                        </a:rPr>
                        <a:t>A</a:t>
                      </a:r>
                      <a:r>
                        <a:rPr lang="en-US" sz="2800" dirty="0" smtClean="0"/>
                        <a:t>bility to change</a:t>
                      </a:r>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2800" b="1" dirty="0" smtClean="0">
                          <a:solidFill>
                            <a:srgbClr val="6076B4"/>
                          </a:solidFill>
                        </a:rPr>
                        <a:t>A</a:t>
                      </a:r>
                      <a:r>
                        <a:rPr lang="en-US" sz="2800" dirty="0" smtClean="0"/>
                        <a:t>ctivation</a:t>
                      </a:r>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746908">
                <a:tc>
                  <a:txBody>
                    <a:bodyPr/>
                    <a:lstStyle/>
                    <a:p>
                      <a:r>
                        <a:rPr lang="en-US" sz="2800" b="1" dirty="0" smtClean="0">
                          <a:solidFill>
                            <a:srgbClr val="6076B4"/>
                          </a:solidFill>
                        </a:rPr>
                        <a:t>R</a:t>
                      </a:r>
                      <a:r>
                        <a:rPr lang="en-US" sz="2800" dirty="0" smtClean="0"/>
                        <a:t>easons to change</a:t>
                      </a:r>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2800" b="1" dirty="0" smtClean="0">
                          <a:solidFill>
                            <a:srgbClr val="6076B4"/>
                          </a:solidFill>
                        </a:rPr>
                        <a:t>T</a:t>
                      </a:r>
                      <a:r>
                        <a:rPr lang="en-US" sz="2800" dirty="0" smtClean="0"/>
                        <a:t>aking steps</a:t>
                      </a:r>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746908">
                <a:tc>
                  <a:txBody>
                    <a:bodyPr/>
                    <a:lstStyle/>
                    <a:p>
                      <a:r>
                        <a:rPr lang="en-US" sz="2800" b="1" dirty="0" smtClean="0">
                          <a:solidFill>
                            <a:srgbClr val="6076B4"/>
                          </a:solidFill>
                        </a:rPr>
                        <a:t>N</a:t>
                      </a:r>
                      <a:r>
                        <a:rPr lang="en-US" sz="2800" dirty="0" smtClean="0"/>
                        <a:t>eeds for</a:t>
                      </a:r>
                      <a:r>
                        <a:rPr lang="en-US" sz="2800" baseline="0" dirty="0" smtClean="0"/>
                        <a:t> change</a:t>
                      </a:r>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280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746908">
                <a:tc>
                  <a:txBody>
                    <a:bodyPr/>
                    <a:lstStyle/>
                    <a:p>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endParaRPr lang="en-US" sz="28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bl>
          </a:graphicData>
        </a:graphic>
      </p:graphicFrame>
      <p:cxnSp>
        <p:nvCxnSpPr>
          <p:cNvPr id="16" name="Straight Connector 15"/>
          <p:cNvCxnSpPr>
            <a:stCxn id="9" idx="0"/>
          </p:cNvCxnSpPr>
          <p:nvPr/>
        </p:nvCxnSpPr>
        <p:spPr>
          <a:xfrm>
            <a:off x="7748688" y="5793181"/>
            <a:ext cx="0" cy="21403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nvGrpSpPr>
          <p:cNvPr id="26" name="Group 25"/>
          <p:cNvGrpSpPr/>
          <p:nvPr/>
        </p:nvGrpSpPr>
        <p:grpSpPr>
          <a:xfrm>
            <a:off x="6764348" y="4530382"/>
            <a:ext cx="1922452" cy="1946618"/>
            <a:chOff x="6764348" y="4530382"/>
            <a:chExt cx="1922452" cy="1946618"/>
          </a:xfrm>
        </p:grpSpPr>
        <p:sp>
          <p:nvSpPr>
            <p:cNvPr id="6" name="Oval 5"/>
            <p:cNvSpPr/>
            <p:nvPr/>
          </p:nvSpPr>
          <p:spPr>
            <a:xfrm>
              <a:off x="6764348" y="4822895"/>
              <a:ext cx="1922452" cy="1654105"/>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Isosceles Triangle 7"/>
            <p:cNvSpPr/>
            <p:nvPr/>
          </p:nvSpPr>
          <p:spPr>
            <a:xfrm rot="20214903">
              <a:off x="6856187" y="4530382"/>
              <a:ext cx="570832" cy="585026"/>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Isosceles Triangle 8"/>
            <p:cNvSpPr/>
            <p:nvPr/>
          </p:nvSpPr>
          <p:spPr>
            <a:xfrm rot="10800000">
              <a:off x="7547399" y="5564878"/>
              <a:ext cx="402579" cy="228303"/>
            </a:xfrm>
            <a:prstGeom prst="triangl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5" name="Group 4"/>
            <p:cNvGrpSpPr/>
            <p:nvPr/>
          </p:nvGrpSpPr>
          <p:grpSpPr>
            <a:xfrm>
              <a:off x="7850083" y="5146820"/>
              <a:ext cx="324660" cy="261107"/>
              <a:chOff x="7850083" y="5146820"/>
              <a:chExt cx="324660" cy="261107"/>
            </a:xfrm>
          </p:grpSpPr>
          <p:sp>
            <p:nvSpPr>
              <p:cNvPr id="10" name="Oval 9"/>
              <p:cNvSpPr/>
              <p:nvPr/>
            </p:nvSpPr>
            <p:spPr>
              <a:xfrm>
                <a:off x="7850083" y="5146820"/>
                <a:ext cx="324660" cy="256840"/>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Oval 10"/>
              <p:cNvSpPr/>
              <p:nvPr/>
            </p:nvSpPr>
            <p:spPr>
              <a:xfrm>
                <a:off x="7916166" y="5236700"/>
                <a:ext cx="203894" cy="171227"/>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nvGrpSpPr>
            <p:cNvPr id="12" name="Group 11"/>
            <p:cNvGrpSpPr/>
            <p:nvPr/>
          </p:nvGrpSpPr>
          <p:grpSpPr>
            <a:xfrm>
              <a:off x="7299442" y="5156530"/>
              <a:ext cx="324660" cy="261107"/>
              <a:chOff x="7850083" y="5146820"/>
              <a:chExt cx="324660" cy="261107"/>
            </a:xfrm>
          </p:grpSpPr>
          <p:sp>
            <p:nvSpPr>
              <p:cNvPr id="13" name="Oval 12"/>
              <p:cNvSpPr/>
              <p:nvPr/>
            </p:nvSpPr>
            <p:spPr>
              <a:xfrm>
                <a:off x="7850083" y="5146820"/>
                <a:ext cx="324660" cy="256840"/>
              </a:xfrm>
              <a:prstGeom prst="ellipse">
                <a:avLst/>
              </a:prstGeom>
              <a:solidFill>
                <a:schemeClr val="bg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Oval 13"/>
              <p:cNvSpPr/>
              <p:nvPr/>
            </p:nvSpPr>
            <p:spPr>
              <a:xfrm>
                <a:off x="7916166" y="5236700"/>
                <a:ext cx="203894" cy="171227"/>
              </a:xfrm>
              <a:prstGeom prst="ellipse">
                <a:avLst/>
              </a:prstGeom>
              <a:solidFill>
                <a:schemeClr val="tx1"/>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0" name="Freeform 19"/>
            <p:cNvSpPr/>
            <p:nvPr/>
          </p:nvSpPr>
          <p:spPr>
            <a:xfrm>
              <a:off x="7743331" y="5865627"/>
              <a:ext cx="172835" cy="218503"/>
            </a:xfrm>
            <a:custGeom>
              <a:avLst/>
              <a:gdLst>
                <a:gd name="connsiteX0" fmla="*/ 1586 w 172835"/>
                <a:gd name="connsiteY0" fmla="*/ 0 h 218503"/>
                <a:gd name="connsiteX1" fmla="*/ 15856 w 172835"/>
                <a:gd name="connsiteY1" fmla="*/ 171227 h 218503"/>
                <a:gd name="connsiteX2" fmla="*/ 115752 w 172835"/>
                <a:gd name="connsiteY2" fmla="*/ 214034 h 218503"/>
                <a:gd name="connsiteX3" fmla="*/ 172835 w 172835"/>
                <a:gd name="connsiteY3" fmla="*/ 85613 h 218503"/>
                <a:gd name="connsiteX4" fmla="*/ 172835 w 172835"/>
                <a:gd name="connsiteY4" fmla="*/ 85613 h 2185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2835" h="218503">
                  <a:moveTo>
                    <a:pt x="1586" y="0"/>
                  </a:moveTo>
                  <a:cubicBezTo>
                    <a:pt x="-793" y="67777"/>
                    <a:pt x="-3172" y="135555"/>
                    <a:pt x="15856" y="171227"/>
                  </a:cubicBezTo>
                  <a:cubicBezTo>
                    <a:pt x="34884" y="206899"/>
                    <a:pt x="89589" y="228303"/>
                    <a:pt x="115752" y="214034"/>
                  </a:cubicBezTo>
                  <a:cubicBezTo>
                    <a:pt x="141915" y="199765"/>
                    <a:pt x="172835" y="85613"/>
                    <a:pt x="172835" y="85613"/>
                  </a:cubicBezTo>
                  <a:lnTo>
                    <a:pt x="172835" y="85613"/>
                  </a:ln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3" name="Freeform 22"/>
            <p:cNvSpPr/>
            <p:nvPr/>
          </p:nvSpPr>
          <p:spPr>
            <a:xfrm>
              <a:off x="7602109" y="5864523"/>
              <a:ext cx="167118" cy="228714"/>
            </a:xfrm>
            <a:custGeom>
              <a:avLst/>
              <a:gdLst>
                <a:gd name="connsiteX0" fmla="*/ 146936 w 167118"/>
                <a:gd name="connsiteY0" fmla="*/ 0 h 228714"/>
                <a:gd name="connsiteX1" fmla="*/ 161207 w 167118"/>
                <a:gd name="connsiteY1" fmla="*/ 185496 h 228714"/>
                <a:gd name="connsiteX2" fmla="*/ 61311 w 167118"/>
                <a:gd name="connsiteY2" fmla="*/ 228303 h 228714"/>
                <a:gd name="connsiteX3" fmla="*/ 4228 w 167118"/>
                <a:gd name="connsiteY3" fmla="*/ 171227 h 228714"/>
                <a:gd name="connsiteX4" fmla="*/ 4228 w 167118"/>
                <a:gd name="connsiteY4" fmla="*/ 142690 h 2287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7118" h="228714">
                  <a:moveTo>
                    <a:pt x="146936" y="0"/>
                  </a:moveTo>
                  <a:cubicBezTo>
                    <a:pt x="161207" y="73722"/>
                    <a:pt x="175478" y="147445"/>
                    <a:pt x="161207" y="185496"/>
                  </a:cubicBezTo>
                  <a:cubicBezTo>
                    <a:pt x="146936" y="223547"/>
                    <a:pt x="87474" y="230681"/>
                    <a:pt x="61311" y="228303"/>
                  </a:cubicBezTo>
                  <a:cubicBezTo>
                    <a:pt x="35148" y="225925"/>
                    <a:pt x="13742" y="185496"/>
                    <a:pt x="4228" y="171227"/>
                  </a:cubicBezTo>
                  <a:cubicBezTo>
                    <a:pt x="-5286" y="156958"/>
                    <a:pt x="4228" y="142690"/>
                    <a:pt x="4228" y="142690"/>
                  </a:cubicBezTo>
                </a:path>
              </a:pathLst>
            </a:custGeom>
            <a:ln>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Isosceles Triangle 6"/>
            <p:cNvSpPr/>
            <p:nvPr/>
          </p:nvSpPr>
          <p:spPr>
            <a:xfrm rot="1203141">
              <a:off x="8004432" y="4536294"/>
              <a:ext cx="570832" cy="585026"/>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7" name="Oval 26"/>
          <p:cNvSpPr/>
          <p:nvPr/>
        </p:nvSpPr>
        <p:spPr>
          <a:xfrm>
            <a:off x="7593488" y="6567052"/>
            <a:ext cx="299686" cy="290948"/>
          </a:xfrm>
          <a:prstGeom prst="ellipse">
            <a:avLst/>
          </a:prstGeom>
          <a:solidFill>
            <a:srgbClr val="FFDC3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9420373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Identifying Ambivalence: Change Talk</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53757934"/>
              </p:ext>
            </p:extLst>
          </p:nvPr>
        </p:nvGraphicFramePr>
        <p:xfrm>
          <a:off x="474046" y="1524001"/>
          <a:ext cx="8181778" cy="4803691"/>
        </p:xfrm>
        <a:graphic>
          <a:graphicData uri="http://schemas.openxmlformats.org/drawingml/2006/table">
            <a:tbl>
              <a:tblPr firstRow="1" bandRow="1">
                <a:tableStyleId>{5940675A-B579-460E-94D1-54222C63F5DA}</a:tableStyleId>
              </a:tblPr>
              <a:tblGrid>
                <a:gridCol w="4090889"/>
                <a:gridCol w="4090889"/>
              </a:tblGrid>
              <a:tr h="1159273">
                <a:tc>
                  <a:txBody>
                    <a:bodyPr/>
                    <a:lstStyle/>
                    <a:p>
                      <a:pPr>
                        <a:spcAft>
                          <a:spcPts val="600"/>
                        </a:spcAft>
                      </a:pPr>
                      <a:r>
                        <a:rPr lang="en-US" sz="2400" b="1" dirty="0" smtClean="0">
                          <a:solidFill>
                            <a:srgbClr val="6076B4"/>
                          </a:solidFill>
                        </a:rPr>
                        <a:t>D</a:t>
                      </a:r>
                      <a:r>
                        <a:rPr lang="en-US" sz="2400" dirty="0" smtClean="0"/>
                        <a:t>esire to change</a:t>
                      </a:r>
                    </a:p>
                    <a:p>
                      <a:r>
                        <a:rPr lang="en-US" sz="1800" dirty="0" smtClean="0">
                          <a:solidFill>
                            <a:srgbClr val="D6550D"/>
                          </a:solidFill>
                        </a:rPr>
                        <a:t>“I really want to stop snacking when I’m not hungry.”</a:t>
                      </a:r>
                      <a:endParaRPr lang="en-US" sz="1800" dirty="0">
                        <a:solidFill>
                          <a:srgbClr val="D6550D"/>
                        </a:solidFill>
                      </a:endParaRPr>
                    </a:p>
                  </a:txBody>
                  <a:tcPr marL="182880" marR="182880">
                    <a:lnL w="38100" cap="flat" cmpd="sng" algn="ctr">
                      <a:solidFill>
                        <a:srgbClr val="2F5897"/>
                      </a:solidFill>
                      <a:prstDash val="solid"/>
                      <a:round/>
                      <a:headEnd type="none" w="med" len="med"/>
                      <a:tailEnd type="none" w="med" len="med"/>
                    </a:lnL>
                    <a:lnR w="12700" cmpd="sng">
                      <a:noFill/>
                    </a:lnR>
                    <a:lnT w="38100" cap="flat" cmpd="sng" algn="ctr">
                      <a:solidFill>
                        <a:srgbClr val="2F5897"/>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spcAft>
                          <a:spcPts val="600"/>
                        </a:spcAft>
                      </a:pPr>
                      <a:r>
                        <a:rPr lang="en-US" sz="2400" b="1" dirty="0" smtClean="0">
                          <a:solidFill>
                            <a:srgbClr val="6076B4"/>
                          </a:solidFill>
                        </a:rPr>
                        <a:t>C</a:t>
                      </a:r>
                      <a:r>
                        <a:rPr lang="en-US" sz="2400" dirty="0" smtClean="0"/>
                        <a:t>ommitment to change</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D6550D"/>
                          </a:solidFill>
                        </a:rPr>
                        <a:t>“I am going</a:t>
                      </a:r>
                      <a:r>
                        <a:rPr lang="en-US" sz="1800" baseline="0" dirty="0" smtClean="0">
                          <a:solidFill>
                            <a:srgbClr val="D6550D"/>
                          </a:solidFill>
                        </a:rPr>
                        <a:t> to start drinking more water and less juice.”</a:t>
                      </a:r>
                      <a:endParaRPr lang="en-US" sz="1800" dirty="0" smtClean="0">
                        <a:solidFill>
                          <a:srgbClr val="D6550D"/>
                        </a:solidFill>
                      </a:endParaRPr>
                    </a:p>
                  </a:txBody>
                  <a:tcPr marL="182880" marR="182880">
                    <a:lnL w="12700" cmpd="sng">
                      <a:noFill/>
                    </a:lnL>
                    <a:lnR w="38100" cap="flat" cmpd="sng" algn="ctr">
                      <a:solidFill>
                        <a:srgbClr val="2F5897"/>
                      </a:solidFill>
                      <a:prstDash val="solid"/>
                      <a:round/>
                      <a:headEnd type="none" w="med" len="med"/>
                      <a:tailEnd type="none" w="med" len="med"/>
                    </a:lnR>
                    <a:lnT w="38100" cap="flat" cmpd="sng" algn="ctr">
                      <a:solidFill>
                        <a:srgbClr val="2F5897"/>
                      </a:solidFill>
                      <a:prstDash val="solid"/>
                      <a:round/>
                      <a:headEnd type="none" w="med" len="med"/>
                      <a:tailEnd type="none" w="med" len="med"/>
                    </a:lnT>
                    <a:lnB w="12700" cmpd="sng">
                      <a:noFill/>
                    </a:lnB>
                    <a:lnTlToBr w="12700" cmpd="sng">
                      <a:noFill/>
                      <a:prstDash val="solid"/>
                    </a:lnTlToBr>
                    <a:lnBlToTr w="12700" cmpd="sng">
                      <a:noFill/>
                      <a:prstDash val="solid"/>
                    </a:lnBlToTr>
                  </a:tcPr>
                </a:tc>
              </a:tr>
              <a:tr h="1198528">
                <a:tc>
                  <a:txBody>
                    <a:bodyPr/>
                    <a:lstStyle/>
                    <a:p>
                      <a:pPr>
                        <a:spcAft>
                          <a:spcPts val="600"/>
                        </a:spcAft>
                      </a:pPr>
                      <a:r>
                        <a:rPr lang="en-US" sz="2400" b="1" dirty="0" smtClean="0">
                          <a:solidFill>
                            <a:srgbClr val="6076B4"/>
                          </a:solidFill>
                        </a:rPr>
                        <a:t>A</a:t>
                      </a:r>
                      <a:r>
                        <a:rPr lang="en-US" sz="2400" dirty="0" smtClean="0"/>
                        <a:t>bility to change</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D6550D"/>
                          </a:solidFill>
                        </a:rPr>
                        <a:t>“I cut</a:t>
                      </a:r>
                      <a:r>
                        <a:rPr lang="en-US" sz="1800" baseline="0" dirty="0" smtClean="0">
                          <a:solidFill>
                            <a:srgbClr val="D6550D"/>
                          </a:solidFill>
                        </a:rPr>
                        <a:t> back on the salt, so I know I can do this too.”</a:t>
                      </a:r>
                      <a:endParaRPr lang="en-US" sz="1800" dirty="0" smtClean="0">
                        <a:solidFill>
                          <a:srgbClr val="D6550D"/>
                        </a:solidFill>
                      </a:endParaRPr>
                    </a:p>
                  </a:txBody>
                  <a:tcPr marL="182880" marR="182880">
                    <a:lnL w="38100" cap="flat" cmpd="sng" algn="ctr">
                      <a:solidFill>
                        <a:srgbClr val="2F5897"/>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pPr>
                        <a:spcAft>
                          <a:spcPts val="600"/>
                        </a:spcAft>
                      </a:pPr>
                      <a:r>
                        <a:rPr lang="en-US" sz="2400" b="1" dirty="0" smtClean="0">
                          <a:solidFill>
                            <a:srgbClr val="6076B4"/>
                          </a:solidFill>
                        </a:rPr>
                        <a:t>A</a:t>
                      </a:r>
                      <a:r>
                        <a:rPr lang="en-US" sz="2400" dirty="0" smtClean="0"/>
                        <a:t>ctivation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D6550D"/>
                          </a:solidFill>
                        </a:rPr>
                        <a:t>“I signed up for a tennis class that starts next week.”</a:t>
                      </a:r>
                    </a:p>
                  </a:txBody>
                  <a:tcPr marL="182880" marR="182880">
                    <a:lnL w="12700" cmpd="sng">
                      <a:noFill/>
                    </a:lnL>
                    <a:lnR w="38100" cap="flat" cmpd="sng" algn="ctr">
                      <a:solidFill>
                        <a:srgbClr val="2F5897"/>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180641">
                <a:tc>
                  <a:txBody>
                    <a:bodyPr/>
                    <a:lstStyle/>
                    <a:p>
                      <a:pPr>
                        <a:spcAft>
                          <a:spcPts val="600"/>
                        </a:spcAft>
                      </a:pPr>
                      <a:r>
                        <a:rPr lang="en-US" sz="2400" b="1" dirty="0" smtClean="0">
                          <a:solidFill>
                            <a:srgbClr val="6076B4"/>
                          </a:solidFill>
                        </a:rPr>
                        <a:t>R</a:t>
                      </a:r>
                      <a:r>
                        <a:rPr lang="en-US" sz="2400" dirty="0" smtClean="0"/>
                        <a:t>easons to change</a:t>
                      </a:r>
                    </a:p>
                    <a:p>
                      <a:r>
                        <a:rPr lang="en-US" sz="1800" dirty="0" smtClean="0">
                          <a:solidFill>
                            <a:srgbClr val="D6550D"/>
                          </a:solidFill>
                        </a:rPr>
                        <a:t>“If I eat a little slower, I know</a:t>
                      </a:r>
                      <a:r>
                        <a:rPr lang="en-US" sz="1800" baseline="0" dirty="0" smtClean="0">
                          <a:solidFill>
                            <a:srgbClr val="D6550D"/>
                          </a:solidFill>
                        </a:rPr>
                        <a:t> I won’t feel so stuffed.”</a:t>
                      </a:r>
                      <a:endParaRPr lang="en-US" sz="1800" dirty="0">
                        <a:solidFill>
                          <a:srgbClr val="D6550D"/>
                        </a:solidFill>
                      </a:endParaRPr>
                    </a:p>
                  </a:txBody>
                  <a:tcPr marL="182880" marR="182880">
                    <a:lnL w="38100" cap="flat" cmpd="sng" algn="ctr">
                      <a:solidFill>
                        <a:srgbClr val="2F5897"/>
                      </a:solidFill>
                      <a:prstDash val="solid"/>
                      <a:round/>
                      <a:headEnd type="none" w="med" len="med"/>
                      <a:tailEnd type="none" w="med" len="med"/>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en-US" sz="2400" b="1" dirty="0" smtClean="0">
                          <a:solidFill>
                            <a:srgbClr val="6076B4"/>
                          </a:solidFill>
                        </a:rPr>
                        <a:t>T</a:t>
                      </a:r>
                      <a:r>
                        <a:rPr lang="en-US" sz="2400" dirty="0" smtClean="0"/>
                        <a:t>aking steps</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D6550D"/>
                          </a:solidFill>
                        </a:rPr>
                        <a:t>“I started walking the dog more since seeing my doctor.”</a:t>
                      </a:r>
                    </a:p>
                  </a:txBody>
                  <a:tcPr marL="182880" marR="182880">
                    <a:lnL w="12700" cmpd="sng">
                      <a:noFill/>
                    </a:lnL>
                    <a:lnR w="38100" cap="flat" cmpd="sng" algn="ctr">
                      <a:solidFill>
                        <a:srgbClr val="2F5897"/>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r>
              <a:tr h="1265249">
                <a:tc>
                  <a:txBody>
                    <a:bodyPr/>
                    <a:lstStyle/>
                    <a:p>
                      <a:pPr>
                        <a:spcAft>
                          <a:spcPts val="600"/>
                        </a:spcAft>
                      </a:pPr>
                      <a:r>
                        <a:rPr lang="en-US" sz="2400" b="1" dirty="0" smtClean="0">
                          <a:solidFill>
                            <a:srgbClr val="6076B4"/>
                          </a:solidFill>
                        </a:rPr>
                        <a:t>N</a:t>
                      </a:r>
                      <a:r>
                        <a:rPr lang="en-US" sz="2400" dirty="0" smtClean="0"/>
                        <a:t>eeds for</a:t>
                      </a:r>
                      <a:r>
                        <a:rPr lang="en-US" sz="2400" baseline="0" dirty="0" smtClean="0"/>
                        <a:t> change</a:t>
                      </a:r>
                    </a:p>
                    <a:p>
                      <a:r>
                        <a:rPr lang="en-US" sz="1800" baseline="0" dirty="0" smtClean="0">
                          <a:solidFill>
                            <a:srgbClr val="D6550D"/>
                          </a:solidFill>
                        </a:rPr>
                        <a:t>“I need to be more active. I know it would help my heart.”</a:t>
                      </a:r>
                      <a:endParaRPr lang="en-US" sz="1800" dirty="0">
                        <a:solidFill>
                          <a:srgbClr val="D6550D"/>
                        </a:solidFill>
                      </a:endParaRPr>
                    </a:p>
                  </a:txBody>
                  <a:tcPr marL="182880" marR="182880">
                    <a:lnL w="38100" cap="flat" cmpd="sng" algn="ctr">
                      <a:solidFill>
                        <a:srgbClr val="2F5897"/>
                      </a:solidFill>
                      <a:prstDash val="solid"/>
                      <a:round/>
                      <a:headEnd type="none" w="med" len="med"/>
                      <a:tailEnd type="none" w="med" len="med"/>
                    </a:lnL>
                    <a:lnR w="12700" cmpd="sng">
                      <a:noFill/>
                    </a:lnR>
                    <a:lnT w="12700" cmpd="sng">
                      <a:noFill/>
                    </a:lnT>
                    <a:lnB w="38100" cap="flat" cmpd="sng" algn="ctr">
                      <a:solidFill>
                        <a:srgbClr val="2F5897"/>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en-US" sz="2400" dirty="0"/>
                    </a:p>
                  </a:txBody>
                  <a:tcPr marL="182880" marR="182880">
                    <a:lnL w="12700" cmpd="sng">
                      <a:noFill/>
                    </a:lnL>
                    <a:lnR w="38100" cap="flat" cmpd="sng" algn="ctr">
                      <a:solidFill>
                        <a:srgbClr val="2F5897"/>
                      </a:solidFill>
                      <a:prstDash val="solid"/>
                      <a:round/>
                      <a:headEnd type="none" w="med" len="med"/>
                      <a:tailEnd type="none" w="med" len="med"/>
                    </a:lnR>
                    <a:lnT w="12700" cmpd="sng">
                      <a:noFill/>
                    </a:lnT>
                    <a:lnB w="38100" cap="flat" cmpd="sng" algn="ctr">
                      <a:solidFill>
                        <a:srgbClr val="2F5897"/>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extLst>
      <p:ext uri="{BB962C8B-B14F-4D97-AF65-F5344CB8AC3E}">
        <p14:creationId xmlns:p14="http://schemas.microsoft.com/office/powerpoint/2010/main" val="405436829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1806</TotalTime>
  <Words>2405</Words>
  <Application>Microsoft Macintosh PowerPoint</Application>
  <PresentationFormat>On-screen Show (4:3)</PresentationFormat>
  <Paragraphs>294</Paragraphs>
  <Slides>29</Slides>
  <Notes>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Clarity</vt:lpstr>
      <vt:lpstr>The Processes of MI: Evoke</vt:lpstr>
      <vt:lpstr>Learning Objectives</vt:lpstr>
      <vt:lpstr>Outline</vt:lpstr>
      <vt:lpstr>The Four Processes of MI</vt:lpstr>
      <vt:lpstr>The Four Processes of MI</vt:lpstr>
      <vt:lpstr>Identifying Ambivalence</vt:lpstr>
      <vt:lpstr>Identifying Ambivalence: Sustain Talk</vt:lpstr>
      <vt:lpstr>Identifying Ambivalence: Change Talk</vt:lpstr>
      <vt:lpstr>Identifying Ambivalence: Change Talk</vt:lpstr>
      <vt:lpstr>Identifying Ambivalence: Change Talk</vt:lpstr>
      <vt:lpstr>Identifying Ambivalence: Change Talk</vt:lpstr>
      <vt:lpstr>In Class Activity</vt:lpstr>
      <vt:lpstr>Identifying Ambivalence</vt:lpstr>
      <vt:lpstr>Responding to Ambivalence</vt:lpstr>
      <vt:lpstr>Responding to Ambivalence</vt:lpstr>
      <vt:lpstr>Responding to Ambivalence</vt:lpstr>
      <vt:lpstr>Responding to Ambivalence</vt:lpstr>
      <vt:lpstr>In Class Activity</vt:lpstr>
      <vt:lpstr>Responding to Ambivalence</vt:lpstr>
      <vt:lpstr>The Four Processes of MI</vt:lpstr>
      <vt:lpstr>Preparing for Planning</vt:lpstr>
      <vt:lpstr>Preparing for Planning</vt:lpstr>
      <vt:lpstr>Preparing for Planning</vt:lpstr>
      <vt:lpstr>Preparing for Planning</vt:lpstr>
      <vt:lpstr>PowerPoint Presentation</vt:lpstr>
      <vt:lpstr>Preparing for Planning</vt:lpstr>
      <vt:lpstr>In Class Activity</vt:lpstr>
      <vt:lpstr>In Class Activity</vt:lpstr>
      <vt:lpstr>Take Home Messages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Complexities of Lifestyle Changes</dc:title>
  <dc:creator>Office 2004 Test Drive User</dc:creator>
  <cp:lastModifiedBy>Dazzia Szczepaniak</cp:lastModifiedBy>
  <cp:revision>121</cp:revision>
  <dcterms:created xsi:type="dcterms:W3CDTF">2016-08-31T20:33:07Z</dcterms:created>
  <dcterms:modified xsi:type="dcterms:W3CDTF">2017-05-16T03:13:51Z</dcterms:modified>
</cp:coreProperties>
</file>