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81" r:id="rId4"/>
    <p:sldId id="259" r:id="rId5"/>
    <p:sldId id="258" r:id="rId6"/>
    <p:sldId id="266" r:id="rId7"/>
    <p:sldId id="260" r:id="rId8"/>
    <p:sldId id="261" r:id="rId9"/>
    <p:sldId id="264" r:id="rId10"/>
    <p:sldId id="262" r:id="rId11"/>
    <p:sldId id="265" r:id="rId12"/>
    <p:sldId id="276" r:id="rId13"/>
    <p:sldId id="267" r:id="rId14"/>
    <p:sldId id="268" r:id="rId15"/>
    <p:sldId id="274" r:id="rId16"/>
    <p:sldId id="283" r:id="rId17"/>
    <p:sldId id="269" r:id="rId18"/>
    <p:sldId id="277" r:id="rId19"/>
    <p:sldId id="271" r:id="rId20"/>
    <p:sldId id="272" r:id="rId21"/>
    <p:sldId id="273" r:id="rId22"/>
    <p:sldId id="275" r:id="rId23"/>
    <p:sldId id="278" r:id="rId24"/>
    <p:sldId id="279" r:id="rId25"/>
    <p:sldId id="282" r:id="rId26"/>
    <p:sldId id="280"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550D"/>
    <a:srgbClr val="D62F09"/>
    <a:srgbClr val="8F3302"/>
    <a:srgbClr val="973914"/>
    <a:srgbClr val="B2451F"/>
    <a:srgbClr val="A55614"/>
    <a:srgbClr val="A54424"/>
    <a:srgbClr val="A53F2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p:restoredLeft sz="15620"/>
    <p:restoredTop sz="94660"/>
  </p:normalViewPr>
  <p:slideViewPr>
    <p:cSldViewPr snapToGrid="0" snapToObjects="1">
      <p:cViewPr varScale="1">
        <p:scale>
          <a:sx n="97" d="100"/>
          <a:sy n="97" d="100"/>
        </p:scale>
        <p:origin x="-164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2603FF6-BCF9-0649-BB7D-CFF4702520E5}" type="datetimeFigureOut">
              <a:rPr lang="en-US" smtClean="0"/>
              <a:t>5/15/17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2603FF6-BCF9-0649-BB7D-CFF4702520E5}" type="datetimeFigureOut">
              <a:rPr lang="en-US" smtClean="0"/>
              <a:t>5/15/17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65E583-786D-FA41-8759-46E92F7A4B9D}"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603FF6-BCF9-0649-BB7D-CFF4702520E5}" type="datetimeFigureOut">
              <a:rPr lang="en-US" smtClean="0"/>
              <a:t>5/15/17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603FF6-BCF9-0649-BB7D-CFF4702520E5}" type="datetimeFigureOut">
              <a:rPr lang="en-US" smtClean="0"/>
              <a:t>5/15/17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603FF6-BCF9-0649-BB7D-CFF4702520E5}" type="datetimeFigureOut">
              <a:rPr lang="en-US" smtClean="0"/>
              <a:t>5/15/17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5E583-786D-FA41-8759-46E92F7A4B9D}"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603FF6-BCF9-0649-BB7D-CFF4702520E5}" type="datetimeFigureOut">
              <a:rPr lang="en-US" smtClean="0"/>
              <a:t>5/15/17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32603FF6-BCF9-0649-BB7D-CFF4702520E5}" type="datetimeFigureOut">
              <a:rPr lang="en-US" smtClean="0"/>
              <a:t>5/15/17</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065E583-786D-FA41-8759-46E92F7A4B9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rgbClr val="D6550D"/>
          </a:solidFill>
          <a:latin typeface="+mj-lt"/>
          <a:ea typeface="+mj-ea"/>
          <a:cs typeface="+mj-cs"/>
        </a:defRPr>
      </a:lvl1pPr>
    </p:titleStyle>
    <p:bodyStyle>
      <a:lvl1pPr marL="182880" indent="-182880" algn="l" defTabSz="914400" rtl="0" eaLnBrk="1" latinLnBrk="0" hangingPunct="1">
        <a:spcBef>
          <a:spcPct val="20000"/>
        </a:spcBef>
        <a:spcAft>
          <a:spcPts val="1000"/>
        </a:spcAft>
        <a:buClr>
          <a:schemeClr val="accent1"/>
        </a:buClr>
        <a:buSzPct val="85000"/>
        <a:buFont typeface="Arial" pitchFamily="34" charset="0"/>
        <a:buChar char="•"/>
        <a:defRPr sz="3200" kern="1200">
          <a:solidFill>
            <a:schemeClr val="tx1"/>
          </a:solidFill>
          <a:latin typeface="Calibri"/>
          <a:ea typeface="+mn-ea"/>
          <a:cs typeface="+mn-cs"/>
        </a:defRPr>
      </a:lvl1pPr>
      <a:lvl2pPr marL="457200" indent="-182880" algn="l" defTabSz="914400" rtl="0" eaLnBrk="1" latinLnBrk="0" hangingPunct="1">
        <a:spcBef>
          <a:spcPct val="20000"/>
        </a:spcBef>
        <a:spcAft>
          <a:spcPts val="1000"/>
        </a:spcAft>
        <a:buClr>
          <a:schemeClr val="accent1"/>
        </a:buClr>
        <a:buSzPct val="85000"/>
        <a:buFont typeface="Arial" pitchFamily="34" charset="0"/>
        <a:buChar char="•"/>
        <a:defRPr sz="2800" kern="1200">
          <a:solidFill>
            <a:schemeClr val="tx1"/>
          </a:solidFill>
          <a:latin typeface="Calibri"/>
          <a:ea typeface="+mn-ea"/>
          <a:cs typeface="+mn-cs"/>
        </a:defRPr>
      </a:lvl2pPr>
      <a:lvl3pPr marL="731520" indent="-182880" algn="l" defTabSz="914400" rtl="0" eaLnBrk="1" latinLnBrk="0" hangingPunct="1">
        <a:spcBef>
          <a:spcPct val="20000"/>
        </a:spcBef>
        <a:spcAft>
          <a:spcPts val="1000"/>
        </a:spcAft>
        <a:buClr>
          <a:schemeClr val="accent1"/>
        </a:buClr>
        <a:buSzPct val="90000"/>
        <a:buFont typeface="Arial" pitchFamily="34" charset="0"/>
        <a:buChar char="•"/>
        <a:defRPr sz="2400" kern="1200">
          <a:solidFill>
            <a:schemeClr val="tx1"/>
          </a:solidFill>
          <a:latin typeface="+mn-lt"/>
          <a:ea typeface="+mn-ea"/>
          <a:cs typeface="+mn-cs"/>
        </a:defRPr>
      </a:lvl3pPr>
      <a:lvl4pPr marL="1005840" indent="-182880" algn="l" defTabSz="914400" rtl="0" eaLnBrk="1" latinLnBrk="0" hangingPunct="1">
        <a:spcBef>
          <a:spcPct val="20000"/>
        </a:spcBef>
        <a:spcAft>
          <a:spcPts val="1000"/>
        </a:spcAft>
        <a:buClr>
          <a:schemeClr val="accent1"/>
        </a:buClr>
        <a:buFont typeface="Arial" pitchFamily="34" charset="0"/>
        <a:buChar char="•"/>
        <a:defRPr sz="2000" kern="1200">
          <a:solidFill>
            <a:schemeClr val="tx1"/>
          </a:solidFill>
          <a:latin typeface="+mn-lt"/>
          <a:ea typeface="+mn-ea"/>
          <a:cs typeface="+mn-cs"/>
        </a:defRPr>
      </a:lvl4pPr>
      <a:lvl5pPr marL="1188720" indent="-137160" algn="l" defTabSz="914400" rtl="0" eaLnBrk="1" latinLnBrk="0" hangingPunct="1">
        <a:spcBef>
          <a:spcPct val="20000"/>
        </a:spcBef>
        <a:spcAft>
          <a:spcPts val="1000"/>
        </a:spcAft>
        <a:buClr>
          <a:schemeClr val="accent1"/>
        </a:buClr>
        <a:buSzPct val="100000"/>
        <a:buFont typeface="Arial" pitchFamily="34" charset="0"/>
        <a:buChar char="•"/>
        <a:defRPr sz="18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 Id="rId3"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smtClean="0"/>
              <a:t>The Processes of MI:</a:t>
            </a:r>
            <a:br>
              <a:rPr lang="en-US" sz="4000" dirty="0" smtClean="0"/>
            </a:br>
            <a:r>
              <a:rPr lang="en-US" sz="4000" dirty="0" smtClean="0"/>
              <a:t>Engage and Focus</a:t>
            </a:r>
            <a:endParaRPr lang="en-US" sz="4000" dirty="0"/>
          </a:p>
        </p:txBody>
      </p:sp>
      <p:sp>
        <p:nvSpPr>
          <p:cNvPr id="3" name="Subtitle 2"/>
          <p:cNvSpPr>
            <a:spLocks noGrp="1"/>
          </p:cNvSpPr>
          <p:nvPr>
            <p:ph type="subTitle" idx="1"/>
          </p:nvPr>
        </p:nvSpPr>
        <p:spPr/>
        <p:txBody>
          <a:bodyPr/>
          <a:lstStyle/>
          <a:p>
            <a:r>
              <a:rPr lang="en-US" smtClean="0"/>
              <a:t>Chapter 3</a:t>
            </a:r>
            <a:endParaRPr lang="en-US" dirty="0"/>
          </a:p>
        </p:txBody>
      </p:sp>
      <p:pic>
        <p:nvPicPr>
          <p:cNvPr id="4" name="Picture 3"/>
          <p:cNvPicPr>
            <a:picLocks noChangeAspect="1"/>
          </p:cNvPicPr>
          <p:nvPr/>
        </p:nvPicPr>
        <p:blipFill>
          <a:blip r:embed="rId2" cstate="screen">
            <a:extLst>
              <a:ext uri="{BEBA8EAE-BF5A-486C-A8C5-ECC9F3942E4B}">
                <a14:imgProps xmlns:a14="http://schemas.microsoft.com/office/drawing/2010/main">
                  <a14:imgLayer r:embed="rId3">
                    <a14:imgEffect>
                      <a14:backgroundRemoval t="0" b="99674" l="0" r="99862">
                        <a14:foregroundMark x1="91492" y1="88296" x2="91492" y2="88296"/>
                        <a14:foregroundMark x1="14751" y1="26266" x2="14751" y2="26266"/>
                      </a14:backgroundRemoval>
                    </a14:imgEffect>
                  </a14:imgLayer>
                </a14:imgProps>
              </a:ext>
              <a:ext uri="{28A0092B-C50C-407E-A947-70E740481C1C}">
                <a14:useLocalDpi xmlns:a14="http://schemas.microsoft.com/office/drawing/2010/main"/>
              </a:ext>
            </a:extLst>
          </a:blip>
          <a:stretch>
            <a:fillRect/>
          </a:stretch>
        </p:blipFill>
        <p:spPr>
          <a:xfrm>
            <a:off x="6314705" y="3829538"/>
            <a:ext cx="2579225" cy="2842847"/>
          </a:xfrm>
          <a:prstGeom prst="rect">
            <a:avLst/>
          </a:prstGeom>
        </p:spPr>
      </p:pic>
      <p:sp>
        <p:nvSpPr>
          <p:cNvPr id="5" name="TextBox 4"/>
          <p:cNvSpPr txBox="1"/>
          <p:nvPr/>
        </p:nvSpPr>
        <p:spPr>
          <a:xfrm>
            <a:off x="30975" y="6184814"/>
            <a:ext cx="5963057" cy="600164"/>
          </a:xfrm>
          <a:prstGeom prst="rect">
            <a:avLst/>
          </a:prstGeom>
          <a:noFill/>
        </p:spPr>
        <p:txBody>
          <a:bodyPr wrap="square" rtlCol="0">
            <a:spAutoFit/>
          </a:bodyPr>
          <a:lstStyle/>
          <a:p>
            <a:r>
              <a:rPr lang="de-DE" sz="1100" dirty="0" smtClean="0">
                <a:solidFill>
                  <a:schemeClr val="bg1">
                    <a:lumMod val="65000"/>
                  </a:schemeClr>
                </a:solidFill>
                <a:latin typeface="Avenir Next Regular"/>
                <a:cs typeface="Avenir Next Regular"/>
              </a:rPr>
              <a:t>Companion </a:t>
            </a:r>
            <a:r>
              <a:rPr lang="de-DE" sz="1100" dirty="0" err="1" smtClean="0">
                <a:solidFill>
                  <a:schemeClr val="bg1">
                    <a:lumMod val="65000"/>
                  </a:schemeClr>
                </a:solidFill>
                <a:latin typeface="Avenir Next Regular"/>
                <a:cs typeface="Avenir Next Regular"/>
              </a:rPr>
              <a:t>slides</a:t>
            </a:r>
            <a:r>
              <a:rPr lang="de-DE" sz="1100" dirty="0" smtClean="0">
                <a:solidFill>
                  <a:schemeClr val="bg1">
                    <a:lumMod val="65000"/>
                  </a:schemeClr>
                </a:solidFill>
                <a:latin typeface="Avenir Next Regular"/>
                <a:cs typeface="Avenir Next Regular"/>
              </a:rPr>
              <a:t> </a:t>
            </a:r>
            <a:r>
              <a:rPr lang="de-DE" sz="1100" dirty="0" err="1" smtClean="0">
                <a:solidFill>
                  <a:schemeClr val="bg1">
                    <a:lumMod val="65000"/>
                  </a:schemeClr>
                </a:solidFill>
                <a:latin typeface="Avenir Next Regular"/>
                <a:cs typeface="Avenir Next Regular"/>
              </a:rPr>
              <a:t>to</a:t>
            </a:r>
            <a:r>
              <a:rPr lang="de-DE" sz="1100" dirty="0" smtClean="0">
                <a:solidFill>
                  <a:schemeClr val="bg1">
                    <a:lumMod val="65000"/>
                  </a:schemeClr>
                </a:solidFill>
                <a:latin typeface="Avenir Next Regular"/>
                <a:cs typeface="Avenir Next Regular"/>
              </a:rPr>
              <a:t> </a:t>
            </a:r>
            <a:r>
              <a:rPr lang="de-DE" sz="1100" i="1" dirty="0" smtClean="0">
                <a:solidFill>
                  <a:schemeClr val="bg1">
                    <a:lumMod val="65000"/>
                  </a:schemeClr>
                </a:solidFill>
                <a:latin typeface="Avenir Next Regular"/>
                <a:cs typeface="Avenir Next Regular"/>
              </a:rPr>
              <a:t>Motivational </a:t>
            </a:r>
            <a:r>
              <a:rPr lang="de-DE" sz="1100" i="1" dirty="0" err="1" smtClean="0">
                <a:solidFill>
                  <a:schemeClr val="bg1">
                    <a:lumMod val="65000"/>
                  </a:schemeClr>
                </a:solidFill>
                <a:latin typeface="Avenir Next Regular"/>
                <a:cs typeface="Avenir Next Regular"/>
              </a:rPr>
              <a:t>Interviewing</a:t>
            </a:r>
            <a:r>
              <a:rPr lang="de-DE" sz="1100" i="1" dirty="0" smtClean="0">
                <a:solidFill>
                  <a:schemeClr val="bg1">
                    <a:lumMod val="65000"/>
                  </a:schemeClr>
                </a:solidFill>
                <a:latin typeface="Avenir Next Regular"/>
                <a:cs typeface="Avenir Next Regular"/>
              </a:rPr>
              <a:t> in Nutrition </a:t>
            </a:r>
            <a:r>
              <a:rPr lang="de-DE" sz="1100" i="1" dirty="0" err="1" smtClean="0">
                <a:solidFill>
                  <a:schemeClr val="bg1">
                    <a:lumMod val="65000"/>
                  </a:schemeClr>
                </a:solidFill>
                <a:latin typeface="Avenir Next Regular"/>
                <a:cs typeface="Avenir Next Regular"/>
              </a:rPr>
              <a:t>and</a:t>
            </a:r>
            <a:r>
              <a:rPr lang="de-DE" sz="1100" i="1" dirty="0" smtClean="0">
                <a:solidFill>
                  <a:schemeClr val="bg1">
                    <a:lumMod val="65000"/>
                  </a:schemeClr>
                </a:solidFill>
                <a:latin typeface="Avenir Next Regular"/>
                <a:cs typeface="Avenir Next Regular"/>
              </a:rPr>
              <a:t> Fitness</a:t>
            </a:r>
          </a:p>
          <a:p>
            <a:r>
              <a:rPr lang="de-DE" sz="1100" dirty="0" smtClean="0">
                <a:solidFill>
                  <a:schemeClr val="bg1">
                    <a:lumMod val="65000"/>
                  </a:schemeClr>
                </a:solidFill>
                <a:latin typeface="Avenir Next Regular"/>
                <a:cs typeface="Avenir Next Regular"/>
              </a:rPr>
              <a:t>ISBN: </a:t>
            </a:r>
            <a:r>
              <a:rPr lang="is-IS" sz="1100" kern="1200" dirty="0" smtClean="0">
                <a:solidFill>
                  <a:schemeClr val="bg1">
                    <a:lumMod val="65000"/>
                  </a:schemeClr>
                </a:solidFill>
                <a:latin typeface="Avenir Next Regular"/>
                <a:ea typeface="+mn-ea"/>
                <a:cs typeface="Avenir Next Regular"/>
              </a:rPr>
              <a:t>9781462524181</a:t>
            </a:r>
            <a:r>
              <a:rPr lang="de-DE" sz="1100" kern="1200" baseline="0" dirty="0" smtClean="0">
                <a:solidFill>
                  <a:schemeClr val="bg1">
                    <a:lumMod val="65000"/>
                  </a:schemeClr>
                </a:solidFill>
                <a:latin typeface="Avenir Next Regular"/>
                <a:ea typeface="+mn-ea"/>
                <a:cs typeface="Avenir Next Regular"/>
              </a:rPr>
              <a:t>   </a:t>
            </a:r>
            <a:r>
              <a:rPr lang="de-DE" sz="1100" dirty="0" smtClean="0">
                <a:solidFill>
                  <a:schemeClr val="bg1">
                    <a:lumMod val="65000"/>
                  </a:schemeClr>
                </a:solidFill>
                <a:latin typeface="Avenir Next Regular"/>
                <a:cs typeface="Avenir Next Regular"/>
              </a:rPr>
              <a:t>© 2016</a:t>
            </a:r>
            <a:r>
              <a:rPr lang="de-DE" sz="1100" baseline="0" dirty="0" smtClean="0">
                <a:solidFill>
                  <a:schemeClr val="bg1">
                    <a:lumMod val="65000"/>
                  </a:schemeClr>
                </a:solidFill>
                <a:latin typeface="Avenir Next Regular"/>
                <a:cs typeface="Avenir Next Regular"/>
              </a:rPr>
              <a:t> </a:t>
            </a:r>
            <a:r>
              <a:rPr lang="de-DE" sz="1100" dirty="0" smtClean="0">
                <a:solidFill>
                  <a:schemeClr val="bg1">
                    <a:lumMod val="65000"/>
                  </a:schemeClr>
                </a:solidFill>
                <a:latin typeface="Avenir Next Regular"/>
                <a:cs typeface="Avenir Next Regular"/>
              </a:rPr>
              <a:t>Dawn Clifford </a:t>
            </a:r>
            <a:r>
              <a:rPr lang="de-DE" sz="1100" dirty="0" err="1" smtClean="0">
                <a:solidFill>
                  <a:schemeClr val="bg1">
                    <a:lumMod val="65000"/>
                  </a:schemeClr>
                </a:solidFill>
                <a:latin typeface="Avenir Next Regular"/>
                <a:cs typeface="Avenir Next Regular"/>
              </a:rPr>
              <a:t>and</a:t>
            </a:r>
            <a:r>
              <a:rPr lang="de-DE" sz="1100" dirty="0" smtClean="0">
                <a:solidFill>
                  <a:schemeClr val="bg1">
                    <a:lumMod val="65000"/>
                  </a:schemeClr>
                </a:solidFill>
                <a:latin typeface="Avenir Next Regular"/>
                <a:cs typeface="Avenir Next Regular"/>
              </a:rPr>
              <a:t> Laura Curtis</a:t>
            </a:r>
          </a:p>
          <a:p>
            <a:r>
              <a:rPr lang="de-DE" sz="1100" dirty="0" err="1" smtClean="0">
                <a:solidFill>
                  <a:schemeClr val="bg1">
                    <a:lumMod val="65000"/>
                  </a:schemeClr>
                </a:solidFill>
                <a:latin typeface="Avenir Next Regular"/>
                <a:cs typeface="Avenir Next Regular"/>
              </a:rPr>
              <a:t>Guilford</a:t>
            </a:r>
            <a:r>
              <a:rPr lang="de-DE" sz="1100" dirty="0" smtClean="0">
                <a:solidFill>
                  <a:schemeClr val="bg1">
                    <a:lumMod val="65000"/>
                  </a:schemeClr>
                </a:solidFill>
                <a:latin typeface="Avenir Next Regular"/>
                <a:cs typeface="Avenir Next Regular"/>
              </a:rPr>
              <a:t> Press</a:t>
            </a:r>
            <a:r>
              <a:rPr lang="de-DE" sz="1100" baseline="0" dirty="0" smtClean="0">
                <a:solidFill>
                  <a:schemeClr val="bg1">
                    <a:lumMod val="65000"/>
                  </a:schemeClr>
                </a:solidFill>
                <a:latin typeface="Avenir Next Regular"/>
                <a:cs typeface="Avenir Next Regular"/>
              </a:rPr>
              <a:t> </a:t>
            </a:r>
            <a:r>
              <a:rPr lang="de-DE" sz="1100" baseline="0" dirty="0" smtClean="0">
                <a:solidFill>
                  <a:schemeClr val="bg1">
                    <a:lumMod val="65000"/>
                  </a:schemeClr>
                </a:solidFill>
                <a:latin typeface="Avenir Next Regular"/>
                <a:ea typeface="Wingdings"/>
                <a:cs typeface="Avenir Next Regular"/>
                <a:sym typeface="Wingdings"/>
              </a:rPr>
              <a:t></a:t>
            </a:r>
            <a:r>
              <a:rPr lang="de-DE" sz="1100" dirty="0" smtClean="0">
                <a:solidFill>
                  <a:schemeClr val="bg1">
                    <a:lumMod val="65000"/>
                  </a:schemeClr>
                </a:solidFill>
                <a:latin typeface="Avenir Next Regular"/>
                <a:cs typeface="Avenir Next Regular"/>
              </a:rPr>
              <a:t> 370 </a:t>
            </a:r>
            <a:r>
              <a:rPr lang="de-DE" sz="1100" dirty="0" err="1" smtClean="0">
                <a:solidFill>
                  <a:schemeClr val="bg1">
                    <a:lumMod val="65000"/>
                  </a:schemeClr>
                </a:solidFill>
                <a:latin typeface="Avenir Next Regular"/>
                <a:cs typeface="Avenir Next Regular"/>
              </a:rPr>
              <a:t>Seventh</a:t>
            </a:r>
            <a:r>
              <a:rPr lang="de-DE" sz="1100" dirty="0" smtClean="0">
                <a:solidFill>
                  <a:schemeClr val="bg1">
                    <a:lumMod val="65000"/>
                  </a:schemeClr>
                </a:solidFill>
                <a:latin typeface="Avenir Next Regular"/>
                <a:cs typeface="Avenir Next Regular"/>
              </a:rPr>
              <a:t> Ave Suite 1200</a:t>
            </a:r>
            <a:r>
              <a:rPr lang="de-DE" sz="1100" baseline="0" dirty="0" smtClean="0">
                <a:solidFill>
                  <a:schemeClr val="bg1">
                    <a:lumMod val="65000"/>
                  </a:schemeClr>
                </a:solidFill>
                <a:latin typeface="Avenir Next Regular"/>
                <a:cs typeface="Avenir Next Regular"/>
              </a:rPr>
              <a:t> </a:t>
            </a:r>
            <a:r>
              <a:rPr lang="de-DE" sz="1100" baseline="0" dirty="0" smtClean="0">
                <a:solidFill>
                  <a:schemeClr val="bg1">
                    <a:lumMod val="65000"/>
                  </a:schemeClr>
                </a:solidFill>
                <a:latin typeface="Avenir Next Regular"/>
                <a:ea typeface="Wingdings"/>
                <a:cs typeface="Avenir Next Regular"/>
                <a:sym typeface="Wingdings"/>
              </a:rPr>
              <a:t></a:t>
            </a:r>
            <a:r>
              <a:rPr lang="de-DE" sz="1100" dirty="0" smtClean="0">
                <a:solidFill>
                  <a:schemeClr val="bg1">
                    <a:lumMod val="65000"/>
                  </a:schemeClr>
                </a:solidFill>
                <a:latin typeface="Avenir Next Regular"/>
                <a:cs typeface="Avenir Next Regular"/>
              </a:rPr>
              <a:t> New York, NY, 10001-1020 </a:t>
            </a:r>
            <a:r>
              <a:rPr lang="de-DE" sz="1100" baseline="0" dirty="0" smtClean="0">
                <a:solidFill>
                  <a:schemeClr val="bg1">
                    <a:lumMod val="65000"/>
                  </a:schemeClr>
                </a:solidFill>
                <a:latin typeface="Avenir Next Regular"/>
                <a:ea typeface="Wingdings"/>
                <a:cs typeface="Avenir Next Regular"/>
                <a:sym typeface="Wingdings"/>
              </a:rPr>
              <a:t></a:t>
            </a:r>
            <a:r>
              <a:rPr lang="de-DE" sz="1100" baseline="0" dirty="0" smtClean="0">
                <a:solidFill>
                  <a:schemeClr val="bg1">
                    <a:lumMod val="65000"/>
                  </a:schemeClr>
                </a:solidFill>
                <a:latin typeface="Avenir Next Regular"/>
                <a:cs typeface="Avenir Next Regular"/>
              </a:rPr>
              <a:t> </a:t>
            </a:r>
            <a:r>
              <a:rPr lang="de-DE" sz="1100" baseline="0" dirty="0" err="1" smtClean="0">
                <a:solidFill>
                  <a:schemeClr val="bg1">
                    <a:lumMod val="65000"/>
                  </a:schemeClr>
                </a:solidFill>
                <a:latin typeface="Avenir Next Regular"/>
                <a:cs typeface="Avenir Next Regular"/>
              </a:rPr>
              <a:t>guilford.com</a:t>
            </a:r>
            <a:endParaRPr lang="en-US" sz="1100" dirty="0">
              <a:solidFill>
                <a:schemeClr val="bg1">
                  <a:lumMod val="65000"/>
                </a:schemeClr>
              </a:solidFill>
              <a:latin typeface="Avenir Next Regular"/>
              <a:cs typeface="Avenir Next Regular"/>
            </a:endParaRPr>
          </a:p>
        </p:txBody>
      </p:sp>
    </p:spTree>
    <p:extLst>
      <p:ext uri="{BB962C8B-B14F-4D97-AF65-F5344CB8AC3E}">
        <p14:creationId xmlns:p14="http://schemas.microsoft.com/office/powerpoint/2010/main" val="64233210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Engage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purpose of the engaging process is to </a:t>
            </a:r>
            <a:r>
              <a:rPr lang="en-US" b="1" i="1" dirty="0" smtClean="0">
                <a:solidFill>
                  <a:srgbClr val="6076B4"/>
                </a:solidFill>
              </a:rPr>
              <a:t>build a connection</a:t>
            </a:r>
            <a:r>
              <a:rPr lang="en-US" dirty="0" smtClean="0"/>
              <a:t> with the client.</a:t>
            </a:r>
          </a:p>
          <a:p>
            <a:r>
              <a:rPr lang="en-US" dirty="0" smtClean="0"/>
              <a:t>First few minutes sets the tone</a:t>
            </a:r>
          </a:p>
          <a:p>
            <a:r>
              <a:rPr lang="en-US" dirty="0" smtClean="0"/>
              <a:t>Notice body language</a:t>
            </a:r>
          </a:p>
          <a:p>
            <a:pPr lvl="1"/>
            <a:r>
              <a:rPr lang="en-US" dirty="0"/>
              <a:t>Body posture – open &amp; relaxed posture</a:t>
            </a:r>
          </a:p>
          <a:p>
            <a:pPr lvl="1"/>
            <a:r>
              <a:rPr lang="en-US" dirty="0"/>
              <a:t>Head nods – occasional head nods, not too many</a:t>
            </a:r>
          </a:p>
          <a:p>
            <a:pPr lvl="1"/>
            <a:r>
              <a:rPr lang="en-US" dirty="0"/>
              <a:t>Facial expressions – natural, relaxed, content</a:t>
            </a:r>
          </a:p>
          <a:p>
            <a:pPr lvl="1"/>
            <a:r>
              <a:rPr lang="en-US" dirty="0"/>
              <a:t>Eye contact – typically demonstrates interest</a:t>
            </a:r>
          </a:p>
          <a:p>
            <a:pPr lvl="1"/>
            <a:r>
              <a:rPr lang="en-US" dirty="0"/>
              <a:t>Voice – audible &amp; clear, not harsh or distracting</a:t>
            </a:r>
          </a:p>
        </p:txBody>
      </p:sp>
    </p:spTree>
    <p:extLst>
      <p:ext uri="{BB962C8B-B14F-4D97-AF65-F5344CB8AC3E}">
        <p14:creationId xmlns:p14="http://schemas.microsoft.com/office/powerpoint/2010/main" val="484791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Engage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721092500"/>
              </p:ext>
            </p:extLst>
          </p:nvPr>
        </p:nvGraphicFramePr>
        <p:xfrm>
          <a:off x="520059" y="1524000"/>
          <a:ext cx="8188635" cy="4815840"/>
        </p:xfrm>
        <a:graphic>
          <a:graphicData uri="http://schemas.openxmlformats.org/drawingml/2006/table">
            <a:tbl>
              <a:tblPr firstRow="1" bandRow="1">
                <a:tableStyleId>{2D5ABB26-0587-4C30-8999-92F81FD0307C}</a:tableStyleId>
              </a:tblPr>
              <a:tblGrid>
                <a:gridCol w="2477575"/>
                <a:gridCol w="5711060"/>
              </a:tblGrid>
              <a:tr h="541947">
                <a:tc gridSpan="2">
                  <a:txBody>
                    <a:bodyPr/>
                    <a:lstStyle/>
                    <a:p>
                      <a:r>
                        <a:rPr lang="en-US" sz="2600" dirty="0" smtClean="0"/>
                        <a:t>A few key points to hit during the engaging process:</a:t>
                      </a:r>
                    </a:p>
                    <a:p>
                      <a:endParaRPr lang="en-US" sz="2600" dirty="0"/>
                    </a:p>
                  </a:txBody>
                  <a:tcPr/>
                </a:tc>
                <a:tc hMerge="1">
                  <a:txBody>
                    <a:bodyPr/>
                    <a:lstStyle/>
                    <a:p>
                      <a:endParaRPr lang="en-US" dirty="0"/>
                    </a:p>
                  </a:txBody>
                  <a:tcPr/>
                </a:tc>
              </a:tr>
              <a:tr h="896965">
                <a:tc>
                  <a:txBody>
                    <a:bodyPr/>
                    <a:lstStyle/>
                    <a:p>
                      <a:pPr marL="285750" indent="-285750">
                        <a:buFont typeface="Arial"/>
                        <a:buChar char="•"/>
                      </a:pPr>
                      <a:r>
                        <a:rPr lang="en-US" sz="2400" dirty="0" smtClean="0"/>
                        <a:t>Introduce yourself</a:t>
                      </a:r>
                      <a:endParaRPr lang="en-US" sz="2400" dirty="0"/>
                    </a:p>
                  </a:txBody>
                  <a:tcPr/>
                </a:tc>
                <a:tc>
                  <a:txBody>
                    <a:bodyPr/>
                    <a:lstStyle/>
                    <a:p>
                      <a:r>
                        <a:rPr lang="en-US" sz="2400" dirty="0" smtClean="0"/>
                        <a:t>“My name is Cheri, and I’m a health coach employed by your company.”</a:t>
                      </a:r>
                    </a:p>
                    <a:p>
                      <a:endParaRPr lang="en-US" sz="2400" dirty="0"/>
                    </a:p>
                  </a:txBody>
                  <a:tcPr/>
                </a:tc>
              </a:tr>
              <a:tr h="860237">
                <a:tc>
                  <a:txBody>
                    <a:bodyPr/>
                    <a:lstStyle/>
                    <a:p>
                      <a:pPr marL="285750" indent="-285750">
                        <a:buFont typeface="Arial"/>
                        <a:buChar char="•"/>
                      </a:pPr>
                      <a:r>
                        <a:rPr lang="en-US" sz="2400" dirty="0" smtClean="0"/>
                        <a:t>Get to know your client</a:t>
                      </a:r>
                      <a:endParaRPr lang="en-US" sz="2400" dirty="0"/>
                    </a:p>
                  </a:txBody>
                  <a:tcPr/>
                </a:tc>
                <a:tc>
                  <a:txBody>
                    <a:bodyPr/>
                    <a:lstStyle/>
                    <a:p>
                      <a:r>
                        <a:rPr lang="en-US" sz="2400" dirty="0" smtClean="0"/>
                        <a:t>“Tell me a little bit about yourself.”</a:t>
                      </a:r>
                    </a:p>
                    <a:p>
                      <a:r>
                        <a:rPr lang="en-US" sz="2400" dirty="0" smtClean="0"/>
                        <a:t>“What brings you in today?”</a:t>
                      </a:r>
                    </a:p>
                    <a:p>
                      <a:endParaRPr lang="en-US" sz="2400" dirty="0"/>
                    </a:p>
                  </a:txBody>
                  <a:tcPr/>
                </a:tc>
              </a:tr>
              <a:tr h="602012">
                <a:tc>
                  <a:txBody>
                    <a:bodyPr/>
                    <a:lstStyle/>
                    <a:p>
                      <a:pPr marL="285750" indent="-285750">
                        <a:buFont typeface="Arial"/>
                        <a:buChar char="•"/>
                      </a:pPr>
                      <a:r>
                        <a:rPr lang="en-US" sz="2400" dirty="0" smtClean="0"/>
                        <a:t>Let the client know how</a:t>
                      </a:r>
                      <a:r>
                        <a:rPr lang="en-US" sz="2400" baseline="0" dirty="0" smtClean="0"/>
                        <a:t> much time</a:t>
                      </a:r>
                      <a:endParaRPr lang="en-US" sz="2400" dirty="0"/>
                    </a:p>
                  </a:txBody>
                  <a:tcPr/>
                </a:tc>
                <a:tc>
                  <a:txBody>
                    <a:bodyPr/>
                    <a:lstStyle/>
                    <a:p>
                      <a:r>
                        <a:rPr lang="en-US" sz="2400" dirty="0" smtClean="0"/>
                        <a:t>“We have about 15 minutes today to talk about any health habits that are</a:t>
                      </a:r>
                      <a:r>
                        <a:rPr lang="en-US" sz="2400" baseline="0" dirty="0" smtClean="0"/>
                        <a:t> on your mind.”</a:t>
                      </a:r>
                    </a:p>
                    <a:p>
                      <a:endParaRPr lang="en-US" sz="2400" dirty="0"/>
                    </a:p>
                  </a:txBody>
                  <a:tcPr/>
                </a:tc>
              </a:tr>
            </a:tbl>
          </a:graphicData>
        </a:graphic>
      </p:graphicFrame>
    </p:spTree>
    <p:extLst>
      <p:ext uri="{BB962C8B-B14F-4D97-AF65-F5344CB8AC3E}">
        <p14:creationId xmlns:p14="http://schemas.microsoft.com/office/powerpoint/2010/main" val="72225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Engage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258812188"/>
              </p:ext>
            </p:extLst>
          </p:nvPr>
        </p:nvGraphicFramePr>
        <p:xfrm>
          <a:off x="498164" y="1524000"/>
          <a:ext cx="8188635" cy="4358640"/>
        </p:xfrm>
        <a:graphic>
          <a:graphicData uri="http://schemas.openxmlformats.org/drawingml/2006/table">
            <a:tbl>
              <a:tblPr firstRow="1" bandRow="1">
                <a:tableStyleId>{2D5ABB26-0587-4C30-8999-92F81FD0307C}</a:tableStyleId>
              </a:tblPr>
              <a:tblGrid>
                <a:gridCol w="2477575"/>
                <a:gridCol w="5711060"/>
              </a:tblGrid>
              <a:tr h="541947">
                <a:tc gridSpan="2">
                  <a:txBody>
                    <a:bodyPr/>
                    <a:lstStyle/>
                    <a:p>
                      <a:r>
                        <a:rPr lang="en-US" sz="2600" dirty="0" smtClean="0"/>
                        <a:t>A few key points to hit during the engaging process:</a:t>
                      </a:r>
                    </a:p>
                    <a:p>
                      <a:endParaRPr lang="en-US" sz="2600" dirty="0"/>
                    </a:p>
                  </a:txBody>
                  <a:tcPr/>
                </a:tc>
                <a:tc hMerge="1">
                  <a:txBody>
                    <a:bodyPr/>
                    <a:lstStyle/>
                    <a:p>
                      <a:endParaRPr lang="en-US" dirty="0"/>
                    </a:p>
                  </a:txBody>
                  <a:tcPr/>
                </a:tc>
              </a:tr>
              <a:tr h="602012">
                <a:tc>
                  <a:txBody>
                    <a:bodyPr/>
                    <a:lstStyle/>
                    <a:p>
                      <a:pPr marL="285750" indent="-285750">
                        <a:buFont typeface="Arial"/>
                        <a:buChar char="•"/>
                      </a:pPr>
                      <a:r>
                        <a:rPr lang="en-US" sz="2400" dirty="0" smtClean="0"/>
                        <a:t>Let the client know what to expect.</a:t>
                      </a:r>
                      <a:endParaRPr lang="en-US" sz="2400" dirty="0"/>
                    </a:p>
                  </a:txBody>
                  <a:tcPr/>
                </a:tc>
                <a:tc>
                  <a:txBody>
                    <a:bodyPr/>
                    <a:lstStyle/>
                    <a:p>
                      <a:r>
                        <a:rPr lang="en-US" sz="2400" dirty="0" smtClean="0"/>
                        <a:t>“I’m hoping today we can get to know each other.</a:t>
                      </a:r>
                      <a:r>
                        <a:rPr lang="en-US" sz="2400" baseline="0" dirty="0" smtClean="0"/>
                        <a:t> This might include talking about your current eating and activity patterns and figuring out if now is a good time to attempt making a change.”</a:t>
                      </a:r>
                      <a:endParaRPr lang="is-IS" sz="2400" baseline="0" dirty="0" smtClean="0"/>
                    </a:p>
                    <a:p>
                      <a:endParaRPr lang="en-US" sz="2400" dirty="0"/>
                    </a:p>
                  </a:txBody>
                  <a:tcPr/>
                </a:tc>
              </a:tr>
              <a:tr h="602012">
                <a:tc>
                  <a:txBody>
                    <a:bodyPr/>
                    <a:lstStyle/>
                    <a:p>
                      <a:pPr marL="285750" indent="-285750">
                        <a:buFont typeface="Arial"/>
                        <a:buChar char="•"/>
                      </a:pPr>
                      <a:r>
                        <a:rPr lang="en-US" sz="2400" dirty="0" smtClean="0"/>
                        <a:t>Ask permission to explore further</a:t>
                      </a:r>
                      <a:endParaRPr lang="en-US" sz="2400" dirty="0"/>
                    </a:p>
                  </a:txBody>
                  <a:tcPr/>
                </a:tc>
                <a:tc>
                  <a:txBody>
                    <a:bodyPr/>
                    <a:lstStyle/>
                    <a:p>
                      <a:r>
                        <a:rPr lang="en-US" sz="2400" dirty="0" smtClean="0"/>
                        <a:t>“Would it be alright if we talked more about your thoughts and feelings related to food</a:t>
                      </a:r>
                      <a:r>
                        <a:rPr lang="en-US" sz="2400" baseline="0" dirty="0" smtClean="0"/>
                        <a:t> and fitness?”</a:t>
                      </a:r>
                      <a:endParaRPr lang="en-US" sz="2400" dirty="0"/>
                    </a:p>
                  </a:txBody>
                  <a:tcPr/>
                </a:tc>
              </a:tr>
            </a:tbl>
          </a:graphicData>
        </a:graphic>
      </p:graphicFrame>
    </p:spTree>
    <p:extLst>
      <p:ext uri="{BB962C8B-B14F-4D97-AF65-F5344CB8AC3E}">
        <p14:creationId xmlns:p14="http://schemas.microsoft.com/office/powerpoint/2010/main" val="12110852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Engage</a:t>
            </a:r>
            <a:endParaRPr lang="en-US" dirty="0"/>
          </a:p>
        </p:txBody>
      </p:sp>
      <p:sp>
        <p:nvSpPr>
          <p:cNvPr id="3" name="Content Placeholder 2"/>
          <p:cNvSpPr>
            <a:spLocks noGrp="1"/>
          </p:cNvSpPr>
          <p:nvPr>
            <p:ph idx="1"/>
          </p:nvPr>
        </p:nvSpPr>
        <p:spPr/>
        <p:txBody>
          <a:bodyPr>
            <a:normAutofit/>
          </a:bodyPr>
          <a:lstStyle/>
          <a:p>
            <a:pPr>
              <a:spcBef>
                <a:spcPts val="0"/>
              </a:spcBef>
              <a:spcAft>
                <a:spcPts val="0"/>
              </a:spcAft>
            </a:pPr>
            <a:r>
              <a:rPr lang="en-US" sz="2800" dirty="0" smtClean="0"/>
              <a:t>The key to engaging is</a:t>
            </a:r>
          </a:p>
          <a:p>
            <a:pPr marL="169863" indent="0">
              <a:spcBef>
                <a:spcPts val="0"/>
              </a:spcBef>
              <a:buNone/>
            </a:pPr>
            <a:r>
              <a:rPr lang="en-US" sz="2800" b="1" i="1" dirty="0" smtClean="0">
                <a:solidFill>
                  <a:schemeClr val="tx2"/>
                </a:solidFill>
              </a:rPr>
              <a:t>listening</a:t>
            </a:r>
          </a:p>
          <a:p>
            <a:r>
              <a:rPr lang="en-US" sz="2800" dirty="0" smtClean="0"/>
              <a:t>Full attention &amp; presence</a:t>
            </a:r>
          </a:p>
          <a:p>
            <a:r>
              <a:rPr lang="en-US" sz="2800" dirty="0" smtClean="0"/>
              <a:t>Listen with:</a:t>
            </a:r>
          </a:p>
          <a:p>
            <a:pPr lvl="1"/>
            <a:r>
              <a:rPr lang="en-US" sz="2400" dirty="0" smtClean="0"/>
              <a:t>Your eyes – eye contact</a:t>
            </a:r>
          </a:p>
          <a:p>
            <a:pPr lvl="1"/>
            <a:r>
              <a:rPr lang="en-US" sz="2400" dirty="0" smtClean="0"/>
              <a:t>Your body – open, relaxed, attentive posture</a:t>
            </a:r>
          </a:p>
          <a:p>
            <a:pPr lvl="1"/>
            <a:r>
              <a:rPr lang="en-US" sz="2400" dirty="0" smtClean="0"/>
              <a:t>Your words – encouragers (uh-huh, ok, yes) and reflections</a:t>
            </a:r>
          </a:p>
          <a:p>
            <a:pPr lvl="1"/>
            <a:r>
              <a:rPr lang="en-US" sz="2400" dirty="0" smtClean="0"/>
              <a:t>Silence – give clients time to process &amp; respond</a:t>
            </a:r>
            <a:endParaRPr lang="en-US" sz="2400" dirty="0"/>
          </a:p>
        </p:txBody>
      </p:sp>
      <p:sp>
        <p:nvSpPr>
          <p:cNvPr id="4" name="Rounded Rectangle 3"/>
          <p:cNvSpPr/>
          <p:nvPr/>
        </p:nvSpPr>
        <p:spPr>
          <a:xfrm>
            <a:off x="4840111" y="692996"/>
            <a:ext cx="3846689" cy="355444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“When we honestly ask ourselves which person in our lives means the most to us, we often find that it is those who, instead of giving much advice, solutions, or cures, have chosen rather to share our pain and touch our wounds with a gentle and tender hand.” </a:t>
            </a:r>
          </a:p>
          <a:p>
            <a:pPr algn="r"/>
            <a:r>
              <a:rPr lang="en-US" dirty="0" smtClean="0"/>
              <a:t>-- Henry </a:t>
            </a:r>
            <a:r>
              <a:rPr lang="en-US" dirty="0" err="1" smtClean="0"/>
              <a:t>Nouwen</a:t>
            </a:r>
            <a:endParaRPr lang="en-US" dirty="0"/>
          </a:p>
        </p:txBody>
      </p:sp>
    </p:spTree>
    <p:extLst>
      <p:ext uri="{BB962C8B-B14F-4D97-AF65-F5344CB8AC3E}">
        <p14:creationId xmlns:p14="http://schemas.microsoft.com/office/powerpoint/2010/main" val="3728068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Engage</a:t>
            </a:r>
            <a:endParaRPr lang="en-US" dirty="0"/>
          </a:p>
        </p:txBody>
      </p:sp>
      <p:sp>
        <p:nvSpPr>
          <p:cNvPr id="3" name="Content Placeholder 2"/>
          <p:cNvSpPr>
            <a:spLocks noGrp="1"/>
          </p:cNvSpPr>
          <p:nvPr>
            <p:ph idx="1"/>
          </p:nvPr>
        </p:nvSpPr>
        <p:spPr/>
        <p:txBody>
          <a:bodyPr/>
          <a:lstStyle/>
          <a:p>
            <a:r>
              <a:rPr lang="en-US" dirty="0" smtClean="0"/>
              <a:t>3 benefits to being a good listener:</a:t>
            </a:r>
          </a:p>
          <a:p>
            <a:pPr marL="788670" lvl="1" indent="-514350">
              <a:buFont typeface="+mj-lt"/>
              <a:buAutoNum type="arabicPeriod"/>
            </a:pPr>
            <a:r>
              <a:rPr lang="en-US" dirty="0" smtClean="0"/>
              <a:t>Listening engages the client and builds trust, loyalty, and commitment in the relationship.</a:t>
            </a:r>
          </a:p>
          <a:p>
            <a:pPr marL="788670" lvl="1" indent="-514350">
              <a:buFont typeface="+mj-lt"/>
              <a:buAutoNum type="arabicPeriod"/>
            </a:pPr>
            <a:r>
              <a:rPr lang="en-US" dirty="0" smtClean="0"/>
              <a:t>Talk therapy – clients experience emotional healing or reduced anxiety by talking it out</a:t>
            </a:r>
          </a:p>
          <a:p>
            <a:pPr marL="788670" lvl="1" indent="-514350">
              <a:buFont typeface="+mj-lt"/>
              <a:buAutoNum type="arabicPeriod"/>
            </a:pPr>
            <a:r>
              <a:rPr lang="en-US" dirty="0" smtClean="0"/>
              <a:t>Practitioner can better assess the situation</a:t>
            </a:r>
          </a:p>
          <a:p>
            <a:pPr marL="788670" lvl="1" indent="-514350">
              <a:buFont typeface="+mj-lt"/>
              <a:buAutoNum type="arabicPeriod"/>
            </a:pPr>
            <a:endParaRPr lang="en-US" dirty="0"/>
          </a:p>
        </p:txBody>
      </p:sp>
      <p:sp>
        <p:nvSpPr>
          <p:cNvPr id="4" name="Rounded Rectangle 3"/>
          <p:cNvSpPr/>
          <p:nvPr/>
        </p:nvSpPr>
        <p:spPr>
          <a:xfrm>
            <a:off x="737392" y="5284313"/>
            <a:ext cx="7648989" cy="1233651"/>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2000" dirty="0" smtClean="0"/>
              <a:t>“I don’t know what it is about listening. I just know when I’m heard, it feels damned good.” </a:t>
            </a:r>
          </a:p>
          <a:p>
            <a:pPr algn="r"/>
            <a:r>
              <a:rPr lang="en-US" sz="2000" dirty="0" smtClean="0"/>
              <a:t>-- Carl Rogers</a:t>
            </a:r>
            <a:endParaRPr lang="en-US" sz="2000" dirty="0"/>
          </a:p>
        </p:txBody>
      </p:sp>
    </p:spTree>
    <p:extLst>
      <p:ext uri="{BB962C8B-B14F-4D97-AF65-F5344CB8AC3E}">
        <p14:creationId xmlns:p14="http://schemas.microsoft.com/office/powerpoint/2010/main" val="2710841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Engage</a:t>
            </a:r>
            <a:endParaRPr lang="en-US" dirty="0"/>
          </a:p>
        </p:txBody>
      </p:sp>
      <p:sp>
        <p:nvSpPr>
          <p:cNvPr id="3" name="Content Placeholder 2"/>
          <p:cNvSpPr>
            <a:spLocks noGrp="1"/>
          </p:cNvSpPr>
          <p:nvPr>
            <p:ph idx="1"/>
          </p:nvPr>
        </p:nvSpPr>
        <p:spPr/>
        <p:txBody>
          <a:bodyPr>
            <a:noAutofit/>
          </a:bodyPr>
          <a:lstStyle/>
          <a:p>
            <a:r>
              <a:rPr lang="en-US" dirty="0" smtClean="0"/>
              <a:t>Losing engagement can happen.</a:t>
            </a:r>
          </a:p>
          <a:p>
            <a:pPr lvl="1"/>
            <a:r>
              <a:rPr lang="en-US" dirty="0" smtClean="0"/>
              <a:t>If you say something that angers your client</a:t>
            </a:r>
          </a:p>
          <a:p>
            <a:pPr lvl="1"/>
            <a:r>
              <a:rPr lang="en-US" dirty="0" smtClean="0"/>
              <a:t>Your client becomes defensive or frustrated</a:t>
            </a:r>
          </a:p>
          <a:p>
            <a:r>
              <a:rPr lang="en-US" dirty="0" smtClean="0"/>
              <a:t>How do you re-engage?</a:t>
            </a:r>
          </a:p>
          <a:p>
            <a:pPr lvl="1"/>
            <a:r>
              <a:rPr lang="en-US" dirty="0" smtClean="0"/>
              <a:t>Don’t just pretend it’s not happening.</a:t>
            </a:r>
          </a:p>
          <a:p>
            <a:pPr lvl="1"/>
            <a:r>
              <a:rPr lang="en-US" dirty="0" smtClean="0"/>
              <a:t>Check in with your client and ask what your client is experiencing/feeling.</a:t>
            </a:r>
          </a:p>
          <a:p>
            <a:pPr lvl="1"/>
            <a:r>
              <a:rPr lang="en-US" dirty="0" smtClean="0"/>
              <a:t>Attempt to diffuse and reengage the client. </a:t>
            </a:r>
          </a:p>
        </p:txBody>
      </p:sp>
    </p:spTree>
    <p:extLst>
      <p:ext uri="{BB962C8B-B14F-4D97-AF65-F5344CB8AC3E}">
        <p14:creationId xmlns:p14="http://schemas.microsoft.com/office/powerpoint/2010/main" val="15201313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7069"/>
            <a:ext cx="8229600" cy="990600"/>
          </a:xfrm>
        </p:spPr>
        <p:txBody>
          <a:bodyPr>
            <a:normAutofit/>
          </a:bodyPr>
          <a:lstStyle/>
          <a:p>
            <a:r>
              <a:rPr lang="en-US" sz="3200" dirty="0" smtClean="0"/>
              <a:t>In Class Activity</a:t>
            </a:r>
            <a:endParaRPr lang="en-US" sz="3200" dirty="0"/>
          </a:p>
        </p:txBody>
      </p:sp>
      <p:sp>
        <p:nvSpPr>
          <p:cNvPr id="3" name="Content Placeholder 2"/>
          <p:cNvSpPr>
            <a:spLocks noGrp="1"/>
          </p:cNvSpPr>
          <p:nvPr>
            <p:ph idx="1"/>
          </p:nvPr>
        </p:nvSpPr>
        <p:spPr>
          <a:xfrm>
            <a:off x="457200" y="1072446"/>
            <a:ext cx="8229600" cy="5362222"/>
          </a:xfrm>
        </p:spPr>
        <p:txBody>
          <a:bodyPr>
            <a:noAutofit/>
          </a:bodyPr>
          <a:lstStyle/>
          <a:p>
            <a:r>
              <a:rPr lang="en-US" sz="2000" dirty="0" smtClean="0"/>
              <a:t>Pair up and have an authentic and meaningful conversation with one another for 2-3 minutes. </a:t>
            </a:r>
          </a:p>
          <a:p>
            <a:r>
              <a:rPr lang="en-US" sz="2000" dirty="0" smtClean="0"/>
              <a:t>Take turns playing the role of the counselor. </a:t>
            </a:r>
          </a:p>
          <a:p>
            <a:r>
              <a:rPr lang="en-US" sz="2000" dirty="0" smtClean="0"/>
              <a:t>The counselor simply asks a few questions to attempt to get to know the client and build a connection.</a:t>
            </a:r>
          </a:p>
          <a:p>
            <a:r>
              <a:rPr lang="en-US" sz="2000" dirty="0" smtClean="0"/>
              <a:t>What are questions you might ask?</a:t>
            </a:r>
          </a:p>
          <a:p>
            <a:pPr marL="169863" indent="0">
              <a:buNone/>
            </a:pPr>
            <a:r>
              <a:rPr lang="en-US" sz="2000" dirty="0" smtClean="0"/>
              <a:t>______________________________________________________________</a:t>
            </a:r>
          </a:p>
          <a:p>
            <a:pPr marL="169863" indent="0">
              <a:buNone/>
            </a:pPr>
            <a:r>
              <a:rPr lang="en-US" sz="2000" dirty="0" smtClean="0"/>
              <a:t>______________________________________________________________</a:t>
            </a:r>
            <a:endParaRPr lang="en-US" sz="2000" dirty="0"/>
          </a:p>
          <a:p>
            <a:pPr marL="169863" indent="0">
              <a:buNone/>
            </a:pPr>
            <a:r>
              <a:rPr lang="en-US" sz="2000" dirty="0" smtClean="0"/>
              <a:t>______________________________________________________________</a:t>
            </a:r>
            <a:endParaRPr lang="en-US" sz="2000" dirty="0"/>
          </a:p>
          <a:p>
            <a:r>
              <a:rPr lang="en-US" sz="2000" dirty="0" smtClean="0"/>
              <a:t>Listen with your whole body </a:t>
            </a:r>
            <a:r>
              <a:rPr lang="mr-IN" sz="2000" dirty="0" smtClean="0"/>
              <a:t>–</a:t>
            </a:r>
            <a:r>
              <a:rPr lang="en-US" sz="2000" dirty="0" smtClean="0"/>
              <a:t> eyes, posture, and words </a:t>
            </a:r>
            <a:r>
              <a:rPr lang="mr-IN" sz="2000" dirty="0" smtClean="0"/>
              <a:t>–</a:t>
            </a:r>
            <a:r>
              <a:rPr lang="en-US" sz="2000" dirty="0" smtClean="0"/>
              <a:t> to show you’re listening.</a:t>
            </a:r>
          </a:p>
          <a:p>
            <a:r>
              <a:rPr lang="en-US" sz="2000" dirty="0" smtClean="0"/>
              <a:t>The counselor’s only goal is to get to know the client; aim for connection.</a:t>
            </a:r>
          </a:p>
          <a:p>
            <a:r>
              <a:rPr lang="en-US" sz="2000" dirty="0" smtClean="0"/>
              <a:t>No behavior change counseling, no agenda; just presence and connection.</a:t>
            </a:r>
          </a:p>
        </p:txBody>
      </p:sp>
    </p:spTree>
    <p:extLst>
      <p:ext uri="{BB962C8B-B14F-4D97-AF65-F5344CB8AC3E}">
        <p14:creationId xmlns:p14="http://schemas.microsoft.com/office/powerpoint/2010/main" val="13775600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a:t>
            </a:r>
            <a:endParaRPr lang="en-US" dirty="0"/>
          </a:p>
        </p:txBody>
      </p:sp>
      <p:sp>
        <p:nvSpPr>
          <p:cNvPr id="3" name="Content Placeholder 2"/>
          <p:cNvSpPr>
            <a:spLocks noGrp="1"/>
          </p:cNvSpPr>
          <p:nvPr>
            <p:ph idx="1"/>
          </p:nvPr>
        </p:nvSpPr>
        <p:spPr>
          <a:xfrm>
            <a:off x="457200" y="1524000"/>
            <a:ext cx="8229600" cy="4876800"/>
          </a:xfrm>
        </p:spPr>
        <p:txBody>
          <a:bodyPr>
            <a:noAutofit/>
          </a:bodyPr>
          <a:lstStyle/>
          <a:p>
            <a:r>
              <a:rPr lang="en-US" sz="2400" dirty="0" smtClean="0"/>
              <a:t>The focusing process is a conversation that invites the client to </a:t>
            </a:r>
            <a:r>
              <a:rPr lang="en-US" sz="2400" b="1" i="1" dirty="0" smtClean="0">
                <a:solidFill>
                  <a:srgbClr val="6076B4"/>
                </a:solidFill>
              </a:rPr>
              <a:t>consider one topic</a:t>
            </a:r>
            <a:r>
              <a:rPr lang="en-US" sz="2400" dirty="0" smtClean="0"/>
              <a:t> to discuss further.</a:t>
            </a:r>
          </a:p>
          <a:p>
            <a:r>
              <a:rPr lang="en-US" sz="2400" dirty="0" smtClean="0"/>
              <a:t>Sometimes the client mentions a topic or behavior change right away.</a:t>
            </a:r>
          </a:p>
          <a:p>
            <a:r>
              <a:rPr lang="en-US" sz="2400" dirty="0" smtClean="0"/>
              <a:t>Other times the client has no specific behavior change topic in mind.</a:t>
            </a:r>
          </a:p>
          <a:p>
            <a:r>
              <a:rPr lang="en-US" sz="2400" dirty="0" smtClean="0"/>
              <a:t>The focusing process is like a funnel.</a:t>
            </a:r>
          </a:p>
          <a:p>
            <a:endParaRPr lang="en-US" sz="2400" dirty="0"/>
          </a:p>
        </p:txBody>
      </p:sp>
      <p:grpSp>
        <p:nvGrpSpPr>
          <p:cNvPr id="7" name="Group 6"/>
          <p:cNvGrpSpPr/>
          <p:nvPr/>
        </p:nvGrpSpPr>
        <p:grpSpPr>
          <a:xfrm>
            <a:off x="5906243" y="4147351"/>
            <a:ext cx="2780557" cy="2605407"/>
            <a:chOff x="5906243" y="3924181"/>
            <a:chExt cx="2751081" cy="2828578"/>
          </a:xfrm>
        </p:grpSpPr>
        <p:sp>
          <p:nvSpPr>
            <p:cNvPr id="9" name="Oval 8"/>
            <p:cNvSpPr/>
            <p:nvPr/>
          </p:nvSpPr>
          <p:spPr>
            <a:xfrm rot="20500884">
              <a:off x="5906243" y="3981758"/>
              <a:ext cx="1088662" cy="716960"/>
            </a:xfrm>
            <a:prstGeom prst="ellipse">
              <a:avLst/>
            </a:prstGeom>
            <a:solidFill>
              <a:schemeClr val="accent3"/>
            </a:solidFill>
            <a:ln>
              <a:solidFill>
                <a:schemeClr val="accent3"/>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a:t>physical</a:t>
              </a:r>
            </a:p>
            <a:p>
              <a:pPr algn="ctr"/>
              <a:r>
                <a:rPr lang="en-US" sz="1200" dirty="0"/>
                <a:t>activity</a:t>
              </a:r>
            </a:p>
          </p:txBody>
        </p:sp>
        <p:sp>
          <p:nvSpPr>
            <p:cNvPr id="10" name="Oval 9"/>
            <p:cNvSpPr/>
            <p:nvPr/>
          </p:nvSpPr>
          <p:spPr>
            <a:xfrm rot="892798">
              <a:off x="7568662" y="3924181"/>
              <a:ext cx="1088662" cy="716960"/>
            </a:xfrm>
            <a:prstGeom prst="ellipse">
              <a:avLst/>
            </a:prstGeom>
            <a:solidFill>
              <a:schemeClr val="accent3"/>
            </a:solidFill>
            <a:ln>
              <a:solidFill>
                <a:schemeClr val="accent3"/>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a:t>f</a:t>
              </a:r>
              <a:r>
                <a:rPr lang="en-US" sz="1200" dirty="0" smtClean="0"/>
                <a:t>ruits &amp;</a:t>
              </a:r>
            </a:p>
            <a:p>
              <a:pPr algn="ctr"/>
              <a:r>
                <a:rPr lang="en-US" sz="1200" dirty="0" smtClean="0"/>
                <a:t>veggies</a:t>
              </a:r>
              <a:endParaRPr lang="en-US" sz="1200" dirty="0"/>
            </a:p>
          </p:txBody>
        </p:sp>
        <p:sp>
          <p:nvSpPr>
            <p:cNvPr id="11" name="Oval 10"/>
            <p:cNvSpPr/>
            <p:nvPr/>
          </p:nvSpPr>
          <p:spPr>
            <a:xfrm rot="20476401">
              <a:off x="6720732" y="4425278"/>
              <a:ext cx="1088662" cy="716960"/>
            </a:xfrm>
            <a:prstGeom prst="ellipse">
              <a:avLst/>
            </a:prstGeom>
            <a:solidFill>
              <a:schemeClr val="accent3"/>
            </a:solidFill>
            <a:ln>
              <a:solidFill>
                <a:schemeClr val="accent3"/>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a:t>w</a:t>
              </a:r>
              <a:r>
                <a:rPr lang="en-US" sz="1200" dirty="0" smtClean="0"/>
                <a:t>hole grains</a:t>
              </a:r>
              <a:endParaRPr lang="en-US" sz="1200" dirty="0"/>
            </a:p>
          </p:txBody>
        </p:sp>
        <p:grpSp>
          <p:nvGrpSpPr>
            <p:cNvPr id="6" name="Group 5"/>
            <p:cNvGrpSpPr/>
            <p:nvPr/>
          </p:nvGrpSpPr>
          <p:grpSpPr>
            <a:xfrm>
              <a:off x="5988869" y="4934357"/>
              <a:ext cx="2493617" cy="1818402"/>
              <a:chOff x="6592449" y="4474989"/>
              <a:chExt cx="1890037" cy="1602533"/>
            </a:xfrm>
          </p:grpSpPr>
          <p:sp>
            <p:nvSpPr>
              <p:cNvPr id="4" name="Isosceles Triangle 3"/>
              <p:cNvSpPr/>
              <p:nvPr/>
            </p:nvSpPr>
            <p:spPr>
              <a:xfrm rot="10800000">
                <a:off x="6592449" y="4474989"/>
                <a:ext cx="1890037" cy="117922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7242622" y="5291375"/>
                <a:ext cx="589691" cy="78614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35452073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a:t>
            </a:r>
            <a:endParaRPr lang="en-US" dirty="0"/>
          </a:p>
        </p:txBody>
      </p:sp>
      <p:sp>
        <p:nvSpPr>
          <p:cNvPr id="3" name="Content Placeholder 2"/>
          <p:cNvSpPr>
            <a:spLocks noGrp="1"/>
          </p:cNvSpPr>
          <p:nvPr>
            <p:ph idx="1"/>
          </p:nvPr>
        </p:nvSpPr>
        <p:spPr/>
        <p:txBody>
          <a:bodyPr>
            <a:noAutofit/>
          </a:bodyPr>
          <a:lstStyle/>
          <a:p>
            <a:r>
              <a:rPr lang="en-US" dirty="0" smtClean="0"/>
              <a:t>When the client doesn’t have a specific topic in mind</a:t>
            </a:r>
          </a:p>
          <a:p>
            <a:pPr lvl="1"/>
            <a:r>
              <a:rPr lang="en-US" dirty="0" smtClean="0"/>
              <a:t>Agenda mapping – Practitioner and client discuss possible topics and decide together which direction might be best</a:t>
            </a:r>
          </a:p>
          <a:p>
            <a:pPr lvl="2"/>
            <a:r>
              <a:rPr lang="en-US" dirty="0" smtClean="0"/>
              <a:t>Often done with a circle chart or bubble sheet</a:t>
            </a:r>
          </a:p>
          <a:p>
            <a:pPr lvl="3"/>
            <a:r>
              <a:rPr lang="en-US" sz="1800" dirty="0" smtClean="0"/>
              <a:t>Example: “If it would help, I can show you changes people often make when they are told they have high cholesterol and you can see if any of those changes interest you.”</a:t>
            </a:r>
          </a:p>
          <a:p>
            <a:endParaRPr lang="en-US" dirty="0"/>
          </a:p>
        </p:txBody>
      </p:sp>
    </p:spTree>
    <p:extLst>
      <p:ext uri="{BB962C8B-B14F-4D97-AF65-F5344CB8AC3E}">
        <p14:creationId xmlns:p14="http://schemas.microsoft.com/office/powerpoint/2010/main" val="40961467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Group 4"/>
          <p:cNvGrpSpPr>
            <a:grpSpLocks/>
          </p:cNvGrpSpPr>
          <p:nvPr/>
        </p:nvGrpSpPr>
        <p:grpSpPr bwMode="auto">
          <a:xfrm>
            <a:off x="914400" y="1143000"/>
            <a:ext cx="1676400" cy="1666875"/>
            <a:chOff x="2241" y="2704"/>
            <a:chExt cx="2685" cy="2685"/>
          </a:xfrm>
        </p:grpSpPr>
        <p:sp>
          <p:nvSpPr>
            <p:cNvPr id="8" name="Oval 2"/>
            <p:cNvSpPr>
              <a:spLocks noChangeArrowheads="1"/>
            </p:cNvSpPr>
            <p:nvPr/>
          </p:nvSpPr>
          <p:spPr bwMode="auto">
            <a:xfrm>
              <a:off x="2241" y="2704"/>
              <a:ext cx="2685" cy="2685"/>
            </a:xfrm>
            <a:prstGeom prst="ellipse">
              <a:avLst/>
            </a:prstGeom>
            <a:solidFill>
              <a:srgbClr val="FFFFFF"/>
            </a:solidFill>
            <a:ln w="19050">
              <a:solidFill>
                <a:srgbClr val="000000"/>
              </a:solidFill>
              <a:round/>
              <a:headEnd/>
              <a:tailEnd/>
            </a:ln>
            <a:effectLst>
              <a:outerShdw blurRad="63500" dist="26940" dir="5400000" algn="ctr" rotWithShape="0">
                <a:srgbClr val="000000">
                  <a:alpha val="35001"/>
                </a:srgbClr>
              </a:outerShdw>
            </a:effectLst>
          </p:spPr>
          <p:txBody>
            <a:bodyPr tIns="91440" bIns="91440"/>
            <a:lstStyle/>
            <a:p>
              <a:pPr>
                <a:defRPr/>
              </a:pPr>
              <a:endParaRPr lang="en-US">
                <a:ea typeface="ＭＳ Ｐゴシック" charset="-128"/>
                <a:cs typeface="ＭＳ Ｐゴシック" charset="-128"/>
              </a:endParaRPr>
            </a:p>
          </p:txBody>
        </p:sp>
        <p:sp>
          <p:nvSpPr>
            <p:cNvPr id="21531" name="Text Box 3"/>
            <p:cNvSpPr txBox="1">
              <a:spLocks noChangeArrowheads="1"/>
            </p:cNvSpPr>
            <p:nvPr/>
          </p:nvSpPr>
          <p:spPr bwMode="auto">
            <a:xfrm>
              <a:off x="2737" y="3244"/>
              <a:ext cx="1800" cy="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1400" dirty="0">
                  <a:latin typeface="Calibri" charset="0"/>
                  <a:cs typeface="Times New Roman" charset="0"/>
                </a:rPr>
                <a:t>Eating more regularly throughout the day</a:t>
              </a:r>
            </a:p>
          </p:txBody>
        </p:sp>
      </p:grpSp>
      <p:grpSp>
        <p:nvGrpSpPr>
          <p:cNvPr id="21507" name="Group 34"/>
          <p:cNvGrpSpPr>
            <a:grpSpLocks/>
          </p:cNvGrpSpPr>
          <p:nvPr/>
        </p:nvGrpSpPr>
        <p:grpSpPr bwMode="auto">
          <a:xfrm>
            <a:off x="228600" y="3124200"/>
            <a:ext cx="1676400" cy="1724025"/>
            <a:chOff x="0" y="0"/>
            <a:chExt cx="17049" cy="17049"/>
          </a:xfrm>
        </p:grpSpPr>
        <p:sp>
          <p:nvSpPr>
            <p:cNvPr id="18" name="Oval 21"/>
            <p:cNvSpPr>
              <a:spLocks noChangeArrowheads="1"/>
            </p:cNvSpPr>
            <p:nvPr/>
          </p:nvSpPr>
          <p:spPr bwMode="auto">
            <a:xfrm>
              <a:off x="0" y="0"/>
              <a:ext cx="17049" cy="17049"/>
            </a:xfrm>
            <a:prstGeom prst="ellipse">
              <a:avLst/>
            </a:prstGeom>
            <a:solidFill>
              <a:srgbClr val="FFFFFF"/>
            </a:solidFill>
            <a:ln w="19050">
              <a:solidFill>
                <a:srgbClr val="000000"/>
              </a:solidFill>
              <a:round/>
              <a:headEnd/>
              <a:tailEnd/>
            </a:ln>
            <a:effectLst>
              <a:outerShdw blurRad="63500" dist="26940" dir="5400000" algn="ctr" rotWithShape="0">
                <a:srgbClr val="000000">
                  <a:alpha val="35001"/>
                </a:srgbClr>
              </a:outerShdw>
            </a:effectLst>
          </p:spPr>
          <p:txBody>
            <a:bodyPr tIns="91440" bIns="91440"/>
            <a:lstStyle/>
            <a:p>
              <a:pPr>
                <a:defRPr/>
              </a:pPr>
              <a:endParaRPr lang="en-US">
                <a:ea typeface="ＭＳ Ｐゴシック" charset="-128"/>
                <a:cs typeface="ＭＳ Ｐゴシック" charset="-128"/>
              </a:endParaRPr>
            </a:p>
          </p:txBody>
        </p:sp>
        <p:sp>
          <p:nvSpPr>
            <p:cNvPr id="21529" name="Text Box 22"/>
            <p:cNvSpPr txBox="1">
              <a:spLocks noChangeArrowheads="1"/>
            </p:cNvSpPr>
            <p:nvPr/>
          </p:nvSpPr>
          <p:spPr bwMode="auto">
            <a:xfrm>
              <a:off x="1033" y="3014"/>
              <a:ext cx="15208" cy="12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1400" dirty="0">
                  <a:latin typeface="Calibri" charset="0"/>
                  <a:cs typeface="Times New Roman" charset="0"/>
                </a:rPr>
                <a:t>Planning satisfying, balanced meals </a:t>
              </a:r>
              <a:endParaRPr lang="en-US" sz="1400" dirty="0" smtClean="0">
                <a:latin typeface="Calibri" charset="0"/>
                <a:cs typeface="Times New Roman" charset="0"/>
              </a:endParaRPr>
            </a:p>
            <a:p>
              <a:pPr algn="ctr"/>
              <a:r>
                <a:rPr lang="en-US" sz="1400" dirty="0" smtClean="0">
                  <a:latin typeface="Calibri" charset="0"/>
                  <a:cs typeface="Times New Roman" charset="0"/>
                </a:rPr>
                <a:t>at </a:t>
              </a:r>
              <a:r>
                <a:rPr lang="en-US" sz="1400" dirty="0">
                  <a:latin typeface="Calibri" charset="0"/>
                  <a:cs typeface="Times New Roman" charset="0"/>
                </a:rPr>
                <a:t>home</a:t>
              </a:r>
            </a:p>
          </p:txBody>
        </p:sp>
      </p:grpSp>
      <p:sp>
        <p:nvSpPr>
          <p:cNvPr id="49162" name="Oval 10"/>
          <p:cNvSpPr>
            <a:spLocks noChangeArrowheads="1"/>
          </p:cNvSpPr>
          <p:nvPr/>
        </p:nvSpPr>
        <p:spPr bwMode="auto">
          <a:xfrm>
            <a:off x="1600200" y="4724400"/>
            <a:ext cx="1828800" cy="1676400"/>
          </a:xfrm>
          <a:prstGeom prst="ellipse">
            <a:avLst/>
          </a:prstGeom>
          <a:solidFill>
            <a:srgbClr val="FFFFFF"/>
          </a:solidFill>
          <a:ln w="19050">
            <a:solidFill>
              <a:srgbClr val="000000"/>
            </a:solidFill>
            <a:round/>
            <a:headEnd/>
            <a:tailEnd/>
          </a:ln>
          <a:effectLst>
            <a:outerShdw blurRad="63500" dist="26940" dir="5400000" algn="ctr" rotWithShape="0">
              <a:srgbClr val="000000">
                <a:alpha val="35001"/>
              </a:srgbClr>
            </a:outerShdw>
          </a:effectLst>
        </p:spPr>
        <p:txBody>
          <a:bodyPr tIns="91440" bIns="91440"/>
          <a:lstStyle/>
          <a:p>
            <a:pPr>
              <a:defRPr/>
            </a:pPr>
            <a:endParaRPr lang="en-US">
              <a:ea typeface="ＭＳ Ｐゴシック" charset="-128"/>
              <a:cs typeface="ＭＳ Ｐゴシック" charset="-128"/>
            </a:endParaRPr>
          </a:p>
        </p:txBody>
      </p:sp>
      <p:sp>
        <p:nvSpPr>
          <p:cNvPr id="21509" name="Text Box 13"/>
          <p:cNvSpPr txBox="1">
            <a:spLocks noChangeArrowheads="1"/>
          </p:cNvSpPr>
          <p:nvPr/>
        </p:nvSpPr>
        <p:spPr bwMode="auto">
          <a:xfrm>
            <a:off x="1905000" y="5163802"/>
            <a:ext cx="122396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1400" dirty="0">
                <a:latin typeface="Calibri" charset="0"/>
                <a:cs typeface="Times New Roman" charset="0"/>
              </a:rPr>
              <a:t>Tuning into hunger and fullness</a:t>
            </a:r>
          </a:p>
        </p:txBody>
      </p:sp>
      <p:grpSp>
        <p:nvGrpSpPr>
          <p:cNvPr id="21510" name="Group 12"/>
          <p:cNvGrpSpPr>
            <a:grpSpLocks/>
          </p:cNvGrpSpPr>
          <p:nvPr/>
        </p:nvGrpSpPr>
        <p:grpSpPr bwMode="auto">
          <a:xfrm>
            <a:off x="2209800" y="2514600"/>
            <a:ext cx="1752600" cy="1674813"/>
            <a:chOff x="0" y="0"/>
            <a:chExt cx="17049" cy="17049"/>
          </a:xfrm>
        </p:grpSpPr>
        <p:sp>
          <p:nvSpPr>
            <p:cNvPr id="21" name="Oval 18"/>
            <p:cNvSpPr>
              <a:spLocks noChangeArrowheads="1"/>
            </p:cNvSpPr>
            <p:nvPr/>
          </p:nvSpPr>
          <p:spPr bwMode="auto">
            <a:xfrm>
              <a:off x="0" y="0"/>
              <a:ext cx="17049" cy="17049"/>
            </a:xfrm>
            <a:prstGeom prst="ellipse">
              <a:avLst/>
            </a:prstGeom>
            <a:solidFill>
              <a:srgbClr val="FFFFFF"/>
            </a:solidFill>
            <a:ln w="19050">
              <a:solidFill>
                <a:srgbClr val="000000"/>
              </a:solidFill>
              <a:round/>
              <a:headEnd/>
              <a:tailEnd/>
            </a:ln>
            <a:effectLst>
              <a:outerShdw blurRad="63500" dist="26940" dir="5400000" algn="ctr" rotWithShape="0">
                <a:srgbClr val="000000">
                  <a:alpha val="35001"/>
                </a:srgbClr>
              </a:outerShdw>
            </a:effectLst>
          </p:spPr>
          <p:txBody>
            <a:bodyPr tIns="91440" bIns="91440"/>
            <a:lstStyle/>
            <a:p>
              <a:pPr>
                <a:defRPr/>
              </a:pPr>
              <a:endParaRPr lang="en-US">
                <a:ea typeface="ＭＳ Ｐゴシック" charset="-128"/>
                <a:cs typeface="ＭＳ Ｐゴシック" charset="-128"/>
              </a:endParaRPr>
            </a:p>
          </p:txBody>
        </p:sp>
        <p:sp>
          <p:nvSpPr>
            <p:cNvPr id="21527" name="Text Box 19"/>
            <p:cNvSpPr txBox="1">
              <a:spLocks noChangeArrowheads="1"/>
            </p:cNvSpPr>
            <p:nvPr/>
          </p:nvSpPr>
          <p:spPr bwMode="auto">
            <a:xfrm>
              <a:off x="1143" y="2286"/>
              <a:ext cx="14859" cy="12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a:endParaRPr lang="en-US" sz="900" dirty="0">
                <a:latin typeface="Calibri" charset="0"/>
                <a:cs typeface="Times New Roman" charset="0"/>
              </a:endParaRPr>
            </a:p>
            <a:p>
              <a:pPr algn="ctr"/>
              <a:endParaRPr lang="en-US" sz="900" dirty="0">
                <a:latin typeface="Calibri" charset="0"/>
                <a:cs typeface="Times New Roman" charset="0"/>
              </a:endParaRPr>
            </a:p>
            <a:p>
              <a:pPr algn="ctr"/>
              <a:r>
                <a:rPr lang="en-US" sz="1400" dirty="0">
                  <a:latin typeface="Calibri" charset="0"/>
                  <a:cs typeface="Times New Roman" charset="0"/>
                </a:rPr>
                <a:t>Other: ________</a:t>
              </a:r>
            </a:p>
          </p:txBody>
        </p:sp>
      </p:grpSp>
      <p:grpSp>
        <p:nvGrpSpPr>
          <p:cNvPr id="21511" name="Group 31"/>
          <p:cNvGrpSpPr>
            <a:grpSpLocks/>
          </p:cNvGrpSpPr>
          <p:nvPr/>
        </p:nvGrpSpPr>
        <p:grpSpPr bwMode="auto">
          <a:xfrm>
            <a:off x="3962400" y="1295400"/>
            <a:ext cx="1981200" cy="1905000"/>
            <a:chOff x="0" y="0"/>
            <a:chExt cx="17049" cy="17049"/>
          </a:xfrm>
        </p:grpSpPr>
        <p:sp>
          <p:nvSpPr>
            <p:cNvPr id="5" name="Oval 6"/>
            <p:cNvSpPr>
              <a:spLocks noChangeArrowheads="1"/>
            </p:cNvSpPr>
            <p:nvPr/>
          </p:nvSpPr>
          <p:spPr bwMode="auto">
            <a:xfrm>
              <a:off x="0" y="0"/>
              <a:ext cx="17049" cy="17049"/>
            </a:xfrm>
            <a:prstGeom prst="ellipse">
              <a:avLst/>
            </a:prstGeom>
            <a:solidFill>
              <a:srgbClr val="FFFFFF"/>
            </a:solidFill>
            <a:ln w="19050">
              <a:solidFill>
                <a:srgbClr val="000000"/>
              </a:solidFill>
              <a:round/>
              <a:headEnd/>
              <a:tailEnd/>
            </a:ln>
            <a:effectLst>
              <a:outerShdw blurRad="63500" dist="26940" dir="5400000" algn="ctr" rotWithShape="0">
                <a:srgbClr val="000000">
                  <a:alpha val="35001"/>
                </a:srgbClr>
              </a:outerShdw>
            </a:effectLst>
          </p:spPr>
          <p:txBody>
            <a:bodyPr tIns="91440" bIns="91440"/>
            <a:lstStyle/>
            <a:p>
              <a:pPr>
                <a:defRPr/>
              </a:pPr>
              <a:endParaRPr lang="en-US">
                <a:ea typeface="ＭＳ Ｐゴシック" charset="-128"/>
                <a:cs typeface="ＭＳ Ｐゴシック" charset="-128"/>
              </a:endParaRPr>
            </a:p>
          </p:txBody>
        </p:sp>
        <p:sp>
          <p:nvSpPr>
            <p:cNvPr id="21525" name="Text Box 7"/>
            <p:cNvSpPr txBox="1">
              <a:spLocks noChangeArrowheads="1"/>
            </p:cNvSpPr>
            <p:nvPr/>
          </p:nvSpPr>
          <p:spPr bwMode="auto">
            <a:xfrm>
              <a:off x="2839" y="3063"/>
              <a:ext cx="11430" cy="11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1400" dirty="0">
                  <a:latin typeface="Calibri" charset="0"/>
                  <a:cs typeface="Times New Roman" charset="0"/>
                </a:rPr>
                <a:t>Adding structured exercise to the week</a:t>
              </a:r>
            </a:p>
          </p:txBody>
        </p:sp>
      </p:grpSp>
      <p:sp>
        <p:nvSpPr>
          <p:cNvPr id="49170" name="Oval 15"/>
          <p:cNvSpPr>
            <a:spLocks noChangeArrowheads="1"/>
          </p:cNvSpPr>
          <p:nvPr/>
        </p:nvSpPr>
        <p:spPr bwMode="auto">
          <a:xfrm>
            <a:off x="6705600" y="1143000"/>
            <a:ext cx="1828800" cy="1714500"/>
          </a:xfrm>
          <a:prstGeom prst="ellipse">
            <a:avLst/>
          </a:prstGeom>
          <a:solidFill>
            <a:srgbClr val="FFFFFF"/>
          </a:solidFill>
          <a:ln w="19050">
            <a:solidFill>
              <a:srgbClr val="000000"/>
            </a:solidFill>
            <a:round/>
            <a:headEnd/>
            <a:tailEnd/>
          </a:ln>
          <a:effectLst>
            <a:outerShdw blurRad="63500" dist="26940" dir="5400000" algn="ctr" rotWithShape="0">
              <a:srgbClr val="000000">
                <a:alpha val="35001"/>
              </a:srgbClr>
            </a:outerShdw>
          </a:effectLst>
        </p:spPr>
        <p:txBody>
          <a:bodyPr tIns="91440" bIns="91440"/>
          <a:lstStyle/>
          <a:p>
            <a:pPr>
              <a:defRPr/>
            </a:pPr>
            <a:endParaRPr lang="en-US">
              <a:ea typeface="ＭＳ Ｐゴシック" charset="-128"/>
              <a:cs typeface="ＭＳ Ｐゴシック" charset="-128"/>
            </a:endParaRPr>
          </a:p>
        </p:txBody>
      </p:sp>
      <p:sp>
        <p:nvSpPr>
          <p:cNvPr id="21513" name="Text Box 16"/>
          <p:cNvSpPr txBox="1">
            <a:spLocks noChangeArrowheads="1"/>
          </p:cNvSpPr>
          <p:nvPr/>
        </p:nvSpPr>
        <p:spPr bwMode="auto">
          <a:xfrm>
            <a:off x="6920545" y="1483035"/>
            <a:ext cx="1447800" cy="91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1400" dirty="0">
                <a:latin typeface="Calibri" charset="0"/>
                <a:cs typeface="Times New Roman" charset="0"/>
              </a:rPr>
              <a:t>Adding small bouts of activity throughout the day</a:t>
            </a:r>
          </a:p>
        </p:txBody>
      </p:sp>
      <p:grpSp>
        <p:nvGrpSpPr>
          <p:cNvPr id="21514" name="Group 32"/>
          <p:cNvGrpSpPr>
            <a:grpSpLocks/>
          </p:cNvGrpSpPr>
          <p:nvPr/>
        </p:nvGrpSpPr>
        <p:grpSpPr bwMode="auto">
          <a:xfrm>
            <a:off x="6324600" y="4572000"/>
            <a:ext cx="1905000" cy="1828800"/>
            <a:chOff x="0" y="0"/>
            <a:chExt cx="17049" cy="17049"/>
          </a:xfrm>
        </p:grpSpPr>
        <p:sp>
          <p:nvSpPr>
            <p:cNvPr id="11" name="Oval 9"/>
            <p:cNvSpPr>
              <a:spLocks noChangeArrowheads="1"/>
            </p:cNvSpPr>
            <p:nvPr/>
          </p:nvSpPr>
          <p:spPr bwMode="auto">
            <a:xfrm>
              <a:off x="0" y="0"/>
              <a:ext cx="17049" cy="17049"/>
            </a:xfrm>
            <a:prstGeom prst="ellipse">
              <a:avLst/>
            </a:prstGeom>
            <a:solidFill>
              <a:srgbClr val="FFFFFF"/>
            </a:solidFill>
            <a:ln w="19050">
              <a:solidFill>
                <a:srgbClr val="000000"/>
              </a:solidFill>
              <a:round/>
              <a:headEnd/>
              <a:tailEnd/>
            </a:ln>
            <a:effectLst>
              <a:outerShdw blurRad="63500" dist="26940" dir="5400000" algn="ctr" rotWithShape="0">
                <a:srgbClr val="000000">
                  <a:alpha val="35001"/>
                </a:srgbClr>
              </a:outerShdw>
            </a:effectLst>
          </p:spPr>
          <p:txBody>
            <a:bodyPr tIns="91440" bIns="91440"/>
            <a:lstStyle/>
            <a:p>
              <a:pPr>
                <a:defRPr/>
              </a:pPr>
              <a:endParaRPr lang="en-US">
                <a:ea typeface="ＭＳ Ｐゴシック" charset="-128"/>
                <a:cs typeface="ＭＳ Ｐゴシック" charset="-128"/>
              </a:endParaRPr>
            </a:p>
          </p:txBody>
        </p:sp>
        <p:sp>
          <p:nvSpPr>
            <p:cNvPr id="21523" name="Text Box 10"/>
            <p:cNvSpPr txBox="1">
              <a:spLocks noChangeArrowheads="1"/>
            </p:cNvSpPr>
            <p:nvPr/>
          </p:nvSpPr>
          <p:spPr bwMode="auto">
            <a:xfrm>
              <a:off x="3185" y="3429"/>
              <a:ext cx="11430" cy="11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1600" dirty="0">
                  <a:latin typeface="Calibri" charset="0"/>
                  <a:cs typeface="Times New Roman" charset="0"/>
                </a:rPr>
                <a:t>Being more mindful while eating</a:t>
              </a:r>
            </a:p>
          </p:txBody>
        </p:sp>
      </p:grpSp>
      <p:grpSp>
        <p:nvGrpSpPr>
          <p:cNvPr id="21515" name="Group 23"/>
          <p:cNvGrpSpPr>
            <a:grpSpLocks/>
          </p:cNvGrpSpPr>
          <p:nvPr/>
        </p:nvGrpSpPr>
        <p:grpSpPr bwMode="auto">
          <a:xfrm>
            <a:off x="5715000" y="2819400"/>
            <a:ext cx="1904716" cy="1752600"/>
            <a:chOff x="0" y="0"/>
            <a:chExt cx="17049" cy="17145"/>
          </a:xfrm>
        </p:grpSpPr>
        <p:sp>
          <p:nvSpPr>
            <p:cNvPr id="15" name="Oval 24"/>
            <p:cNvSpPr>
              <a:spLocks noChangeArrowheads="1"/>
            </p:cNvSpPr>
            <p:nvPr/>
          </p:nvSpPr>
          <p:spPr bwMode="auto">
            <a:xfrm>
              <a:off x="0" y="0"/>
              <a:ext cx="17049" cy="17052"/>
            </a:xfrm>
            <a:prstGeom prst="ellipse">
              <a:avLst/>
            </a:prstGeom>
            <a:solidFill>
              <a:srgbClr val="FFFFFF"/>
            </a:solidFill>
            <a:ln w="19050">
              <a:solidFill>
                <a:srgbClr val="000000"/>
              </a:solidFill>
              <a:round/>
              <a:headEnd/>
              <a:tailEnd/>
            </a:ln>
            <a:effectLst>
              <a:outerShdw blurRad="63500" dist="26940" dir="5400000" algn="ctr" rotWithShape="0">
                <a:srgbClr val="000000">
                  <a:alpha val="35001"/>
                </a:srgbClr>
              </a:outerShdw>
            </a:effectLst>
          </p:spPr>
          <p:txBody>
            <a:bodyPr tIns="91440" bIns="91440"/>
            <a:lstStyle/>
            <a:p>
              <a:pPr>
                <a:defRPr/>
              </a:pPr>
              <a:endParaRPr lang="en-US">
                <a:ea typeface="ＭＳ Ｐゴシック" charset="-128"/>
                <a:cs typeface="ＭＳ Ｐゴシック" charset="-128"/>
              </a:endParaRPr>
            </a:p>
          </p:txBody>
        </p:sp>
        <p:sp>
          <p:nvSpPr>
            <p:cNvPr id="21521" name="Text Box 25"/>
            <p:cNvSpPr txBox="1">
              <a:spLocks noChangeArrowheads="1"/>
            </p:cNvSpPr>
            <p:nvPr/>
          </p:nvSpPr>
          <p:spPr bwMode="auto">
            <a:xfrm>
              <a:off x="3046" y="5715"/>
              <a:ext cx="11430" cy="11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1600" dirty="0">
                  <a:latin typeface="Calibri" charset="0"/>
                  <a:cs typeface="Times New Roman" charset="0"/>
                </a:rPr>
                <a:t>Beverages</a:t>
              </a:r>
            </a:p>
          </p:txBody>
        </p:sp>
      </p:grpSp>
      <p:grpSp>
        <p:nvGrpSpPr>
          <p:cNvPr id="21516" name="Group 35"/>
          <p:cNvGrpSpPr>
            <a:grpSpLocks/>
          </p:cNvGrpSpPr>
          <p:nvPr/>
        </p:nvGrpSpPr>
        <p:grpSpPr bwMode="auto">
          <a:xfrm>
            <a:off x="3733800" y="4191000"/>
            <a:ext cx="2047875" cy="1933575"/>
            <a:chOff x="0" y="0"/>
            <a:chExt cx="17049" cy="17049"/>
          </a:xfrm>
        </p:grpSpPr>
        <p:sp>
          <p:nvSpPr>
            <p:cNvPr id="24" name="Oval 18"/>
            <p:cNvSpPr>
              <a:spLocks noChangeArrowheads="1"/>
            </p:cNvSpPr>
            <p:nvPr/>
          </p:nvSpPr>
          <p:spPr bwMode="auto">
            <a:xfrm>
              <a:off x="0" y="0"/>
              <a:ext cx="17049" cy="17049"/>
            </a:xfrm>
            <a:prstGeom prst="ellipse">
              <a:avLst/>
            </a:prstGeom>
            <a:solidFill>
              <a:srgbClr val="FFFFFF"/>
            </a:solidFill>
            <a:ln w="19050">
              <a:solidFill>
                <a:srgbClr val="000000"/>
              </a:solidFill>
              <a:round/>
              <a:headEnd/>
              <a:tailEnd/>
            </a:ln>
            <a:effectLst>
              <a:outerShdw blurRad="63500" dist="26940" dir="5400000" algn="ctr" rotWithShape="0">
                <a:srgbClr val="000000">
                  <a:alpha val="35001"/>
                </a:srgbClr>
              </a:outerShdw>
            </a:effectLst>
          </p:spPr>
          <p:txBody>
            <a:bodyPr tIns="91440" bIns="91440"/>
            <a:lstStyle/>
            <a:p>
              <a:pPr>
                <a:defRPr/>
              </a:pPr>
              <a:endParaRPr lang="en-US">
                <a:ea typeface="ＭＳ Ｐゴシック" charset="-128"/>
                <a:cs typeface="ＭＳ Ｐゴシック" charset="-128"/>
              </a:endParaRPr>
            </a:p>
          </p:txBody>
        </p:sp>
        <p:sp>
          <p:nvSpPr>
            <p:cNvPr id="21519" name="Text Box 19"/>
            <p:cNvSpPr txBox="1">
              <a:spLocks noChangeArrowheads="1"/>
            </p:cNvSpPr>
            <p:nvPr/>
          </p:nvSpPr>
          <p:spPr bwMode="auto">
            <a:xfrm>
              <a:off x="2830" y="3431"/>
              <a:ext cx="11430" cy="12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1400" dirty="0">
                  <a:latin typeface="Calibri" charset="0"/>
                  <a:cs typeface="Times New Roman" charset="0"/>
                </a:rPr>
                <a:t>Choosing satisfying, balanced meals when eating out</a:t>
              </a:r>
            </a:p>
          </p:txBody>
        </p:sp>
      </p:grpSp>
      <p:sp>
        <p:nvSpPr>
          <p:cNvPr id="27" name="Title 1"/>
          <p:cNvSpPr>
            <a:spLocks noGrp="1"/>
          </p:cNvSpPr>
          <p:nvPr>
            <p:ph type="title"/>
          </p:nvPr>
        </p:nvSpPr>
        <p:spPr>
          <a:xfrm>
            <a:off x="330173" y="211275"/>
            <a:ext cx="8229600" cy="990600"/>
          </a:xfrm>
        </p:spPr>
        <p:txBody>
          <a:bodyPr>
            <a:normAutofit/>
          </a:bodyPr>
          <a:lstStyle/>
          <a:p>
            <a:pPr algn="ctr"/>
            <a:r>
              <a:rPr lang="en-US" sz="3600" dirty="0" smtClean="0"/>
              <a:t>Agenda Mapping</a:t>
            </a:r>
            <a:endParaRPr lang="en-US" sz="3600" dirty="0"/>
          </a:p>
        </p:txBody>
      </p:sp>
    </p:spTree>
    <p:extLst>
      <p:ext uri="{BB962C8B-B14F-4D97-AF65-F5344CB8AC3E}">
        <p14:creationId xmlns:p14="http://schemas.microsoft.com/office/powerpoint/2010/main" val="117721133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normAutofit/>
          </a:bodyPr>
          <a:lstStyle/>
          <a:p>
            <a:r>
              <a:rPr lang="en-US" dirty="0" smtClean="0"/>
              <a:t>By the end of this presentation, participants will be able to:</a:t>
            </a:r>
          </a:p>
          <a:p>
            <a:pPr lvl="1"/>
            <a:r>
              <a:rPr lang="en-US" dirty="0" smtClean="0"/>
              <a:t>Recite the four processes of MI</a:t>
            </a:r>
          </a:p>
          <a:p>
            <a:pPr lvl="1"/>
            <a:r>
              <a:rPr lang="en-US" dirty="0" smtClean="0"/>
              <a:t>Summarize topics that often arise during the engaging process</a:t>
            </a:r>
          </a:p>
          <a:p>
            <a:pPr lvl="1"/>
            <a:r>
              <a:rPr lang="en-US" dirty="0" smtClean="0"/>
              <a:t>List three benefits of being a good listener</a:t>
            </a:r>
          </a:p>
          <a:p>
            <a:pPr lvl="1"/>
            <a:r>
              <a:rPr lang="en-US" dirty="0" smtClean="0"/>
              <a:t>Describe the three styles of focusing the conversation towards a single behavior change</a:t>
            </a:r>
          </a:p>
          <a:p>
            <a:pPr lvl="1"/>
            <a:endParaRPr lang="en-US" dirty="0" smtClean="0"/>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268992137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a:t>
            </a:r>
            <a:endParaRPr lang="en-US" dirty="0"/>
          </a:p>
        </p:txBody>
      </p:sp>
      <p:sp>
        <p:nvSpPr>
          <p:cNvPr id="3" name="Content Placeholder 2"/>
          <p:cNvSpPr>
            <a:spLocks noGrp="1"/>
          </p:cNvSpPr>
          <p:nvPr>
            <p:ph idx="1"/>
          </p:nvPr>
        </p:nvSpPr>
        <p:spPr/>
        <p:txBody>
          <a:bodyPr>
            <a:noAutofit/>
          </a:bodyPr>
          <a:lstStyle/>
          <a:p>
            <a:r>
              <a:rPr lang="en-US" dirty="0" smtClean="0"/>
              <a:t>Circle charts can be made on different topics that often come up in sessions.</a:t>
            </a:r>
          </a:p>
          <a:p>
            <a:pPr lvl="1"/>
            <a:r>
              <a:rPr lang="en-US" dirty="0" smtClean="0"/>
              <a:t>A circle chart on diabetes might include the following topics:</a:t>
            </a:r>
          </a:p>
          <a:p>
            <a:pPr lvl="2"/>
            <a:r>
              <a:rPr lang="en-US" dirty="0" smtClean="0"/>
              <a:t>physical activity</a:t>
            </a:r>
          </a:p>
          <a:p>
            <a:pPr lvl="2"/>
            <a:r>
              <a:rPr lang="en-US" dirty="0" smtClean="0"/>
              <a:t>eating more often throughout the day</a:t>
            </a:r>
          </a:p>
          <a:p>
            <a:pPr lvl="2"/>
            <a:r>
              <a:rPr lang="en-US" dirty="0" smtClean="0"/>
              <a:t>including protein and fiber in meals and snacks</a:t>
            </a:r>
          </a:p>
          <a:p>
            <a:pPr lvl="2"/>
            <a:r>
              <a:rPr lang="en-US" dirty="0" smtClean="0"/>
              <a:t>monitoring blood sugars,</a:t>
            </a:r>
          </a:p>
          <a:p>
            <a:pPr lvl="2"/>
            <a:r>
              <a:rPr lang="en-US" dirty="0" smtClean="0"/>
              <a:t>mindful eating</a:t>
            </a:r>
          </a:p>
          <a:p>
            <a:pPr lvl="1"/>
            <a:endParaRPr lang="en-US" sz="2400" dirty="0" smtClean="0"/>
          </a:p>
          <a:p>
            <a:endParaRPr lang="en-US" dirty="0"/>
          </a:p>
        </p:txBody>
      </p:sp>
    </p:spTree>
    <p:extLst>
      <p:ext uri="{BB962C8B-B14F-4D97-AF65-F5344CB8AC3E}">
        <p14:creationId xmlns:p14="http://schemas.microsoft.com/office/powerpoint/2010/main" val="8727444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a:t>
            </a:r>
            <a:endParaRPr lang="en-US" dirty="0"/>
          </a:p>
        </p:txBody>
      </p:sp>
      <p:sp>
        <p:nvSpPr>
          <p:cNvPr id="3" name="Content Placeholder 2"/>
          <p:cNvSpPr>
            <a:spLocks noGrp="1"/>
          </p:cNvSpPr>
          <p:nvPr>
            <p:ph idx="1"/>
          </p:nvPr>
        </p:nvSpPr>
        <p:spPr>
          <a:xfrm>
            <a:off x="457200" y="1524000"/>
            <a:ext cx="8229600" cy="2031911"/>
          </a:xfrm>
        </p:spPr>
        <p:txBody>
          <a:bodyPr>
            <a:normAutofit/>
          </a:bodyPr>
          <a:lstStyle/>
          <a:p>
            <a:r>
              <a:rPr lang="en-US" sz="2800" dirty="0" smtClean="0"/>
              <a:t>The practitioner and client may not always agree on the topic that would be best to discuss.</a:t>
            </a:r>
          </a:p>
          <a:p>
            <a:r>
              <a:rPr lang="en-US" sz="2800" dirty="0" smtClean="0"/>
              <a:t>3 styles to determine the focus of the session:</a:t>
            </a:r>
          </a:p>
          <a:p>
            <a:pPr lvl="1"/>
            <a:endParaRPr lang="en-US" sz="2400" dirty="0"/>
          </a:p>
        </p:txBody>
      </p:sp>
      <p:graphicFrame>
        <p:nvGraphicFramePr>
          <p:cNvPr id="4" name="Table 3"/>
          <p:cNvGraphicFramePr>
            <a:graphicFrameLocks noGrp="1"/>
          </p:cNvGraphicFramePr>
          <p:nvPr>
            <p:extLst>
              <p:ext uri="{D42A27DB-BD31-4B8C-83A1-F6EECF244321}">
                <p14:modId xmlns:p14="http://schemas.microsoft.com/office/powerpoint/2010/main" val="1211867275"/>
              </p:ext>
            </p:extLst>
          </p:nvPr>
        </p:nvGraphicFramePr>
        <p:xfrm>
          <a:off x="742796" y="3304401"/>
          <a:ext cx="7822647" cy="2889877"/>
        </p:xfrm>
        <a:graphic>
          <a:graphicData uri="http://schemas.openxmlformats.org/drawingml/2006/table">
            <a:tbl>
              <a:tblPr firstRow="1" bandRow="1">
                <a:tableStyleId>{2D5ABB26-0587-4C30-8999-92F81FD0307C}</a:tableStyleId>
              </a:tblPr>
              <a:tblGrid>
                <a:gridCol w="1907873"/>
                <a:gridCol w="5914774"/>
              </a:tblGrid>
              <a:tr h="983129">
                <a:tc>
                  <a:txBody>
                    <a:bodyPr/>
                    <a:lstStyle/>
                    <a:p>
                      <a:r>
                        <a:rPr lang="en-US" sz="2400" dirty="0" smtClean="0"/>
                        <a:t>1. Directing</a:t>
                      </a:r>
                      <a:endParaRPr lang="en-US" sz="2400"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400" dirty="0" smtClean="0"/>
                        <a:t>Practitioner decides on the focus and doesn’t ask for client input.</a:t>
                      </a:r>
                    </a:p>
                  </a:txBody>
                  <a:tcPr/>
                </a:tc>
              </a:tr>
              <a:tr h="953374">
                <a:tc>
                  <a:txBody>
                    <a:bodyPr/>
                    <a:lstStyle/>
                    <a:p>
                      <a:r>
                        <a:rPr lang="en-US" sz="2400" dirty="0" smtClean="0"/>
                        <a:t>2. Following</a:t>
                      </a:r>
                      <a:endParaRPr lang="en-US" sz="2400" dirty="0"/>
                    </a:p>
                  </a:txBody>
                  <a:tcPr/>
                </a:tc>
                <a:tc>
                  <a:txBody>
                    <a:bodyPr/>
                    <a:lstStyle/>
                    <a:p>
                      <a:r>
                        <a:rPr lang="en-US" sz="2400" dirty="0" smtClean="0"/>
                        <a:t>Practitioner gives the client full</a:t>
                      </a:r>
                      <a:r>
                        <a:rPr lang="en-US" sz="2400" baseline="0" dirty="0" smtClean="0"/>
                        <a:t> rein in selecting the focus of the session.</a:t>
                      </a:r>
                      <a:endParaRPr lang="en-US" sz="2400" dirty="0"/>
                    </a:p>
                  </a:txBody>
                  <a:tcPr/>
                </a:tc>
              </a:tr>
              <a:tr h="953374">
                <a:tc>
                  <a:txBody>
                    <a:bodyPr/>
                    <a:lstStyle/>
                    <a:p>
                      <a:r>
                        <a:rPr lang="en-US" sz="2400" dirty="0" smtClean="0"/>
                        <a:t>3. Guiding</a:t>
                      </a:r>
                      <a:endParaRPr lang="en-US" sz="2400" dirty="0"/>
                    </a:p>
                  </a:txBody>
                  <a:tcPr/>
                </a:tc>
                <a:tc>
                  <a:txBody>
                    <a:bodyPr/>
                    <a:lstStyle/>
                    <a:p>
                      <a:r>
                        <a:rPr lang="en-US" sz="2400" dirty="0" smtClean="0"/>
                        <a:t>Both client and practitioner are involved in discussing and deciding</a:t>
                      </a:r>
                      <a:r>
                        <a:rPr lang="en-US" sz="2400" baseline="0" dirty="0" smtClean="0"/>
                        <a:t> upon the focus.</a:t>
                      </a:r>
                      <a:endParaRPr lang="en-US" sz="2400" dirty="0"/>
                    </a:p>
                  </a:txBody>
                  <a:tcPr/>
                </a:tc>
              </a:tr>
            </a:tbl>
          </a:graphicData>
        </a:graphic>
      </p:graphicFrame>
      <p:sp>
        <p:nvSpPr>
          <p:cNvPr id="16" name="Content Placeholder 2"/>
          <p:cNvSpPr txBox="1">
            <a:spLocks/>
          </p:cNvSpPr>
          <p:nvPr/>
        </p:nvSpPr>
        <p:spPr>
          <a:xfrm>
            <a:off x="554980" y="6179524"/>
            <a:ext cx="8229600" cy="743754"/>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spcAft>
                <a:spcPts val="1000"/>
              </a:spcAft>
              <a:buClr>
                <a:schemeClr val="accent1"/>
              </a:buClr>
              <a:buSzPct val="85000"/>
              <a:buFont typeface="Arial" pitchFamily="34" charset="0"/>
              <a:buChar char="•"/>
              <a:defRPr sz="3200" kern="1200">
                <a:solidFill>
                  <a:schemeClr val="tx1"/>
                </a:solidFill>
                <a:latin typeface="+mn-lt"/>
                <a:ea typeface="+mn-ea"/>
                <a:cs typeface="+mn-cs"/>
              </a:defRPr>
            </a:lvl1pPr>
            <a:lvl2pPr marL="457200" indent="-182880" algn="l" defTabSz="914400" rtl="0" eaLnBrk="1" latinLnBrk="0" hangingPunct="1">
              <a:spcBef>
                <a:spcPct val="20000"/>
              </a:spcBef>
              <a:spcAft>
                <a:spcPts val="1000"/>
              </a:spcAft>
              <a:buClr>
                <a:schemeClr val="accent1"/>
              </a:buClr>
              <a:buSzPct val="85000"/>
              <a:buFont typeface="Arial" pitchFamily="34" charset="0"/>
              <a:buChar char="•"/>
              <a:defRPr sz="2800" kern="1200">
                <a:solidFill>
                  <a:schemeClr val="tx1"/>
                </a:solidFill>
                <a:latin typeface="+mn-lt"/>
                <a:ea typeface="+mn-ea"/>
                <a:cs typeface="+mn-cs"/>
              </a:defRPr>
            </a:lvl2pPr>
            <a:lvl3pPr marL="731520" indent="-182880" algn="l" defTabSz="914400" rtl="0" eaLnBrk="1" latinLnBrk="0" hangingPunct="1">
              <a:spcBef>
                <a:spcPct val="20000"/>
              </a:spcBef>
              <a:spcAft>
                <a:spcPts val="1000"/>
              </a:spcAft>
              <a:buClr>
                <a:schemeClr val="accent1"/>
              </a:buClr>
              <a:buSzPct val="90000"/>
              <a:buFont typeface="Arial" pitchFamily="34" charset="0"/>
              <a:buChar char="•"/>
              <a:defRPr sz="2400" kern="1200">
                <a:solidFill>
                  <a:schemeClr val="tx1"/>
                </a:solidFill>
                <a:latin typeface="+mn-lt"/>
                <a:ea typeface="+mn-ea"/>
                <a:cs typeface="+mn-cs"/>
              </a:defRPr>
            </a:lvl3pPr>
            <a:lvl4pPr marL="1005840" indent="-182880" algn="l" defTabSz="914400" rtl="0" eaLnBrk="1" latinLnBrk="0" hangingPunct="1">
              <a:spcBef>
                <a:spcPct val="20000"/>
              </a:spcBef>
              <a:spcAft>
                <a:spcPts val="1000"/>
              </a:spcAft>
              <a:buClr>
                <a:schemeClr val="accent1"/>
              </a:buClr>
              <a:buFont typeface="Arial" pitchFamily="34" charset="0"/>
              <a:buChar char="•"/>
              <a:defRPr sz="2000" kern="1200">
                <a:solidFill>
                  <a:schemeClr val="tx1"/>
                </a:solidFill>
                <a:latin typeface="+mn-lt"/>
                <a:ea typeface="+mn-ea"/>
                <a:cs typeface="+mn-cs"/>
              </a:defRPr>
            </a:lvl4pPr>
            <a:lvl5pPr marL="1188720" indent="-137160" algn="l" defTabSz="914400" rtl="0" eaLnBrk="1" latinLnBrk="0" hangingPunct="1">
              <a:spcBef>
                <a:spcPct val="20000"/>
              </a:spcBef>
              <a:spcAft>
                <a:spcPts val="1000"/>
              </a:spcAft>
              <a:buClr>
                <a:schemeClr val="accent1"/>
              </a:buClr>
              <a:buSzPct val="100000"/>
              <a:buFont typeface="Arial" pitchFamily="34" charset="0"/>
              <a:buChar char="•"/>
              <a:defRPr sz="18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r>
              <a:rPr lang="en-US" sz="2800" dirty="0" smtClean="0"/>
              <a:t>Which style might be best?</a:t>
            </a:r>
          </a:p>
          <a:p>
            <a:pPr lvl="1"/>
            <a:endParaRPr lang="en-US" sz="2400" dirty="0"/>
          </a:p>
        </p:txBody>
      </p:sp>
      <p:sp>
        <p:nvSpPr>
          <p:cNvPr id="17" name="TextBox 16"/>
          <p:cNvSpPr txBox="1"/>
          <p:nvPr/>
        </p:nvSpPr>
        <p:spPr>
          <a:xfrm>
            <a:off x="5448516" y="6179524"/>
            <a:ext cx="2896909" cy="523220"/>
          </a:xfrm>
          <a:prstGeom prst="rect">
            <a:avLst/>
          </a:prstGeom>
          <a:noFill/>
        </p:spPr>
        <p:txBody>
          <a:bodyPr wrap="square" rtlCol="0">
            <a:spAutoFit/>
          </a:bodyPr>
          <a:lstStyle/>
          <a:p>
            <a:r>
              <a:rPr lang="en-US" sz="2800" b="1" dirty="0" smtClean="0">
                <a:solidFill>
                  <a:srgbClr val="2F5897"/>
                </a:solidFill>
              </a:rPr>
              <a:t>GUIDING</a:t>
            </a:r>
            <a:endParaRPr lang="en-US" sz="2800" b="1" dirty="0">
              <a:solidFill>
                <a:srgbClr val="2F5897"/>
              </a:solidFill>
            </a:endParaRPr>
          </a:p>
        </p:txBody>
      </p:sp>
    </p:spTree>
    <p:extLst>
      <p:ext uri="{BB962C8B-B14F-4D97-AF65-F5344CB8AC3E}">
        <p14:creationId xmlns:p14="http://schemas.microsoft.com/office/powerpoint/2010/main" val="5445427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a:t>
            </a:r>
            <a:endParaRPr lang="en-US" dirty="0"/>
          </a:p>
        </p:txBody>
      </p:sp>
      <p:sp>
        <p:nvSpPr>
          <p:cNvPr id="3" name="Content Placeholder 2"/>
          <p:cNvSpPr>
            <a:spLocks noGrp="1"/>
          </p:cNvSpPr>
          <p:nvPr>
            <p:ph idx="1"/>
          </p:nvPr>
        </p:nvSpPr>
        <p:spPr/>
        <p:txBody>
          <a:bodyPr/>
          <a:lstStyle/>
          <a:p>
            <a:r>
              <a:rPr lang="en-US" dirty="0" smtClean="0"/>
              <a:t>Refocusing</a:t>
            </a:r>
          </a:p>
          <a:p>
            <a:pPr lvl="1"/>
            <a:r>
              <a:rPr lang="en-US" dirty="0" smtClean="0"/>
              <a:t>Often the conversation moves off topic</a:t>
            </a:r>
          </a:p>
          <a:p>
            <a:pPr lvl="2"/>
            <a:r>
              <a:rPr lang="en-US" dirty="0" smtClean="0"/>
              <a:t>Either in a direction unrelated to behavior change</a:t>
            </a:r>
          </a:p>
          <a:p>
            <a:pPr lvl="2"/>
            <a:r>
              <a:rPr lang="en-US" dirty="0" smtClean="0"/>
              <a:t>Or the client brings up a completely different behavior change</a:t>
            </a:r>
          </a:p>
        </p:txBody>
      </p:sp>
    </p:spTree>
    <p:extLst>
      <p:ext uri="{BB962C8B-B14F-4D97-AF65-F5344CB8AC3E}">
        <p14:creationId xmlns:p14="http://schemas.microsoft.com/office/powerpoint/2010/main" val="11768285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a:t>
            </a:r>
            <a:endParaRPr lang="en-US" dirty="0"/>
          </a:p>
        </p:txBody>
      </p:sp>
      <p:sp>
        <p:nvSpPr>
          <p:cNvPr id="3" name="Content Placeholder 2"/>
          <p:cNvSpPr>
            <a:spLocks noGrp="1"/>
          </p:cNvSpPr>
          <p:nvPr>
            <p:ph idx="1"/>
          </p:nvPr>
        </p:nvSpPr>
        <p:spPr/>
        <p:txBody>
          <a:bodyPr>
            <a:normAutofit/>
          </a:bodyPr>
          <a:lstStyle/>
          <a:p>
            <a:r>
              <a:rPr lang="en-US" dirty="0" smtClean="0"/>
              <a:t>Refocusing</a:t>
            </a:r>
          </a:p>
          <a:p>
            <a:pPr lvl="1"/>
            <a:r>
              <a:rPr lang="en-US" dirty="0" smtClean="0"/>
              <a:t>Demonstrate a desire to understand by reflecting or validating.</a:t>
            </a:r>
          </a:p>
          <a:p>
            <a:pPr lvl="1"/>
            <a:r>
              <a:rPr lang="en-US" dirty="0" smtClean="0"/>
              <a:t>Invite the client back on topic.</a:t>
            </a:r>
            <a:endParaRPr lang="en-US" dirty="0"/>
          </a:p>
          <a:p>
            <a:pPr lvl="2"/>
            <a:r>
              <a:rPr lang="en-US" dirty="0" smtClean="0"/>
              <a:t>Example: “That must have been challenging. I wonder how that challenge relates back to the health goals we’ve been discussing.”</a:t>
            </a:r>
          </a:p>
        </p:txBody>
      </p:sp>
    </p:spTree>
    <p:extLst>
      <p:ext uri="{BB962C8B-B14F-4D97-AF65-F5344CB8AC3E}">
        <p14:creationId xmlns:p14="http://schemas.microsoft.com/office/powerpoint/2010/main" val="38026559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a:t>
            </a:r>
            <a:endParaRPr lang="en-US" dirty="0"/>
          </a:p>
        </p:txBody>
      </p:sp>
      <p:sp>
        <p:nvSpPr>
          <p:cNvPr id="3" name="Content Placeholder 2"/>
          <p:cNvSpPr>
            <a:spLocks noGrp="1"/>
          </p:cNvSpPr>
          <p:nvPr>
            <p:ph idx="1"/>
          </p:nvPr>
        </p:nvSpPr>
        <p:spPr/>
        <p:txBody>
          <a:bodyPr>
            <a:normAutofit/>
          </a:bodyPr>
          <a:lstStyle/>
          <a:p>
            <a:r>
              <a:rPr lang="en-US" dirty="0" smtClean="0"/>
              <a:t>Refocusing</a:t>
            </a:r>
          </a:p>
          <a:p>
            <a:pPr lvl="1"/>
            <a:r>
              <a:rPr lang="en-US" dirty="0"/>
              <a:t>If client switches to a new behavior change topic, </a:t>
            </a:r>
            <a:r>
              <a:rPr lang="en-US" dirty="0" smtClean="0"/>
              <a:t>explore importance.</a:t>
            </a:r>
          </a:p>
          <a:p>
            <a:pPr lvl="2"/>
            <a:r>
              <a:rPr lang="en-US" dirty="0" smtClean="0"/>
              <a:t>Example: “I’d like to check in with you for a moment. At the beginning of this session you mentioned a desire to talk more about meal planning and now I’m hearing that being more active is important to you. Which of those two topics feels like the one you’d really like to focus on today?”</a:t>
            </a:r>
            <a:endParaRPr lang="en-US" dirty="0"/>
          </a:p>
        </p:txBody>
      </p:sp>
    </p:spTree>
    <p:extLst>
      <p:ext uri="{BB962C8B-B14F-4D97-AF65-F5344CB8AC3E}">
        <p14:creationId xmlns:p14="http://schemas.microsoft.com/office/powerpoint/2010/main" val="30921898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Class Activity</a:t>
            </a:r>
            <a:endParaRPr lang="en-US" dirty="0"/>
          </a:p>
        </p:txBody>
      </p:sp>
      <p:sp>
        <p:nvSpPr>
          <p:cNvPr id="3" name="Content Placeholder 2"/>
          <p:cNvSpPr>
            <a:spLocks noGrp="1"/>
          </p:cNvSpPr>
          <p:nvPr>
            <p:ph idx="1"/>
          </p:nvPr>
        </p:nvSpPr>
        <p:spPr/>
        <p:txBody>
          <a:bodyPr>
            <a:normAutofit/>
          </a:bodyPr>
          <a:lstStyle/>
          <a:p>
            <a:r>
              <a:rPr lang="en-US" sz="2000" dirty="0" smtClean="0"/>
              <a:t>Get into groups of 3-4 students and fill out this blank circle chart by brainstorming topics that might be appropriate to discuss for a client who would like to talk more about physical activity. </a:t>
            </a:r>
            <a:endParaRPr lang="en-US" sz="2000" dirty="0"/>
          </a:p>
        </p:txBody>
      </p:sp>
      <p:sp>
        <p:nvSpPr>
          <p:cNvPr id="5" name="Oval 18"/>
          <p:cNvSpPr>
            <a:spLocks noChangeArrowheads="1"/>
          </p:cNvSpPr>
          <p:nvPr/>
        </p:nvSpPr>
        <p:spPr bwMode="auto">
          <a:xfrm>
            <a:off x="1222023" y="3022600"/>
            <a:ext cx="1752600" cy="1674813"/>
          </a:xfrm>
          <a:prstGeom prst="ellipse">
            <a:avLst/>
          </a:prstGeom>
          <a:solidFill>
            <a:srgbClr val="FFFFFF"/>
          </a:solidFill>
          <a:ln w="19050">
            <a:solidFill>
              <a:srgbClr val="000000"/>
            </a:solidFill>
            <a:round/>
            <a:headEnd/>
            <a:tailEnd/>
          </a:ln>
          <a:effectLst>
            <a:outerShdw blurRad="63500" dist="26940" dir="5400000" algn="ctr" rotWithShape="0">
              <a:srgbClr val="000000">
                <a:alpha val="35001"/>
              </a:srgbClr>
            </a:outerShdw>
          </a:effectLst>
        </p:spPr>
        <p:txBody>
          <a:bodyPr tIns="91440" bIns="91440"/>
          <a:lstStyle/>
          <a:p>
            <a:pPr>
              <a:defRPr/>
            </a:pPr>
            <a:endParaRPr lang="en-US">
              <a:ea typeface="ＭＳ Ｐゴシック" charset="-128"/>
              <a:cs typeface="ＭＳ Ｐゴシック" charset="-128"/>
            </a:endParaRPr>
          </a:p>
        </p:txBody>
      </p:sp>
      <p:sp>
        <p:nvSpPr>
          <p:cNvPr id="7" name="Oval 18"/>
          <p:cNvSpPr>
            <a:spLocks noChangeArrowheads="1"/>
          </p:cNvSpPr>
          <p:nvPr/>
        </p:nvSpPr>
        <p:spPr bwMode="auto">
          <a:xfrm>
            <a:off x="3603978" y="3022600"/>
            <a:ext cx="1752600" cy="1674813"/>
          </a:xfrm>
          <a:prstGeom prst="ellipse">
            <a:avLst/>
          </a:prstGeom>
          <a:solidFill>
            <a:srgbClr val="FFFFFF"/>
          </a:solidFill>
          <a:ln w="19050">
            <a:solidFill>
              <a:srgbClr val="000000"/>
            </a:solidFill>
            <a:round/>
            <a:headEnd/>
            <a:tailEnd/>
          </a:ln>
          <a:effectLst>
            <a:outerShdw blurRad="63500" dist="26940" dir="5400000" algn="ctr" rotWithShape="0">
              <a:srgbClr val="000000">
                <a:alpha val="35001"/>
              </a:srgbClr>
            </a:outerShdw>
          </a:effectLst>
        </p:spPr>
        <p:txBody>
          <a:bodyPr tIns="91440" bIns="91440"/>
          <a:lstStyle/>
          <a:p>
            <a:pPr>
              <a:defRPr/>
            </a:pPr>
            <a:endParaRPr lang="en-US">
              <a:ea typeface="ＭＳ Ｐゴシック" charset="-128"/>
              <a:cs typeface="ＭＳ Ｐゴシック" charset="-128"/>
            </a:endParaRPr>
          </a:p>
        </p:txBody>
      </p:sp>
      <p:sp>
        <p:nvSpPr>
          <p:cNvPr id="8" name="Oval 18"/>
          <p:cNvSpPr>
            <a:spLocks noChangeArrowheads="1"/>
          </p:cNvSpPr>
          <p:nvPr/>
        </p:nvSpPr>
        <p:spPr bwMode="auto">
          <a:xfrm>
            <a:off x="5974644" y="3022600"/>
            <a:ext cx="1752600" cy="1674813"/>
          </a:xfrm>
          <a:prstGeom prst="ellipse">
            <a:avLst/>
          </a:prstGeom>
          <a:solidFill>
            <a:srgbClr val="FFFFFF"/>
          </a:solidFill>
          <a:ln w="19050">
            <a:solidFill>
              <a:srgbClr val="000000"/>
            </a:solidFill>
            <a:round/>
            <a:headEnd/>
            <a:tailEnd/>
          </a:ln>
          <a:effectLst>
            <a:outerShdw blurRad="63500" dist="26940" dir="5400000" algn="ctr" rotWithShape="0">
              <a:srgbClr val="000000">
                <a:alpha val="35001"/>
              </a:srgbClr>
            </a:outerShdw>
          </a:effectLst>
        </p:spPr>
        <p:txBody>
          <a:bodyPr tIns="91440" bIns="91440"/>
          <a:lstStyle/>
          <a:p>
            <a:pPr>
              <a:defRPr/>
            </a:pPr>
            <a:endParaRPr lang="en-US">
              <a:ea typeface="ＭＳ Ｐゴシック" charset="-128"/>
              <a:cs typeface="ＭＳ Ｐゴシック" charset="-128"/>
            </a:endParaRPr>
          </a:p>
        </p:txBody>
      </p:sp>
      <p:sp>
        <p:nvSpPr>
          <p:cNvPr id="9" name="Oval 18"/>
          <p:cNvSpPr>
            <a:spLocks noChangeArrowheads="1"/>
          </p:cNvSpPr>
          <p:nvPr/>
        </p:nvSpPr>
        <p:spPr bwMode="auto">
          <a:xfrm>
            <a:off x="7075311" y="4849813"/>
            <a:ext cx="1752600" cy="1674813"/>
          </a:xfrm>
          <a:prstGeom prst="ellipse">
            <a:avLst/>
          </a:prstGeom>
          <a:solidFill>
            <a:srgbClr val="FFFFFF"/>
          </a:solidFill>
          <a:ln w="19050">
            <a:solidFill>
              <a:srgbClr val="000000"/>
            </a:solidFill>
            <a:round/>
            <a:headEnd/>
            <a:tailEnd/>
          </a:ln>
          <a:effectLst>
            <a:outerShdw blurRad="63500" dist="26940" dir="5400000" algn="ctr" rotWithShape="0">
              <a:srgbClr val="000000">
                <a:alpha val="35001"/>
              </a:srgbClr>
            </a:outerShdw>
          </a:effectLst>
        </p:spPr>
        <p:txBody>
          <a:bodyPr tIns="91440" bIns="91440"/>
          <a:lstStyle/>
          <a:p>
            <a:pPr>
              <a:defRPr/>
            </a:pPr>
            <a:endParaRPr lang="en-US">
              <a:ea typeface="ＭＳ Ｐゴシック" charset="-128"/>
              <a:cs typeface="ＭＳ Ｐゴシック" charset="-128"/>
            </a:endParaRPr>
          </a:p>
        </p:txBody>
      </p:sp>
      <p:sp>
        <p:nvSpPr>
          <p:cNvPr id="10" name="Oval 18"/>
          <p:cNvSpPr>
            <a:spLocks noChangeArrowheads="1"/>
          </p:cNvSpPr>
          <p:nvPr/>
        </p:nvSpPr>
        <p:spPr bwMode="auto">
          <a:xfrm>
            <a:off x="4830233" y="4849813"/>
            <a:ext cx="1752600" cy="1674813"/>
          </a:xfrm>
          <a:prstGeom prst="ellipse">
            <a:avLst/>
          </a:prstGeom>
          <a:solidFill>
            <a:srgbClr val="FFFFFF"/>
          </a:solidFill>
          <a:ln w="19050">
            <a:solidFill>
              <a:srgbClr val="000000"/>
            </a:solidFill>
            <a:round/>
            <a:headEnd/>
            <a:tailEnd/>
          </a:ln>
          <a:effectLst>
            <a:outerShdw blurRad="63500" dist="26940" dir="5400000" algn="ctr" rotWithShape="0">
              <a:srgbClr val="000000">
                <a:alpha val="35001"/>
              </a:srgbClr>
            </a:outerShdw>
          </a:effectLst>
        </p:spPr>
        <p:txBody>
          <a:bodyPr tIns="91440" bIns="91440"/>
          <a:lstStyle/>
          <a:p>
            <a:pPr>
              <a:defRPr/>
            </a:pPr>
            <a:endParaRPr lang="en-US">
              <a:ea typeface="ＭＳ Ｐゴシック" charset="-128"/>
              <a:cs typeface="ＭＳ Ｐゴシック" charset="-128"/>
            </a:endParaRPr>
          </a:p>
        </p:txBody>
      </p:sp>
      <p:sp>
        <p:nvSpPr>
          <p:cNvPr id="11" name="Oval 18"/>
          <p:cNvSpPr>
            <a:spLocks noChangeArrowheads="1"/>
          </p:cNvSpPr>
          <p:nvPr/>
        </p:nvSpPr>
        <p:spPr bwMode="auto">
          <a:xfrm>
            <a:off x="2475088" y="4849813"/>
            <a:ext cx="1752600" cy="1674813"/>
          </a:xfrm>
          <a:prstGeom prst="ellipse">
            <a:avLst/>
          </a:prstGeom>
          <a:solidFill>
            <a:srgbClr val="FFFFFF"/>
          </a:solidFill>
          <a:ln w="19050">
            <a:solidFill>
              <a:srgbClr val="000000"/>
            </a:solidFill>
            <a:round/>
            <a:headEnd/>
            <a:tailEnd/>
          </a:ln>
          <a:effectLst>
            <a:outerShdw blurRad="63500" dist="26940" dir="5400000" algn="ctr" rotWithShape="0">
              <a:srgbClr val="000000">
                <a:alpha val="35001"/>
              </a:srgbClr>
            </a:outerShdw>
          </a:effectLst>
        </p:spPr>
        <p:txBody>
          <a:bodyPr tIns="91440" bIns="91440"/>
          <a:lstStyle/>
          <a:p>
            <a:pPr>
              <a:defRPr/>
            </a:pPr>
            <a:endParaRPr lang="en-US">
              <a:ea typeface="ＭＳ Ｐゴシック" charset="-128"/>
              <a:cs typeface="ＭＳ Ｐゴシック" charset="-128"/>
            </a:endParaRPr>
          </a:p>
        </p:txBody>
      </p:sp>
      <p:sp>
        <p:nvSpPr>
          <p:cNvPr id="12" name="Oval 18"/>
          <p:cNvSpPr>
            <a:spLocks noChangeArrowheads="1"/>
          </p:cNvSpPr>
          <p:nvPr/>
        </p:nvSpPr>
        <p:spPr bwMode="auto">
          <a:xfrm>
            <a:off x="204611" y="4849813"/>
            <a:ext cx="1752600" cy="1674813"/>
          </a:xfrm>
          <a:prstGeom prst="ellipse">
            <a:avLst/>
          </a:prstGeom>
          <a:solidFill>
            <a:srgbClr val="FFFFFF"/>
          </a:solidFill>
          <a:ln w="19050">
            <a:solidFill>
              <a:srgbClr val="000000"/>
            </a:solidFill>
            <a:round/>
            <a:headEnd/>
            <a:tailEnd/>
          </a:ln>
          <a:effectLst>
            <a:outerShdw blurRad="63500" dist="26940" dir="5400000" algn="ctr" rotWithShape="0">
              <a:srgbClr val="000000">
                <a:alpha val="35001"/>
              </a:srgbClr>
            </a:outerShdw>
          </a:effectLst>
        </p:spPr>
        <p:txBody>
          <a:bodyPr tIns="91440" bIns="91440"/>
          <a:lstStyle/>
          <a:p>
            <a:pPr>
              <a:defRPr/>
            </a:pPr>
            <a:endParaRPr lang="en-US">
              <a:ea typeface="ＭＳ Ｐゴシック" charset="-128"/>
              <a:cs typeface="ＭＳ Ｐゴシック" charset="-128"/>
            </a:endParaRPr>
          </a:p>
        </p:txBody>
      </p:sp>
    </p:spTree>
    <p:extLst>
      <p:ext uri="{BB962C8B-B14F-4D97-AF65-F5344CB8AC3E}">
        <p14:creationId xmlns:p14="http://schemas.microsoft.com/office/powerpoint/2010/main" val="23688065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Home Messages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four processes represent the four types of conversations within an MI session.</a:t>
            </a:r>
          </a:p>
          <a:p>
            <a:r>
              <a:rPr lang="en-US" dirty="0" smtClean="0"/>
              <a:t>It</a:t>
            </a:r>
            <a:r>
              <a:rPr lang="en-US" dirty="0"/>
              <a:t> </a:t>
            </a:r>
            <a:r>
              <a:rPr lang="en-US" dirty="0" smtClean="0"/>
              <a:t>is important to first </a:t>
            </a:r>
            <a:r>
              <a:rPr lang="en-US" b="1" dirty="0" smtClean="0"/>
              <a:t>engage</a:t>
            </a:r>
            <a:r>
              <a:rPr lang="en-US" dirty="0" smtClean="0"/>
              <a:t> with the client and build a solid relationship foundation.</a:t>
            </a:r>
          </a:p>
          <a:p>
            <a:r>
              <a:rPr lang="en-US" dirty="0" smtClean="0"/>
              <a:t>The </a:t>
            </a:r>
            <a:r>
              <a:rPr lang="en-US" b="1" dirty="0" smtClean="0"/>
              <a:t>focus</a:t>
            </a:r>
            <a:r>
              <a:rPr lang="en-US" dirty="0" smtClean="0"/>
              <a:t> process narrows the focus to a single behavior change topic.</a:t>
            </a:r>
          </a:p>
          <a:p>
            <a:r>
              <a:rPr lang="en-US" dirty="0" smtClean="0"/>
              <a:t>The </a:t>
            </a:r>
            <a:r>
              <a:rPr lang="en-US" b="1" dirty="0" smtClean="0"/>
              <a:t>evoke</a:t>
            </a:r>
            <a:r>
              <a:rPr lang="en-US" dirty="0" smtClean="0"/>
              <a:t> process involves eliciting the client’s personal reasons for change.</a:t>
            </a:r>
          </a:p>
          <a:p>
            <a:r>
              <a:rPr lang="en-US" dirty="0" smtClean="0"/>
              <a:t>In the </a:t>
            </a:r>
            <a:r>
              <a:rPr lang="en-US" b="1" dirty="0" smtClean="0"/>
              <a:t>planning</a:t>
            </a:r>
            <a:r>
              <a:rPr lang="en-US" dirty="0" smtClean="0"/>
              <a:t> process, the practitioner invites the client to create a plan for change.</a:t>
            </a:r>
          </a:p>
          <a:p>
            <a:r>
              <a:rPr lang="en-US" dirty="0" smtClean="0"/>
              <a:t>The four processes are not always sequential and don’t always occur in every session, but they do provide framing</a:t>
            </a:r>
            <a:r>
              <a:rPr lang="en-US" smtClean="0"/>
              <a:t>/structure.</a:t>
            </a:r>
            <a:endParaRPr lang="en-US" dirty="0"/>
          </a:p>
        </p:txBody>
      </p:sp>
    </p:spTree>
    <p:extLst>
      <p:ext uri="{BB962C8B-B14F-4D97-AF65-F5344CB8AC3E}">
        <p14:creationId xmlns:p14="http://schemas.microsoft.com/office/powerpoint/2010/main" val="28753898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The four processes of MI</a:t>
            </a:r>
          </a:p>
          <a:p>
            <a:r>
              <a:rPr lang="en-US" dirty="0" smtClean="0"/>
              <a:t>Engage </a:t>
            </a:r>
            <a:r>
              <a:rPr lang="mr-IN" dirty="0" smtClean="0"/>
              <a:t>–</a:t>
            </a:r>
            <a:r>
              <a:rPr lang="en-US" dirty="0" smtClean="0"/>
              <a:t> building connection with your client</a:t>
            </a:r>
          </a:p>
          <a:p>
            <a:r>
              <a:rPr lang="en-US" dirty="0" smtClean="0"/>
              <a:t>Focus </a:t>
            </a:r>
            <a:r>
              <a:rPr lang="mr-IN" dirty="0" smtClean="0"/>
              <a:t>–</a:t>
            </a:r>
            <a:r>
              <a:rPr lang="en-US" dirty="0" smtClean="0"/>
              <a:t> narrowing the focus of the session</a:t>
            </a:r>
          </a:p>
          <a:p>
            <a:pPr lvl="1"/>
            <a:r>
              <a:rPr lang="en-US" dirty="0" smtClean="0"/>
              <a:t>Agenda mapping</a:t>
            </a:r>
          </a:p>
          <a:p>
            <a:pPr lvl="1"/>
            <a:r>
              <a:rPr lang="en-US" dirty="0" smtClean="0"/>
              <a:t>Focusing styles</a:t>
            </a:r>
          </a:p>
          <a:p>
            <a:pPr lvl="1"/>
            <a:r>
              <a:rPr lang="en-US" dirty="0" smtClean="0"/>
              <a:t>Refocusing </a:t>
            </a:r>
          </a:p>
          <a:p>
            <a:endParaRPr lang="en-US" dirty="0"/>
          </a:p>
        </p:txBody>
      </p:sp>
    </p:spTree>
    <p:extLst>
      <p:ext uri="{BB962C8B-B14F-4D97-AF65-F5344CB8AC3E}">
        <p14:creationId xmlns:p14="http://schemas.microsoft.com/office/powerpoint/2010/main" val="1817161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Four Processes of MI</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four types of conversations that often take place within a MI session:</a:t>
            </a:r>
          </a:p>
          <a:p>
            <a:pPr marL="788670" lvl="1" indent="-514350">
              <a:buFont typeface="+mj-lt"/>
              <a:buAutoNum type="arabicPeriod"/>
            </a:pPr>
            <a:r>
              <a:rPr lang="en-US" dirty="0" smtClean="0"/>
              <a:t>Engage</a:t>
            </a:r>
          </a:p>
          <a:p>
            <a:pPr marL="788670" lvl="1" indent="-514350">
              <a:buFont typeface="+mj-lt"/>
              <a:buAutoNum type="arabicPeriod"/>
            </a:pPr>
            <a:r>
              <a:rPr lang="en-US" dirty="0" smtClean="0"/>
              <a:t>Focus</a:t>
            </a:r>
          </a:p>
          <a:p>
            <a:pPr marL="788670" lvl="1" indent="-514350">
              <a:buFont typeface="+mj-lt"/>
              <a:buAutoNum type="arabicPeriod"/>
            </a:pPr>
            <a:r>
              <a:rPr lang="en-US" dirty="0" smtClean="0"/>
              <a:t>Evoke</a:t>
            </a:r>
          </a:p>
          <a:p>
            <a:pPr marL="788670" lvl="1" indent="-514350">
              <a:buFont typeface="+mj-lt"/>
              <a:buAutoNum type="arabicPeriod"/>
            </a:pPr>
            <a:r>
              <a:rPr lang="en-US" dirty="0" smtClean="0"/>
              <a:t>Plan</a:t>
            </a:r>
          </a:p>
          <a:p>
            <a:r>
              <a:rPr lang="en-US" dirty="0" smtClean="0"/>
              <a:t>Provides structure and framing</a:t>
            </a:r>
          </a:p>
          <a:p>
            <a:r>
              <a:rPr lang="en-US" dirty="0" smtClean="0"/>
              <a:t>Not all four types of conversations come up within a given session.</a:t>
            </a:r>
            <a:endParaRPr lang="en-US" dirty="0"/>
          </a:p>
        </p:txBody>
      </p:sp>
    </p:spTree>
    <p:extLst>
      <p:ext uri="{BB962C8B-B14F-4D97-AF65-F5344CB8AC3E}">
        <p14:creationId xmlns:p14="http://schemas.microsoft.com/office/powerpoint/2010/main" val="2044116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Four Processes of MI</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563787178"/>
              </p:ext>
            </p:extLst>
          </p:nvPr>
        </p:nvGraphicFramePr>
        <p:xfrm>
          <a:off x="614490" y="1509593"/>
          <a:ext cx="7933792" cy="5026771"/>
        </p:xfrm>
        <a:graphic>
          <a:graphicData uri="http://schemas.openxmlformats.org/drawingml/2006/table">
            <a:tbl>
              <a:tblPr firstRow="1" bandRow="1">
                <a:tableStyleId>{2D5ABB26-0587-4C30-8999-92F81FD0307C}</a:tableStyleId>
              </a:tblPr>
              <a:tblGrid>
                <a:gridCol w="1781037"/>
                <a:gridCol w="6152755"/>
              </a:tblGrid>
              <a:tr h="1216771">
                <a:tc>
                  <a:txBody>
                    <a:bodyPr/>
                    <a:lstStyle/>
                    <a:p>
                      <a:r>
                        <a:rPr lang="en-US" sz="2400" dirty="0" smtClean="0">
                          <a:solidFill>
                            <a:srgbClr val="000000"/>
                          </a:solidFill>
                        </a:rPr>
                        <a:t>Engage</a:t>
                      </a:r>
                    </a:p>
                    <a:p>
                      <a:r>
                        <a:rPr lang="en-US" sz="1800" dirty="0" smtClean="0">
                          <a:solidFill>
                            <a:schemeClr val="tx2"/>
                          </a:solidFill>
                        </a:rPr>
                        <a:t>Shall we travel together?</a:t>
                      </a:r>
                    </a:p>
                  </a:txBody>
                  <a:tcPr/>
                </a:tc>
                <a:tc>
                  <a:txBody>
                    <a:bodyPr/>
                    <a:lstStyle/>
                    <a:p>
                      <a:pPr marL="285750" indent="-285750">
                        <a:buFont typeface="Arial"/>
                        <a:buChar char="•"/>
                      </a:pPr>
                      <a:r>
                        <a:rPr lang="en-US" sz="1600" dirty="0" smtClean="0"/>
                        <a:t>Warm, friendly greeting</a:t>
                      </a:r>
                    </a:p>
                    <a:p>
                      <a:pPr marL="285750" indent="-285750">
                        <a:buFont typeface="Arial"/>
                        <a:buChar char="•"/>
                      </a:pPr>
                      <a:r>
                        <a:rPr lang="en-US" sz="1600" dirty="0" smtClean="0"/>
                        <a:t>Make introductions</a:t>
                      </a:r>
                    </a:p>
                    <a:p>
                      <a:pPr marL="285750" indent="-285750">
                        <a:buFont typeface="Arial"/>
                        <a:buChar char="•"/>
                      </a:pPr>
                      <a:r>
                        <a:rPr lang="en-US" sz="1600" dirty="0" smtClean="0"/>
                        <a:t>Rapport building</a:t>
                      </a:r>
                    </a:p>
                    <a:p>
                      <a:pPr marL="285750" indent="-285750">
                        <a:buFont typeface="Arial"/>
                        <a:buChar char="•"/>
                      </a:pPr>
                      <a:r>
                        <a:rPr lang="en-US" sz="1600" dirty="0" smtClean="0"/>
                        <a:t>Let</a:t>
                      </a:r>
                      <a:r>
                        <a:rPr lang="en-US" sz="1600" baseline="0" dirty="0" smtClean="0"/>
                        <a:t> the client know</a:t>
                      </a:r>
                      <a:r>
                        <a:rPr lang="en-US" sz="1600" dirty="0" smtClean="0"/>
                        <a:t> what to expect</a:t>
                      </a:r>
                    </a:p>
                    <a:p>
                      <a:pPr marL="285750" indent="-285750">
                        <a:buFont typeface="Arial"/>
                        <a:buChar char="•"/>
                      </a:pPr>
                      <a:r>
                        <a:rPr lang="en-US" sz="1600" dirty="0" smtClean="0"/>
                        <a:t>Determine the</a:t>
                      </a:r>
                      <a:r>
                        <a:rPr lang="en-US" sz="1600" baseline="0" dirty="0" smtClean="0"/>
                        <a:t> reason for the visit</a:t>
                      </a:r>
                    </a:p>
                    <a:p>
                      <a:pPr marL="0" indent="0">
                        <a:buFont typeface="Arial"/>
                        <a:buNone/>
                      </a:pPr>
                      <a:endParaRPr lang="en-US" sz="800" dirty="0">
                        <a:solidFill>
                          <a:schemeClr val="bg1"/>
                        </a:solidFill>
                      </a:endParaRPr>
                    </a:p>
                  </a:txBody>
                  <a:tcPr/>
                </a:tc>
              </a:tr>
              <a:tr h="915849">
                <a:tc>
                  <a:txBody>
                    <a:bodyPr/>
                    <a:lstStyle/>
                    <a:p>
                      <a:r>
                        <a:rPr lang="en-US" sz="2400" dirty="0" smtClean="0">
                          <a:solidFill>
                            <a:srgbClr val="000000"/>
                          </a:solidFill>
                        </a:rPr>
                        <a:t>Focus</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2"/>
                          </a:solidFill>
                        </a:rPr>
                        <a:t>Where to?</a:t>
                      </a:r>
                    </a:p>
                  </a:txBody>
                  <a:tcPr/>
                </a:tc>
                <a:tc>
                  <a:txBody>
                    <a:bodyPr/>
                    <a:lstStyle/>
                    <a:p>
                      <a:pPr marL="285750" indent="-285750">
                        <a:buFont typeface="Arial"/>
                        <a:buChar char="•"/>
                      </a:pPr>
                      <a:r>
                        <a:rPr lang="en-US" sz="1600" dirty="0" smtClean="0"/>
                        <a:t>Invite</a:t>
                      </a:r>
                      <a:r>
                        <a:rPr lang="en-US" sz="1600" baseline="0" dirty="0" smtClean="0"/>
                        <a:t> the client to select a topic to discuss</a:t>
                      </a:r>
                    </a:p>
                    <a:p>
                      <a:pPr marL="285750" indent="-285750">
                        <a:buFont typeface="Arial"/>
                        <a:buChar char="•"/>
                      </a:pPr>
                      <a:r>
                        <a:rPr lang="en-US" sz="1600" baseline="0" dirty="0" smtClean="0"/>
                        <a:t>Present topic ideas to the client if the client is unsure</a:t>
                      </a:r>
                    </a:p>
                    <a:p>
                      <a:pPr marL="285750" indent="-285750">
                        <a:buFont typeface="Arial"/>
                        <a:buChar char="•"/>
                      </a:pPr>
                      <a:r>
                        <a:rPr lang="en-US" sz="1600" baseline="0" dirty="0" smtClean="0"/>
                        <a:t>Find out the reason behind the topic selection</a:t>
                      </a:r>
                    </a:p>
                    <a:p>
                      <a:pPr marL="285750" indent="-285750">
                        <a:buFont typeface="Arial"/>
                        <a:buChar char="•"/>
                      </a:pPr>
                      <a:endParaRPr lang="en-US" sz="800" dirty="0">
                        <a:solidFill>
                          <a:schemeClr val="bg1"/>
                        </a:solidFill>
                      </a:endParaRPr>
                    </a:p>
                  </a:txBody>
                  <a:tcPr/>
                </a:tc>
              </a:tr>
              <a:tr h="1216771">
                <a:tc>
                  <a:txBody>
                    <a:bodyPr/>
                    <a:lstStyle/>
                    <a:p>
                      <a:r>
                        <a:rPr lang="en-US" sz="2400" dirty="0" smtClean="0">
                          <a:solidFill>
                            <a:srgbClr val="000000"/>
                          </a:solidFill>
                        </a:rPr>
                        <a:t>Evoke</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2"/>
                          </a:solidFill>
                        </a:rPr>
                        <a:t>Why?</a:t>
                      </a:r>
                    </a:p>
                    <a:p>
                      <a:endParaRPr lang="en-US" sz="2400" dirty="0">
                        <a:solidFill>
                          <a:srgbClr val="000000"/>
                        </a:solidFill>
                      </a:endParaRPr>
                    </a:p>
                  </a:txBody>
                  <a:tcPr/>
                </a:tc>
                <a:tc>
                  <a:txBody>
                    <a:bodyPr/>
                    <a:lstStyle/>
                    <a:p>
                      <a:pPr marL="285750" indent="-285750">
                        <a:buFont typeface="Arial"/>
                        <a:buChar char="•"/>
                      </a:pPr>
                      <a:r>
                        <a:rPr lang="en-US" sz="1600" dirty="0" smtClean="0"/>
                        <a:t>Invite</a:t>
                      </a:r>
                      <a:r>
                        <a:rPr lang="en-US" sz="1600" baseline="0" dirty="0" smtClean="0"/>
                        <a:t> the client to explore WHY he/she wants to make a change</a:t>
                      </a:r>
                      <a:endParaRPr lang="en-US" sz="1600" dirty="0" smtClean="0"/>
                    </a:p>
                    <a:p>
                      <a:pPr marL="285750" indent="-285750">
                        <a:buFont typeface="Arial"/>
                        <a:buChar char="•"/>
                      </a:pPr>
                      <a:r>
                        <a:rPr lang="en-US" sz="1600" dirty="0" smtClean="0"/>
                        <a:t>Identify</a:t>
                      </a:r>
                      <a:r>
                        <a:rPr lang="en-US" sz="1600" baseline="0" dirty="0" smtClean="0"/>
                        <a:t> and respond to ambivalence</a:t>
                      </a:r>
                    </a:p>
                    <a:p>
                      <a:pPr marL="285750" indent="-285750">
                        <a:buFont typeface="Arial"/>
                        <a:buChar char="•"/>
                      </a:pPr>
                      <a:r>
                        <a:rPr lang="en-US" sz="1600" baseline="0" dirty="0" smtClean="0"/>
                        <a:t>Evoke change talk</a:t>
                      </a:r>
                    </a:p>
                    <a:p>
                      <a:pPr marL="285750" indent="-285750">
                        <a:buFont typeface="Arial"/>
                        <a:buChar char="•"/>
                      </a:pPr>
                      <a:r>
                        <a:rPr lang="en-US" sz="1600" baseline="0" dirty="0" smtClean="0"/>
                        <a:t>Assess readiness to change</a:t>
                      </a:r>
                    </a:p>
                    <a:p>
                      <a:pPr marL="0" indent="0">
                        <a:buFont typeface="Arial"/>
                        <a:buNone/>
                      </a:pPr>
                      <a:endParaRPr lang="en-US" sz="800" dirty="0">
                        <a:solidFill>
                          <a:schemeClr val="bg1"/>
                        </a:solidFill>
                      </a:endParaRPr>
                    </a:p>
                  </a:txBody>
                  <a:tcPr/>
                </a:tc>
              </a:tr>
              <a:tr h="1216771">
                <a:tc>
                  <a:txBody>
                    <a:bodyPr/>
                    <a:lstStyle/>
                    <a:p>
                      <a:r>
                        <a:rPr lang="en-US" sz="2400" dirty="0" smtClean="0">
                          <a:solidFill>
                            <a:srgbClr val="000000"/>
                          </a:solidFill>
                        </a:rPr>
                        <a:t>Plan</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2"/>
                          </a:solidFill>
                        </a:rPr>
                        <a:t>How?</a:t>
                      </a:r>
                    </a:p>
                    <a:p>
                      <a:endParaRPr lang="en-US" sz="2400" dirty="0">
                        <a:solidFill>
                          <a:srgbClr val="000000"/>
                        </a:solidFill>
                      </a:endParaRPr>
                    </a:p>
                  </a:txBody>
                  <a:tcPr/>
                </a:tc>
                <a:tc>
                  <a:txBody>
                    <a:bodyPr/>
                    <a:lstStyle/>
                    <a:p>
                      <a:pPr marL="285750" indent="-285750">
                        <a:buFont typeface="Arial"/>
                        <a:buChar char="•"/>
                      </a:pPr>
                      <a:r>
                        <a:rPr lang="en-US" sz="1600" dirty="0" smtClean="0"/>
                        <a:t>Invite</a:t>
                      </a:r>
                      <a:r>
                        <a:rPr lang="en-US" sz="1600" baseline="0" dirty="0" smtClean="0"/>
                        <a:t> the client to discuss HOW he/she will make the change</a:t>
                      </a:r>
                    </a:p>
                    <a:p>
                      <a:pPr marL="285750" indent="-285750">
                        <a:buFont typeface="Arial"/>
                        <a:buChar char="•"/>
                      </a:pPr>
                      <a:r>
                        <a:rPr lang="en-US" sz="1600" baseline="0" dirty="0" smtClean="0"/>
                        <a:t>Offer information, if needed</a:t>
                      </a:r>
                    </a:p>
                    <a:p>
                      <a:pPr marL="285750" indent="-285750">
                        <a:buFont typeface="Arial"/>
                        <a:buChar char="•"/>
                      </a:pPr>
                      <a:r>
                        <a:rPr lang="en-US" sz="1600" baseline="0" dirty="0" smtClean="0"/>
                        <a:t>Invite client to set goals</a:t>
                      </a:r>
                    </a:p>
                    <a:p>
                      <a:pPr marL="285750" indent="-285750">
                        <a:buFont typeface="Arial"/>
                        <a:buChar char="•"/>
                      </a:pPr>
                      <a:r>
                        <a:rPr lang="en-US" sz="1600" baseline="0" dirty="0" smtClean="0"/>
                        <a:t>Invite client to explore potential barriers and solutions</a:t>
                      </a:r>
                      <a:endParaRPr lang="en-US" sz="1600" dirty="0">
                        <a:solidFill>
                          <a:schemeClr val="bg1"/>
                        </a:solidFill>
                      </a:endParaRPr>
                    </a:p>
                  </a:txBody>
                  <a:tcPr/>
                </a:tc>
              </a:tr>
            </a:tbl>
          </a:graphicData>
        </a:graphic>
      </p:graphicFrame>
    </p:spTree>
    <p:extLst>
      <p:ext uri="{BB962C8B-B14F-4D97-AF65-F5344CB8AC3E}">
        <p14:creationId xmlns:p14="http://schemas.microsoft.com/office/powerpoint/2010/main" val="3841287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Four Processes of MI</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34195749"/>
              </p:ext>
            </p:extLst>
          </p:nvPr>
        </p:nvGraphicFramePr>
        <p:xfrm>
          <a:off x="614490" y="1509593"/>
          <a:ext cx="7974759" cy="5249214"/>
        </p:xfrm>
        <a:graphic>
          <a:graphicData uri="http://schemas.openxmlformats.org/drawingml/2006/table">
            <a:tbl>
              <a:tblPr firstRow="1" bandRow="1">
                <a:tableStyleId>{2D5ABB26-0587-4C30-8999-92F81FD0307C}</a:tableStyleId>
              </a:tblPr>
              <a:tblGrid>
                <a:gridCol w="1761550"/>
                <a:gridCol w="6213209"/>
              </a:tblGrid>
              <a:tr h="1207663">
                <a:tc>
                  <a:txBody>
                    <a:bodyPr/>
                    <a:lstStyle/>
                    <a:p>
                      <a:r>
                        <a:rPr lang="en-US" sz="2400" dirty="0" smtClean="0">
                          <a:solidFill>
                            <a:srgbClr val="000000"/>
                          </a:solidFill>
                        </a:rPr>
                        <a:t>Engage</a:t>
                      </a:r>
                    </a:p>
                    <a:p>
                      <a:r>
                        <a:rPr lang="en-US" sz="1800" dirty="0" smtClean="0">
                          <a:solidFill>
                            <a:schemeClr val="tx2"/>
                          </a:solidFill>
                        </a:rPr>
                        <a:t>Shall we travel together?</a:t>
                      </a:r>
                    </a:p>
                  </a:txBody>
                  <a:tcPr/>
                </a:tc>
                <a:tc>
                  <a:txBody>
                    <a:bodyPr/>
                    <a:lstStyle/>
                    <a:p>
                      <a:pPr marL="285750" indent="-285750">
                        <a:spcAft>
                          <a:spcPts val="0"/>
                        </a:spcAft>
                        <a:buFont typeface="Arial"/>
                        <a:buChar char="•"/>
                      </a:pPr>
                      <a:r>
                        <a:rPr lang="en-US" sz="1600" dirty="0" smtClean="0">
                          <a:solidFill>
                            <a:schemeClr val="tx1"/>
                          </a:solidFill>
                        </a:rPr>
                        <a:t>“Hi,</a:t>
                      </a:r>
                      <a:r>
                        <a:rPr lang="en-US" sz="1600" baseline="0" dirty="0" smtClean="0">
                          <a:solidFill>
                            <a:schemeClr val="tx1"/>
                          </a:solidFill>
                        </a:rPr>
                        <a:t> my name is </a:t>
                      </a:r>
                      <a:r>
                        <a:rPr lang="en-US" sz="1600" baseline="0" dirty="0" err="1" smtClean="0">
                          <a:solidFill>
                            <a:schemeClr val="tx1"/>
                          </a:solidFill>
                        </a:rPr>
                        <a:t>Tyronne</a:t>
                      </a:r>
                      <a:r>
                        <a:rPr lang="en-US" sz="1600" baseline="0" dirty="0" smtClean="0">
                          <a:solidFill>
                            <a:schemeClr val="tx1"/>
                          </a:solidFill>
                        </a:rPr>
                        <a:t>. I’m a personal trainer.”</a:t>
                      </a:r>
                    </a:p>
                    <a:p>
                      <a:pPr marL="285750" indent="-285750">
                        <a:spcAft>
                          <a:spcPts val="0"/>
                        </a:spcAft>
                        <a:buFont typeface="Arial"/>
                        <a:buChar char="•"/>
                      </a:pPr>
                      <a:r>
                        <a:rPr lang="en-US" sz="1600" baseline="0" dirty="0" smtClean="0">
                          <a:solidFill>
                            <a:schemeClr val="tx1"/>
                          </a:solidFill>
                        </a:rPr>
                        <a:t>“If it’s ok with you, I was hoping we could spend about 15 minutes talking about whichever health habits you might be interested in.”</a:t>
                      </a:r>
                      <a:endParaRPr lang="en-US" sz="1600" dirty="0">
                        <a:solidFill>
                          <a:schemeClr val="tx1"/>
                        </a:solidFill>
                      </a:endParaRPr>
                    </a:p>
                  </a:txBody>
                  <a:tcPr/>
                </a:tc>
              </a:tr>
              <a:tr h="1474692">
                <a:tc>
                  <a:txBody>
                    <a:bodyPr/>
                    <a:lstStyle/>
                    <a:p>
                      <a:r>
                        <a:rPr lang="en-US" sz="2400" dirty="0" smtClean="0">
                          <a:solidFill>
                            <a:srgbClr val="000000"/>
                          </a:solidFill>
                        </a:rPr>
                        <a:t>Focus</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2"/>
                          </a:solidFill>
                        </a:rPr>
                        <a:t>Where to?</a:t>
                      </a:r>
                    </a:p>
                  </a:txBody>
                  <a:tcPr/>
                </a:tc>
                <a:tc>
                  <a:txBody>
                    <a:bodyPr/>
                    <a:lstStyle/>
                    <a:p>
                      <a:pPr marL="285750" indent="-285750">
                        <a:spcAft>
                          <a:spcPts val="0"/>
                        </a:spcAft>
                        <a:buFont typeface="Arial"/>
                        <a:buChar char="•"/>
                      </a:pPr>
                      <a:r>
                        <a:rPr lang="en-US" sz="1600" dirty="0" smtClean="0">
                          <a:solidFill>
                            <a:schemeClr val="tx1"/>
                          </a:solidFill>
                        </a:rPr>
                        <a:t>“Is </a:t>
                      </a:r>
                      <a:r>
                        <a:rPr lang="en-US" sz="1600" baseline="0" dirty="0" smtClean="0">
                          <a:solidFill>
                            <a:schemeClr val="tx1"/>
                          </a:solidFill>
                        </a:rPr>
                        <a:t>there a certain change you’ve already been considering that would be helpful to discuss today?”</a:t>
                      </a:r>
                    </a:p>
                    <a:p>
                      <a:pPr marL="285750" indent="-285750">
                        <a:spcAft>
                          <a:spcPts val="0"/>
                        </a:spcAft>
                        <a:buFont typeface="Arial"/>
                        <a:buChar char="•"/>
                      </a:pPr>
                      <a:r>
                        <a:rPr lang="en-US" sz="1600" baseline="0" dirty="0" smtClean="0">
                          <a:solidFill>
                            <a:schemeClr val="tx1"/>
                          </a:solidFill>
                        </a:rPr>
                        <a:t>“If it would be helpful, I can show you a list of changes people often make to improve their blood pressure and we can see if there’s anything on the list that interests you.”</a:t>
                      </a:r>
                      <a:endParaRPr lang="en-US" sz="1600" dirty="0" smtClean="0">
                        <a:solidFill>
                          <a:schemeClr val="tx1"/>
                        </a:solidFill>
                      </a:endParaRPr>
                    </a:p>
                  </a:txBody>
                  <a:tcPr/>
                </a:tc>
              </a:tr>
              <a:tr h="1256219">
                <a:tc>
                  <a:txBody>
                    <a:bodyPr/>
                    <a:lstStyle/>
                    <a:p>
                      <a:r>
                        <a:rPr lang="en-US" sz="2400" dirty="0" smtClean="0">
                          <a:solidFill>
                            <a:srgbClr val="000000"/>
                          </a:solidFill>
                        </a:rPr>
                        <a:t>Evoke</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2"/>
                          </a:solidFill>
                        </a:rPr>
                        <a:t>Why?</a:t>
                      </a:r>
                    </a:p>
                  </a:txBody>
                  <a:tcPr/>
                </a:tc>
                <a:tc>
                  <a:txBody>
                    <a:bodyPr/>
                    <a:lstStyle/>
                    <a:p>
                      <a:pPr marL="285750" indent="-285750">
                        <a:buFont typeface="Arial"/>
                        <a:buChar char="•"/>
                      </a:pPr>
                      <a:r>
                        <a:rPr lang="en-US" sz="1600" dirty="0" smtClean="0"/>
                        <a:t>“What</a:t>
                      </a:r>
                      <a:r>
                        <a:rPr lang="en-US" sz="1600" baseline="0" dirty="0" smtClean="0"/>
                        <a:t> is it about that particular change that interests you?”</a:t>
                      </a:r>
                    </a:p>
                    <a:p>
                      <a:pPr marL="285750" indent="-285750">
                        <a:buFont typeface="Arial"/>
                        <a:buChar char="•"/>
                      </a:pPr>
                      <a:r>
                        <a:rPr lang="en-US" sz="1600" baseline="0" dirty="0" smtClean="0"/>
                        <a:t>“What motivates you to make that change?”</a:t>
                      </a:r>
                    </a:p>
                    <a:p>
                      <a:pPr marL="285750" indent="-285750">
                        <a:buFont typeface="Arial"/>
                        <a:buChar char="•"/>
                      </a:pPr>
                      <a:r>
                        <a:rPr lang="en-US" sz="1600" baseline="0" dirty="0" smtClean="0"/>
                        <a:t>“How important is that change to you on a scale from 0 to 10 with 10 being very important and 0 being not at all important?”</a:t>
                      </a:r>
                    </a:p>
                  </a:txBody>
                  <a:tcPr/>
                </a:tc>
              </a:tr>
              <a:tr h="1216771">
                <a:tc>
                  <a:txBody>
                    <a:bodyPr/>
                    <a:lstStyle/>
                    <a:p>
                      <a:r>
                        <a:rPr lang="en-US" sz="2400" dirty="0" smtClean="0">
                          <a:solidFill>
                            <a:srgbClr val="000000"/>
                          </a:solidFill>
                        </a:rPr>
                        <a:t>Plan</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2"/>
                          </a:solidFill>
                        </a:rPr>
                        <a:t>How?</a:t>
                      </a:r>
                    </a:p>
                    <a:p>
                      <a:endParaRPr lang="en-US" sz="2400" dirty="0">
                        <a:solidFill>
                          <a:schemeClr val="bg1"/>
                        </a:solidFill>
                      </a:endParaRPr>
                    </a:p>
                  </a:txBody>
                  <a:tcPr/>
                </a:tc>
                <a:tc>
                  <a:txBody>
                    <a:bodyPr/>
                    <a:lstStyle/>
                    <a:p>
                      <a:pPr marL="285750" indent="-285750">
                        <a:buFont typeface="Arial"/>
                        <a:buChar char="•"/>
                      </a:pPr>
                      <a:r>
                        <a:rPr lang="en-US" sz="1600" dirty="0" smtClean="0">
                          <a:solidFill>
                            <a:schemeClr val="tx1"/>
                          </a:solidFill>
                        </a:rPr>
                        <a:t>“What ideas do you have for how you might go about</a:t>
                      </a:r>
                      <a:r>
                        <a:rPr lang="en-US" sz="1600" baseline="0" dirty="0" smtClean="0">
                          <a:solidFill>
                            <a:schemeClr val="tx1"/>
                          </a:solidFill>
                        </a:rPr>
                        <a:t> making that change?”</a:t>
                      </a:r>
                    </a:p>
                    <a:p>
                      <a:pPr marL="285750" indent="-285750">
                        <a:buFont typeface="Arial"/>
                        <a:buChar char="•"/>
                      </a:pPr>
                      <a:r>
                        <a:rPr lang="en-US" sz="1600" baseline="0" dirty="0" smtClean="0">
                          <a:solidFill>
                            <a:schemeClr val="tx1"/>
                          </a:solidFill>
                        </a:rPr>
                        <a:t>“What ideas do you have for a small goal that feels doable?”</a:t>
                      </a:r>
                    </a:p>
                    <a:p>
                      <a:pPr marL="285750" indent="-285750">
                        <a:buFont typeface="Arial"/>
                        <a:buChar char="•"/>
                      </a:pPr>
                      <a:r>
                        <a:rPr lang="en-US" sz="1600" baseline="0" dirty="0" smtClean="0">
                          <a:solidFill>
                            <a:schemeClr val="tx1"/>
                          </a:solidFill>
                        </a:rPr>
                        <a:t>“What might get in the way as you attempt to make that change?” </a:t>
                      </a:r>
                    </a:p>
                  </a:txBody>
                  <a:tcPr/>
                </a:tc>
              </a:tr>
            </a:tbl>
          </a:graphicData>
        </a:graphic>
      </p:graphicFrame>
    </p:spTree>
    <p:extLst>
      <p:ext uri="{BB962C8B-B14F-4D97-AF65-F5344CB8AC3E}">
        <p14:creationId xmlns:p14="http://schemas.microsoft.com/office/powerpoint/2010/main" val="98691383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0593"/>
            <a:ext cx="8229600" cy="990600"/>
          </a:xfrm>
        </p:spPr>
        <p:txBody>
          <a:bodyPr/>
          <a:lstStyle/>
          <a:p>
            <a:r>
              <a:rPr lang="en-US" dirty="0" smtClean="0"/>
              <a:t>The Four Processes of MI</a:t>
            </a:r>
            <a:endParaRPr lang="en-US" dirty="0"/>
          </a:p>
        </p:txBody>
      </p:sp>
      <p:sp>
        <p:nvSpPr>
          <p:cNvPr id="3" name="Content Placeholder 2"/>
          <p:cNvSpPr>
            <a:spLocks noGrp="1"/>
          </p:cNvSpPr>
          <p:nvPr>
            <p:ph idx="1"/>
          </p:nvPr>
        </p:nvSpPr>
        <p:spPr>
          <a:xfrm>
            <a:off x="457200" y="1567976"/>
            <a:ext cx="8229600" cy="2332311"/>
          </a:xfrm>
          <a:ln>
            <a:solidFill>
              <a:schemeClr val="tx2"/>
            </a:solidFill>
          </a:ln>
        </p:spPr>
        <p:txBody>
          <a:bodyPr>
            <a:normAutofit/>
          </a:bodyPr>
          <a:lstStyle/>
          <a:p>
            <a:r>
              <a:rPr lang="en-US" sz="2400" dirty="0" smtClean="0"/>
              <a:t>The four processes build on one another.</a:t>
            </a:r>
          </a:p>
          <a:p>
            <a:r>
              <a:rPr lang="en-US" sz="2400" dirty="0" smtClean="0"/>
              <a:t>Not always a linear process</a:t>
            </a:r>
          </a:p>
          <a:p>
            <a:r>
              <a:rPr lang="en-US" sz="2400" dirty="0" smtClean="0"/>
              <a:t>Depends largely on client’s readiness to change</a:t>
            </a:r>
          </a:p>
          <a:p>
            <a:r>
              <a:rPr lang="en-US" sz="2400" dirty="0" smtClean="0"/>
              <a:t>Each process lays the foundation for the next.</a:t>
            </a:r>
            <a:endParaRPr lang="en-US" sz="2800" b="1" dirty="0"/>
          </a:p>
        </p:txBody>
      </p:sp>
      <p:grpSp>
        <p:nvGrpSpPr>
          <p:cNvPr id="8" name="Group 7"/>
          <p:cNvGrpSpPr/>
          <p:nvPr/>
        </p:nvGrpSpPr>
        <p:grpSpPr>
          <a:xfrm>
            <a:off x="2118551" y="4319580"/>
            <a:ext cx="6568249" cy="1884327"/>
            <a:chOff x="1242642" y="3126895"/>
            <a:chExt cx="7444158" cy="2512436"/>
          </a:xfrm>
        </p:grpSpPr>
        <p:sp>
          <p:nvSpPr>
            <p:cNvPr id="4" name="Rectangle 3"/>
            <p:cNvSpPr/>
            <p:nvPr/>
          </p:nvSpPr>
          <p:spPr>
            <a:xfrm>
              <a:off x="1242642" y="5011222"/>
              <a:ext cx="7444158" cy="62810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2400" dirty="0" smtClean="0"/>
                <a:t>Engaging</a:t>
              </a:r>
              <a:endParaRPr lang="en-US" sz="2400" dirty="0"/>
            </a:p>
          </p:txBody>
        </p:sp>
        <p:sp>
          <p:nvSpPr>
            <p:cNvPr id="5" name="Rectangle 4"/>
            <p:cNvSpPr/>
            <p:nvPr/>
          </p:nvSpPr>
          <p:spPr>
            <a:xfrm>
              <a:off x="2171208" y="4383113"/>
              <a:ext cx="6515591" cy="62810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2400" dirty="0" smtClean="0"/>
                <a:t>Focusing</a:t>
              </a:r>
              <a:endParaRPr lang="en-US" sz="2400" dirty="0"/>
            </a:p>
          </p:txBody>
        </p:sp>
        <p:sp>
          <p:nvSpPr>
            <p:cNvPr id="6" name="Rectangle 5"/>
            <p:cNvSpPr/>
            <p:nvPr/>
          </p:nvSpPr>
          <p:spPr>
            <a:xfrm>
              <a:off x="3058811" y="3755004"/>
              <a:ext cx="5627988" cy="62810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2400" dirty="0" smtClean="0"/>
                <a:t>Evoking</a:t>
              </a:r>
              <a:endParaRPr lang="en-US" sz="2400" dirty="0"/>
            </a:p>
          </p:txBody>
        </p:sp>
        <p:sp>
          <p:nvSpPr>
            <p:cNvPr id="7" name="Rectangle 6"/>
            <p:cNvSpPr/>
            <p:nvPr/>
          </p:nvSpPr>
          <p:spPr>
            <a:xfrm>
              <a:off x="4123932" y="3126895"/>
              <a:ext cx="4562868" cy="62810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2400" dirty="0" smtClean="0"/>
                <a:t>Planning</a:t>
              </a:r>
              <a:endParaRPr lang="en-US" sz="2400" dirty="0"/>
            </a:p>
          </p:txBody>
        </p:sp>
      </p:grpSp>
      <p:sp>
        <p:nvSpPr>
          <p:cNvPr id="9" name="TextBox 8"/>
          <p:cNvSpPr txBox="1"/>
          <p:nvPr/>
        </p:nvSpPr>
        <p:spPr>
          <a:xfrm>
            <a:off x="3062111" y="6386159"/>
            <a:ext cx="5711669" cy="338554"/>
          </a:xfrm>
          <a:prstGeom prst="rect">
            <a:avLst/>
          </a:prstGeom>
          <a:noFill/>
        </p:spPr>
        <p:txBody>
          <a:bodyPr wrap="square" rtlCol="0">
            <a:spAutoFit/>
          </a:bodyPr>
          <a:lstStyle/>
          <a:p>
            <a:pPr algn="r"/>
            <a:r>
              <a:rPr lang="en-US" sz="1600" dirty="0" smtClean="0">
                <a:solidFill>
                  <a:schemeClr val="bg1">
                    <a:lumMod val="50000"/>
                  </a:schemeClr>
                </a:solidFill>
              </a:rPr>
              <a:t>Based on four process “stair” art by Miller &amp; </a:t>
            </a:r>
            <a:r>
              <a:rPr lang="en-US" sz="1600" dirty="0" err="1" smtClean="0">
                <a:solidFill>
                  <a:schemeClr val="bg1">
                    <a:lumMod val="50000"/>
                  </a:schemeClr>
                </a:solidFill>
              </a:rPr>
              <a:t>Rollnick</a:t>
            </a:r>
            <a:r>
              <a:rPr lang="en-US" sz="1600" dirty="0" smtClean="0">
                <a:solidFill>
                  <a:schemeClr val="bg1">
                    <a:lumMod val="50000"/>
                  </a:schemeClr>
                </a:solidFill>
              </a:rPr>
              <a:t>, 2013</a:t>
            </a:r>
            <a:endParaRPr lang="en-US" sz="1600" dirty="0">
              <a:solidFill>
                <a:schemeClr val="bg1">
                  <a:lumMod val="50000"/>
                </a:schemeClr>
              </a:solidFill>
            </a:endParaRPr>
          </a:p>
        </p:txBody>
      </p:sp>
      <p:grpSp>
        <p:nvGrpSpPr>
          <p:cNvPr id="24" name="Group 23"/>
          <p:cNvGrpSpPr/>
          <p:nvPr/>
        </p:nvGrpSpPr>
        <p:grpSpPr>
          <a:xfrm>
            <a:off x="1861747" y="4097663"/>
            <a:ext cx="953849" cy="1583851"/>
            <a:chOff x="3995816" y="1783615"/>
            <a:chExt cx="1655411" cy="2782440"/>
          </a:xfrm>
        </p:grpSpPr>
        <p:cxnSp>
          <p:nvCxnSpPr>
            <p:cNvPr id="25" name="Straight Connector 24"/>
            <p:cNvCxnSpPr/>
            <p:nvPr/>
          </p:nvCxnSpPr>
          <p:spPr>
            <a:xfrm flipH="1">
              <a:off x="4381128" y="3239045"/>
              <a:ext cx="316250" cy="770522"/>
            </a:xfrm>
            <a:prstGeom prst="line">
              <a:avLst/>
            </a:prstGeom>
            <a:ln w="190500" cap="rnd"/>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flipV="1">
              <a:off x="4181337" y="2568405"/>
              <a:ext cx="516038" cy="413799"/>
            </a:xfrm>
            <a:prstGeom prst="line">
              <a:avLst/>
            </a:prstGeom>
            <a:ln w="127000" cap="rnd"/>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sp>
          <p:nvSpPr>
            <p:cNvPr id="27" name="Oval 26"/>
            <p:cNvSpPr/>
            <p:nvPr/>
          </p:nvSpPr>
          <p:spPr>
            <a:xfrm>
              <a:off x="4452482" y="1783615"/>
              <a:ext cx="528019" cy="57075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ounded Rectangle 27"/>
            <p:cNvSpPr/>
            <p:nvPr/>
          </p:nvSpPr>
          <p:spPr>
            <a:xfrm>
              <a:off x="4452482" y="2454254"/>
              <a:ext cx="528019" cy="97028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9" name="Straight Connector 28"/>
            <p:cNvCxnSpPr/>
            <p:nvPr/>
          </p:nvCxnSpPr>
          <p:spPr>
            <a:xfrm>
              <a:off x="4852064" y="2668288"/>
              <a:ext cx="385311" cy="456605"/>
            </a:xfrm>
            <a:prstGeom prst="line">
              <a:avLst/>
            </a:prstGeom>
            <a:ln w="127000" cap="rnd"/>
            <a:effectLst>
              <a:outerShdw blurRad="50800" dist="38100" dir="2700000" sx="104000" sy="104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5237375" y="3153431"/>
              <a:ext cx="413852" cy="128421"/>
            </a:xfrm>
            <a:prstGeom prst="line">
              <a:avLst/>
            </a:prstGeom>
            <a:ln w="127000" cap="rnd"/>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flipV="1">
              <a:off x="3995816" y="3035717"/>
              <a:ext cx="156978" cy="246135"/>
            </a:xfrm>
            <a:prstGeom prst="line">
              <a:avLst/>
            </a:prstGeom>
            <a:ln w="127000" cap="rnd"/>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852064" y="3367466"/>
              <a:ext cx="442394" cy="535084"/>
            </a:xfrm>
            <a:prstGeom prst="line">
              <a:avLst/>
            </a:prstGeom>
            <a:ln w="190500" cap="rnd"/>
            <a:effectLst>
              <a:outerShdw blurRad="50800" dist="38100" dir="2700000" sx="102000" sy="102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5351542" y="3945357"/>
              <a:ext cx="199791" cy="620698"/>
            </a:xfrm>
            <a:prstGeom prst="line">
              <a:avLst/>
            </a:prstGeom>
            <a:ln w="190500" cap="rnd"/>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flipH="1">
              <a:off x="3995816" y="4109449"/>
              <a:ext cx="342500" cy="413799"/>
            </a:xfrm>
            <a:prstGeom prst="line">
              <a:avLst/>
            </a:prstGeom>
            <a:ln w="190500" cap="rnd"/>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77884587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9544"/>
            <a:ext cx="8229600" cy="990600"/>
          </a:xfrm>
        </p:spPr>
        <p:txBody>
          <a:bodyPr>
            <a:normAutofit fontScale="90000"/>
          </a:bodyPr>
          <a:lstStyle/>
          <a:p>
            <a:r>
              <a:rPr lang="en-US" dirty="0" smtClean="0"/>
              <a:t>In Class </a:t>
            </a:r>
            <a:r>
              <a:rPr lang="en-US" dirty="0"/>
              <a:t>Activity</a:t>
            </a:r>
            <a:br>
              <a:rPr lang="en-US" dirty="0"/>
            </a:br>
            <a:r>
              <a:rPr lang="en-US" sz="2700" dirty="0">
                <a:solidFill>
                  <a:schemeClr val="accent1"/>
                </a:solidFill>
              </a:rPr>
              <a:t>Engage, </a:t>
            </a:r>
            <a:r>
              <a:rPr lang="en-US" sz="2700" dirty="0" smtClean="0">
                <a:solidFill>
                  <a:schemeClr val="accent1"/>
                </a:solidFill>
              </a:rPr>
              <a:t>Focus</a:t>
            </a:r>
            <a:r>
              <a:rPr lang="en-US" sz="2700" dirty="0">
                <a:solidFill>
                  <a:schemeClr val="accent1"/>
                </a:solidFill>
              </a:rPr>
              <a:t>, </a:t>
            </a:r>
            <a:r>
              <a:rPr lang="en-US" sz="2700" dirty="0" smtClean="0">
                <a:solidFill>
                  <a:schemeClr val="accent1"/>
                </a:solidFill>
              </a:rPr>
              <a:t>Evoke </a:t>
            </a:r>
            <a:r>
              <a:rPr lang="en-US" sz="2700" dirty="0">
                <a:solidFill>
                  <a:schemeClr val="accent1"/>
                </a:solidFill>
              </a:rPr>
              <a:t>or </a:t>
            </a:r>
            <a:r>
              <a:rPr lang="en-US" sz="2700" dirty="0" smtClean="0">
                <a:solidFill>
                  <a:schemeClr val="accent1"/>
                </a:solidFill>
              </a:rPr>
              <a:t>Plan</a:t>
            </a:r>
            <a:r>
              <a:rPr lang="en-US" sz="2700" dirty="0">
                <a:solidFill>
                  <a:schemeClr val="accent1"/>
                </a:solidFill>
              </a:rPr>
              <a:t>? </a:t>
            </a:r>
          </a:p>
        </p:txBody>
      </p:sp>
      <p:sp>
        <p:nvSpPr>
          <p:cNvPr id="3" name="Content Placeholder 2"/>
          <p:cNvSpPr>
            <a:spLocks noGrp="1"/>
          </p:cNvSpPr>
          <p:nvPr>
            <p:ph idx="1"/>
          </p:nvPr>
        </p:nvSpPr>
        <p:spPr>
          <a:xfrm>
            <a:off x="457200" y="1466469"/>
            <a:ext cx="8229600" cy="848964"/>
          </a:xfrm>
        </p:spPr>
        <p:txBody>
          <a:bodyPr>
            <a:normAutofit/>
          </a:bodyPr>
          <a:lstStyle/>
          <a:p>
            <a:pPr marL="0" indent="0">
              <a:buNone/>
            </a:pPr>
            <a:r>
              <a:rPr lang="en-US" sz="1600" dirty="0" smtClean="0"/>
              <a:t>Below are things practitioners might say during a session. Next to each practitioner statement or question, label the process of change represented. The first one is done for you.</a:t>
            </a:r>
          </a:p>
          <a:p>
            <a:endParaRPr lang="en-US" sz="2400" dirty="0" smtClean="0"/>
          </a:p>
          <a:p>
            <a:pPr marL="0" indent="0">
              <a:buNone/>
            </a:pPr>
            <a:endParaRPr lang="en-US" sz="2800" b="1" dirty="0"/>
          </a:p>
        </p:txBody>
      </p:sp>
      <p:graphicFrame>
        <p:nvGraphicFramePr>
          <p:cNvPr id="10" name="Table 9"/>
          <p:cNvGraphicFramePr>
            <a:graphicFrameLocks noGrp="1"/>
          </p:cNvGraphicFramePr>
          <p:nvPr>
            <p:extLst>
              <p:ext uri="{D42A27DB-BD31-4B8C-83A1-F6EECF244321}">
                <p14:modId xmlns:p14="http://schemas.microsoft.com/office/powerpoint/2010/main" val="3001322366"/>
              </p:ext>
            </p:extLst>
          </p:nvPr>
        </p:nvGraphicFramePr>
        <p:xfrm>
          <a:off x="457200" y="2315432"/>
          <a:ext cx="8350536" cy="4359407"/>
        </p:xfrm>
        <a:graphic>
          <a:graphicData uri="http://schemas.openxmlformats.org/drawingml/2006/table">
            <a:tbl>
              <a:tblPr firstRow="1" bandRow="1">
                <a:tableStyleId>{2D5ABB26-0587-4C30-8999-92F81FD0307C}</a:tableStyleId>
              </a:tblPr>
              <a:tblGrid>
                <a:gridCol w="6684576"/>
                <a:gridCol w="1665960"/>
              </a:tblGrid>
              <a:tr h="439868">
                <a:tc>
                  <a:txBody>
                    <a:bodyPr/>
                    <a:lstStyle/>
                    <a:p>
                      <a:pPr marL="342900" indent="-342900">
                        <a:buFont typeface="+mj-lt"/>
                        <a:buAutoNum type="arabicPeriod"/>
                      </a:pPr>
                      <a:r>
                        <a:rPr lang="en-US" sz="1600" dirty="0" smtClean="0"/>
                        <a:t>What brings</a:t>
                      </a:r>
                      <a:r>
                        <a:rPr lang="en-US" sz="1600" baseline="0" dirty="0" smtClean="0"/>
                        <a:t> you in today?</a:t>
                      </a:r>
                      <a:endParaRPr lang="en-US" sz="1600" dirty="0"/>
                    </a:p>
                  </a:txBody>
                  <a:tcPr anchor="b"/>
                </a:tc>
                <a:tc>
                  <a:txBody>
                    <a:bodyPr/>
                    <a:lstStyle/>
                    <a:p>
                      <a:r>
                        <a:rPr lang="en-US" sz="1600" dirty="0" smtClean="0"/>
                        <a:t>1. Engage</a:t>
                      </a:r>
                      <a:endParaRPr lang="en-US" sz="1600" dirty="0"/>
                    </a:p>
                  </a:txBody>
                  <a:tcPr anchor="b">
                    <a:lnB w="12700" cap="flat" cmpd="sng" algn="ctr">
                      <a:solidFill>
                        <a:prstClr val="black"/>
                      </a:solidFill>
                      <a:prstDash val="solid"/>
                      <a:round/>
                      <a:headEnd type="none" w="med" len="med"/>
                      <a:tailEnd type="none" w="med" len="med"/>
                    </a:lnB>
                  </a:tcPr>
                </a:tc>
              </a:tr>
              <a:tr h="477909">
                <a:tc>
                  <a:txBody>
                    <a:bodyPr/>
                    <a:lstStyle/>
                    <a:p>
                      <a:pPr marL="342900" indent="-342900">
                        <a:buFont typeface="+mj-lt"/>
                        <a:buAutoNum type="arabicPeriod" startAt="2"/>
                      </a:pPr>
                      <a:r>
                        <a:rPr lang="en-US" sz="1600" dirty="0" smtClean="0"/>
                        <a:t>What ideas do you have for how you will go about making that</a:t>
                      </a:r>
                      <a:r>
                        <a:rPr lang="en-US" sz="1600" baseline="0" dirty="0" smtClean="0"/>
                        <a:t> </a:t>
                      </a:r>
                      <a:r>
                        <a:rPr lang="en-US" sz="1600" dirty="0" smtClean="0"/>
                        <a:t>change?</a:t>
                      </a:r>
                      <a:endParaRPr lang="en-US" sz="1600" dirty="0"/>
                    </a:p>
                  </a:txBody>
                  <a:tcPr anchor="b"/>
                </a:tc>
                <a:tc>
                  <a:txBody>
                    <a:bodyPr/>
                    <a:lstStyle/>
                    <a:p>
                      <a:r>
                        <a:rPr lang="en-US" sz="1600" dirty="0" smtClean="0"/>
                        <a:t>2.</a:t>
                      </a:r>
                      <a:endParaRPr lang="en-US" sz="1600" dirty="0"/>
                    </a:p>
                  </a:txBody>
                  <a:tcPr anchor="b">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646107">
                <a:tc>
                  <a:txBody>
                    <a:bodyPr/>
                    <a:lstStyle/>
                    <a:p>
                      <a:pPr marL="342900" indent="-342900">
                        <a:buFont typeface="+mj-lt"/>
                        <a:buAutoNum type="arabicPeriod" startAt="3"/>
                      </a:pPr>
                      <a:r>
                        <a:rPr lang="en-US" sz="1600" dirty="0" smtClean="0"/>
                        <a:t>As</a:t>
                      </a:r>
                      <a:r>
                        <a:rPr lang="en-US" sz="1600" baseline="0" dirty="0" smtClean="0"/>
                        <a:t> you go about your week attempting to make that change, what types of barriers may pop up?</a:t>
                      </a:r>
                      <a:endParaRPr lang="en-US" sz="1600" dirty="0"/>
                    </a:p>
                  </a:txBody>
                  <a:tcPr anchor="b"/>
                </a:tc>
                <a:tc>
                  <a:txBody>
                    <a:bodyPr/>
                    <a:lstStyle/>
                    <a:p>
                      <a:r>
                        <a:rPr lang="en-US" sz="1600" dirty="0" smtClean="0"/>
                        <a:t>3.</a:t>
                      </a:r>
                      <a:endParaRPr lang="en-US" sz="1600" dirty="0"/>
                    </a:p>
                  </a:txBody>
                  <a:tcPr anchor="b">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387296">
                <a:tc>
                  <a:txBody>
                    <a:bodyPr/>
                    <a:lstStyle/>
                    <a:p>
                      <a:pPr marL="342900" marR="0" indent="-342900" algn="l" defTabSz="914400" rtl="0" eaLnBrk="1" fontAlgn="auto" latinLnBrk="0" hangingPunct="1">
                        <a:lnSpc>
                          <a:spcPct val="100000"/>
                        </a:lnSpc>
                        <a:spcBef>
                          <a:spcPts val="0"/>
                        </a:spcBef>
                        <a:spcAft>
                          <a:spcPts val="0"/>
                        </a:spcAft>
                        <a:buClrTx/>
                        <a:buSzTx/>
                        <a:buFont typeface="+mj-lt"/>
                        <a:buAutoNum type="arabicPeriod" startAt="4"/>
                        <a:tabLst/>
                        <a:defRPr/>
                      </a:pPr>
                      <a:r>
                        <a:rPr lang="en-US" sz="1600" dirty="0" smtClean="0"/>
                        <a:t>My name is Dan</a:t>
                      </a:r>
                      <a:r>
                        <a:rPr lang="en-US" sz="1600" baseline="0" dirty="0" smtClean="0"/>
                        <a:t> and I’m a dietitian at this clinic. </a:t>
                      </a:r>
                      <a:endParaRPr lang="en-US" sz="1600" dirty="0" smtClean="0"/>
                    </a:p>
                  </a:txBody>
                  <a:tcPr anchor="b"/>
                </a:tc>
                <a:tc>
                  <a:txBody>
                    <a:bodyPr/>
                    <a:lstStyle/>
                    <a:p>
                      <a:r>
                        <a:rPr lang="en-US" sz="1600" dirty="0" smtClean="0"/>
                        <a:t>4.</a:t>
                      </a:r>
                      <a:endParaRPr lang="en-US" sz="1600" dirty="0"/>
                    </a:p>
                  </a:txBody>
                  <a:tcPr anchor="b">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390209">
                <a:tc>
                  <a:txBody>
                    <a:bodyPr/>
                    <a:lstStyle/>
                    <a:p>
                      <a:pPr marL="342900" indent="-342900">
                        <a:buFont typeface="+mj-lt"/>
                        <a:buAutoNum type="arabicPeriod" startAt="5"/>
                      </a:pPr>
                      <a:r>
                        <a:rPr lang="en-US" sz="1600" dirty="0" smtClean="0"/>
                        <a:t>What topics</a:t>
                      </a:r>
                      <a:r>
                        <a:rPr lang="en-US" sz="1600" baseline="0" dirty="0" smtClean="0"/>
                        <a:t> would you like to discuss today?</a:t>
                      </a:r>
                      <a:endParaRPr lang="en-US" sz="1600" dirty="0"/>
                    </a:p>
                  </a:txBody>
                  <a:tcPr anchor="b"/>
                </a:tc>
                <a:tc>
                  <a:txBody>
                    <a:bodyPr/>
                    <a:lstStyle/>
                    <a:p>
                      <a:r>
                        <a:rPr lang="en-US" sz="1600" dirty="0" smtClean="0"/>
                        <a:t>5.</a:t>
                      </a:r>
                      <a:endParaRPr lang="en-US" sz="1600" dirty="0"/>
                    </a:p>
                  </a:txBody>
                  <a:tcPr anchor="b">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447740">
                <a:tc>
                  <a:txBody>
                    <a:bodyPr/>
                    <a:lstStyle/>
                    <a:p>
                      <a:pPr marL="342900" indent="-342900">
                        <a:buFont typeface="+mj-lt"/>
                        <a:buAutoNum type="arabicPeriod" startAt="6"/>
                      </a:pPr>
                      <a:r>
                        <a:rPr lang="en-US" sz="1600" dirty="0" smtClean="0"/>
                        <a:t>What motivates you to make that change?</a:t>
                      </a:r>
                      <a:endParaRPr lang="en-US" sz="1600" dirty="0"/>
                    </a:p>
                  </a:txBody>
                  <a:tcPr anchor="b"/>
                </a:tc>
                <a:tc>
                  <a:txBody>
                    <a:bodyPr/>
                    <a:lstStyle/>
                    <a:p>
                      <a:r>
                        <a:rPr lang="en-US" sz="1600" dirty="0" smtClean="0"/>
                        <a:t>6.</a:t>
                      </a:r>
                      <a:endParaRPr lang="en-US" sz="1600" dirty="0"/>
                    </a:p>
                  </a:txBody>
                  <a:tcPr anchor="b">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646107">
                <a:tc>
                  <a:txBody>
                    <a:bodyPr/>
                    <a:lstStyle/>
                    <a:p>
                      <a:pPr marL="342900" indent="-342900">
                        <a:buFont typeface="+mj-lt"/>
                        <a:buAutoNum type="arabicPeriod" startAt="7"/>
                      </a:pPr>
                      <a:r>
                        <a:rPr lang="en-US" sz="1600" dirty="0" smtClean="0"/>
                        <a:t>On</a:t>
                      </a:r>
                      <a:r>
                        <a:rPr lang="en-US" sz="1600" baseline="0" dirty="0" smtClean="0"/>
                        <a:t> a scale from 0 to 10, with 10 being really important and 0 being not at all important, how important is making this change to you?</a:t>
                      </a:r>
                      <a:endParaRPr lang="en-US" sz="1600" dirty="0"/>
                    </a:p>
                  </a:txBody>
                  <a:tcPr anchor="b"/>
                </a:tc>
                <a:tc>
                  <a:txBody>
                    <a:bodyPr/>
                    <a:lstStyle/>
                    <a:p>
                      <a:r>
                        <a:rPr lang="en-US" sz="1600" dirty="0" smtClean="0"/>
                        <a:t>7.</a:t>
                      </a:r>
                      <a:endParaRPr lang="en-US" sz="1600" dirty="0"/>
                    </a:p>
                  </a:txBody>
                  <a:tcPr anchor="b">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646107">
                <a:tc>
                  <a:txBody>
                    <a:bodyPr/>
                    <a:lstStyle/>
                    <a:p>
                      <a:pPr marL="342900" indent="-342900">
                        <a:buFont typeface="+mj-lt"/>
                        <a:buAutoNum type="arabicPeriod" startAt="8"/>
                      </a:pPr>
                      <a:r>
                        <a:rPr lang="en-US" sz="1600" dirty="0" smtClean="0"/>
                        <a:t>I</a:t>
                      </a:r>
                      <a:r>
                        <a:rPr lang="en-US" sz="1600" baseline="0" dirty="0" smtClean="0"/>
                        <a:t> have a list of topics here that often come up during health coaching sessions. Which, if any, of these topics sound like one you’d like to discuss further today?</a:t>
                      </a:r>
                      <a:endParaRPr lang="en-US" sz="1600" dirty="0"/>
                    </a:p>
                  </a:txBody>
                  <a:tcPr anchor="b"/>
                </a:tc>
                <a:tc>
                  <a:txBody>
                    <a:bodyPr/>
                    <a:lstStyle/>
                    <a:p>
                      <a:r>
                        <a:rPr lang="en-US" sz="1600" dirty="0" smtClean="0"/>
                        <a:t>8.</a:t>
                      </a:r>
                      <a:endParaRPr lang="en-US" sz="1600" dirty="0"/>
                    </a:p>
                  </a:txBody>
                  <a:tcPr anchor="b">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8057927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68697" y="876065"/>
            <a:ext cx="8384418" cy="523220"/>
          </a:xfrm>
          <a:prstGeom prst="rect">
            <a:avLst/>
          </a:prstGeom>
          <a:noFill/>
        </p:spPr>
        <p:txBody>
          <a:bodyPr wrap="square" rtlCol="0">
            <a:spAutoFit/>
          </a:bodyPr>
          <a:lstStyle/>
          <a:p>
            <a:pPr algn="ctr"/>
            <a:r>
              <a:rPr lang="en-US" sz="2800" dirty="0" smtClean="0"/>
              <a:t>Let’s take a closer look at the first two process of MI</a:t>
            </a:r>
            <a:endParaRPr lang="en-US" sz="2800" dirty="0"/>
          </a:p>
        </p:txBody>
      </p:sp>
      <p:grpSp>
        <p:nvGrpSpPr>
          <p:cNvPr id="2" name="Group 1"/>
          <p:cNvGrpSpPr/>
          <p:nvPr/>
        </p:nvGrpSpPr>
        <p:grpSpPr>
          <a:xfrm>
            <a:off x="1058647" y="1954842"/>
            <a:ext cx="6390697" cy="4266294"/>
            <a:chOff x="1058647" y="1954842"/>
            <a:chExt cx="6390697" cy="4266294"/>
          </a:xfrm>
        </p:grpSpPr>
        <p:sp>
          <p:nvSpPr>
            <p:cNvPr id="5" name="Rectangle 4"/>
            <p:cNvSpPr/>
            <p:nvPr/>
          </p:nvSpPr>
          <p:spPr>
            <a:xfrm>
              <a:off x="4929601" y="2407500"/>
              <a:ext cx="2143899" cy="1852721"/>
            </a:xfrm>
            <a:prstGeom prst="rect">
              <a:avLst/>
            </a:prstGeom>
            <a:noFill/>
          </p:spPr>
          <p:txBody>
            <a:bodyPr wrap="none" lIns="91440" tIns="45720" rIns="91440" bIns="45720">
              <a:prstTxWarp prst="textInflate">
                <a:avLst/>
              </a:prstTxWarp>
              <a:spAutoFit/>
            </a:bodyPr>
            <a:lstStyle/>
            <a:p>
              <a:pPr algn="ctr"/>
              <a:r>
                <a:rPr lang="en-US" sz="5400" b="1" cap="none" spc="0" dirty="0" smtClean="0">
                  <a:ln w="12700">
                    <a:solidFill>
                      <a:schemeClr val="tx2">
                        <a:satMod val="155000"/>
                      </a:schemeClr>
                    </a:solidFill>
                    <a:prstDash val="solid"/>
                  </a:ln>
                  <a:effectLst>
                    <a:outerShdw blurRad="41275" dist="20320" dir="1800000" algn="tl" rotWithShape="0">
                      <a:srgbClr val="000000">
                        <a:alpha val="40000"/>
                      </a:srgbClr>
                    </a:outerShdw>
                  </a:effectLst>
                </a:rPr>
                <a:t>Engage</a:t>
              </a:r>
            </a:p>
            <a:p>
              <a:pPr algn="ctr"/>
              <a:r>
                <a:rPr lang="en-US" sz="5400" b="1" dirty="0" smtClean="0">
                  <a:ln w="12700">
                    <a:solidFill>
                      <a:schemeClr val="tx2">
                        <a:satMod val="155000"/>
                      </a:schemeClr>
                    </a:solidFill>
                    <a:prstDash val="solid"/>
                  </a:ln>
                  <a:effectLst>
                    <a:outerShdw blurRad="41275" dist="20320" dir="1800000" algn="tl" rotWithShape="0">
                      <a:srgbClr val="000000">
                        <a:alpha val="40000"/>
                      </a:srgbClr>
                    </a:outerShdw>
                  </a:effectLst>
                </a:rPr>
                <a:t>Focus</a:t>
              </a:r>
              <a:endParaRPr lang="en-US" sz="5400" b="1" cap="none" spc="0"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
          <p:nvSpPr>
            <p:cNvPr id="4" name="Oval 3"/>
            <p:cNvSpPr/>
            <p:nvPr/>
          </p:nvSpPr>
          <p:spPr>
            <a:xfrm>
              <a:off x="4495293" y="1954842"/>
              <a:ext cx="2954051" cy="2739633"/>
            </a:xfrm>
            <a:prstGeom prst="ellipse">
              <a:avLst/>
            </a:prstGeom>
            <a:noFill/>
            <a:ln w="3810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 name="Straight Connector 6"/>
            <p:cNvCxnSpPr/>
            <p:nvPr/>
          </p:nvCxnSpPr>
          <p:spPr>
            <a:xfrm flipV="1">
              <a:off x="1441345" y="4095180"/>
              <a:ext cx="3125300" cy="1740809"/>
            </a:xfrm>
            <a:prstGeom prst="line">
              <a:avLst/>
            </a:prstGeom>
            <a:ln w="508000" cap="rnd">
              <a:bevel/>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441345" y="5198444"/>
              <a:ext cx="1146244" cy="637545"/>
            </a:xfrm>
            <a:prstGeom prst="line">
              <a:avLst/>
            </a:prstGeom>
            <a:ln w="698500" cap="flat">
              <a:solidFill>
                <a:schemeClr val="tx1"/>
              </a:solidFill>
              <a:bevel/>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sp>
          <p:nvSpPr>
            <p:cNvPr id="10" name="Chord 9"/>
            <p:cNvSpPr/>
            <p:nvPr/>
          </p:nvSpPr>
          <p:spPr>
            <a:xfrm>
              <a:off x="1058647" y="5505842"/>
              <a:ext cx="665510" cy="715294"/>
            </a:xfrm>
            <a:prstGeom prst="chord">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0140170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lnDef>
      <a:spPr>
        <a:ln w="190500" cap="rnd"/>
        <a:effectLst>
          <a:outerShdw blurRad="50800" dist="38100" dir="2700000" algn="tl" rotWithShape="0">
            <a:srgbClr val="000000">
              <a:alpha val="43000"/>
            </a:srgbClr>
          </a:outerShdw>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1016</TotalTime>
  <Words>1944</Words>
  <Application>Microsoft Macintosh PowerPoint</Application>
  <PresentationFormat>On-screen Show (4:3)</PresentationFormat>
  <Paragraphs>234</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Clarity</vt:lpstr>
      <vt:lpstr>The Processes of MI: Engage and Focus</vt:lpstr>
      <vt:lpstr>Learning Objectives</vt:lpstr>
      <vt:lpstr>Outline</vt:lpstr>
      <vt:lpstr>The Four Processes of MI</vt:lpstr>
      <vt:lpstr>The Four Processes of MI</vt:lpstr>
      <vt:lpstr>The Four Processes of MI</vt:lpstr>
      <vt:lpstr>The Four Processes of MI</vt:lpstr>
      <vt:lpstr>In Class Activity Engage, Focus, Evoke or Plan? </vt:lpstr>
      <vt:lpstr>PowerPoint Presentation</vt:lpstr>
      <vt:lpstr>Engage</vt:lpstr>
      <vt:lpstr>Engage</vt:lpstr>
      <vt:lpstr>Engage</vt:lpstr>
      <vt:lpstr>Engage</vt:lpstr>
      <vt:lpstr>Engage</vt:lpstr>
      <vt:lpstr>Engage</vt:lpstr>
      <vt:lpstr>In Class Activity</vt:lpstr>
      <vt:lpstr>Focus</vt:lpstr>
      <vt:lpstr>Focus</vt:lpstr>
      <vt:lpstr>Agenda Mapping</vt:lpstr>
      <vt:lpstr>Focus</vt:lpstr>
      <vt:lpstr>Focus</vt:lpstr>
      <vt:lpstr>Focus</vt:lpstr>
      <vt:lpstr>Focus</vt:lpstr>
      <vt:lpstr>Focus</vt:lpstr>
      <vt:lpstr>In Class Activity</vt:lpstr>
      <vt:lpstr>Take Home Messages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Complexities of Lifestyle Changes</dc:title>
  <dc:creator>Office 2004 Test Drive User</dc:creator>
  <cp:lastModifiedBy>Dazzia Szczepaniak</cp:lastModifiedBy>
  <cp:revision>84</cp:revision>
  <dcterms:created xsi:type="dcterms:W3CDTF">2016-08-31T20:33:07Z</dcterms:created>
  <dcterms:modified xsi:type="dcterms:W3CDTF">2017-05-16T00:09:22Z</dcterms:modified>
</cp:coreProperties>
</file>