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1" r:id="rId6"/>
    <p:sldId id="265" r:id="rId7"/>
    <p:sldId id="264" r:id="rId8"/>
    <p:sldId id="267" r:id="rId9"/>
    <p:sldId id="268" r:id="rId10"/>
    <p:sldId id="260" r:id="rId11"/>
    <p:sldId id="262" r:id="rId12"/>
    <p:sldId id="269" r:id="rId13"/>
    <p:sldId id="263" r:id="rId14"/>
    <p:sldId id="270" r:id="rId15"/>
    <p:sldId id="266" r:id="rId16"/>
    <p:sldId id="271" r:id="rId17"/>
    <p:sldId id="272"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FF8A"/>
    <a:srgbClr val="D6550D"/>
    <a:srgbClr val="D62F09"/>
    <a:srgbClr val="8F3302"/>
    <a:srgbClr val="973914"/>
    <a:srgbClr val="B2451F"/>
    <a:srgbClr val="A55614"/>
    <a:srgbClr val="A54424"/>
    <a:srgbClr val="A53F2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7" d="100"/>
          <a:sy n="97" d="100"/>
        </p:scale>
        <p:origin x="-160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2603FF6-BCF9-0649-BB7D-CFF4702520E5}" type="datetimeFigureOut">
              <a:rPr lang="en-US" smtClean="0"/>
              <a:t>5/15/17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5E583-786D-FA41-8759-46E92F7A4B9D}"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603FF6-BCF9-0649-BB7D-CFF4702520E5}" type="datetimeFigureOut">
              <a:rPr lang="en-US" smtClean="0"/>
              <a:t>5/15/17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2603FF6-BCF9-0649-BB7D-CFF4702520E5}" type="datetimeFigureOut">
              <a:rPr lang="en-US" smtClean="0"/>
              <a:t>5/15/17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603FF6-BCF9-0649-BB7D-CFF4702520E5}" type="datetimeFigureOut">
              <a:rPr lang="en-US" smtClean="0"/>
              <a:t>5/15/17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603FF6-BCF9-0649-BB7D-CFF4702520E5}" type="datetimeFigureOut">
              <a:rPr lang="en-US" smtClean="0"/>
              <a:t>5/15/17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5E583-786D-FA41-8759-46E92F7A4B9D}"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2603FF6-BCF9-0649-BB7D-CFF4702520E5}" type="datetimeFigureOut">
              <a:rPr lang="en-US" smtClean="0"/>
              <a:t>5/15/17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2603FF6-BCF9-0649-BB7D-CFF4702520E5}" type="datetimeFigureOut">
              <a:rPr lang="en-US" smtClean="0"/>
              <a:t>5/15/17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65E583-786D-FA41-8759-46E92F7A4B9D}"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2603FF6-BCF9-0649-BB7D-CFF4702520E5}" type="datetimeFigureOut">
              <a:rPr lang="en-US" smtClean="0"/>
              <a:t>5/15/17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603FF6-BCF9-0649-BB7D-CFF4702520E5}" type="datetimeFigureOut">
              <a:rPr lang="en-US" smtClean="0"/>
              <a:t>5/15/17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603FF6-BCF9-0649-BB7D-CFF4702520E5}" type="datetimeFigureOut">
              <a:rPr lang="en-US" smtClean="0"/>
              <a:t>5/15/17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65E583-786D-FA41-8759-46E92F7A4B9D}"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603FF6-BCF9-0649-BB7D-CFF4702520E5}" type="datetimeFigureOut">
              <a:rPr lang="en-US" smtClean="0"/>
              <a:t>5/15/17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32603FF6-BCF9-0649-BB7D-CFF4702520E5}" type="datetimeFigureOut">
              <a:rPr lang="en-US" smtClean="0"/>
              <a:t>5/15/17</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E065E583-786D-FA41-8759-46E92F7A4B9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rgbClr val="D6550D"/>
          </a:solidFill>
          <a:latin typeface="+mj-lt"/>
          <a:ea typeface="+mj-ea"/>
          <a:cs typeface="+mj-cs"/>
        </a:defRPr>
      </a:lvl1pPr>
    </p:titleStyle>
    <p:bodyStyle>
      <a:lvl1pPr marL="182880" indent="-182880" algn="l" defTabSz="914400" rtl="0" eaLnBrk="1" latinLnBrk="0" hangingPunct="1">
        <a:spcBef>
          <a:spcPct val="20000"/>
        </a:spcBef>
        <a:spcAft>
          <a:spcPts val="1000"/>
        </a:spcAft>
        <a:buClr>
          <a:schemeClr val="accent1"/>
        </a:buClr>
        <a:buSzPct val="85000"/>
        <a:buFont typeface="Arial" pitchFamily="34" charset="0"/>
        <a:buChar char="•"/>
        <a:defRPr sz="3200" kern="1200">
          <a:solidFill>
            <a:schemeClr val="tx1"/>
          </a:solidFill>
          <a:latin typeface="Calibri"/>
          <a:ea typeface="+mn-ea"/>
          <a:cs typeface="+mn-cs"/>
        </a:defRPr>
      </a:lvl1pPr>
      <a:lvl2pPr marL="457200" indent="-182880" algn="l" defTabSz="914400" rtl="0" eaLnBrk="1" latinLnBrk="0" hangingPunct="1">
        <a:spcBef>
          <a:spcPct val="20000"/>
        </a:spcBef>
        <a:spcAft>
          <a:spcPts val="1000"/>
        </a:spcAft>
        <a:buClr>
          <a:schemeClr val="accent1"/>
        </a:buClr>
        <a:buSzPct val="85000"/>
        <a:buFont typeface="Arial" pitchFamily="34" charset="0"/>
        <a:buChar char="•"/>
        <a:defRPr sz="2800" kern="1200">
          <a:solidFill>
            <a:schemeClr val="tx1"/>
          </a:solidFill>
          <a:latin typeface="Calibri"/>
          <a:ea typeface="+mn-ea"/>
          <a:cs typeface="+mn-cs"/>
        </a:defRPr>
      </a:lvl2pPr>
      <a:lvl3pPr marL="731520" indent="-182880" algn="l" defTabSz="914400" rtl="0" eaLnBrk="1" latinLnBrk="0" hangingPunct="1">
        <a:spcBef>
          <a:spcPct val="20000"/>
        </a:spcBef>
        <a:spcAft>
          <a:spcPts val="1000"/>
        </a:spcAft>
        <a:buClr>
          <a:schemeClr val="accent1"/>
        </a:buClr>
        <a:buSzPct val="90000"/>
        <a:buFont typeface="Arial" pitchFamily="34" charset="0"/>
        <a:buChar char="•"/>
        <a:defRPr sz="2400" kern="1200">
          <a:solidFill>
            <a:schemeClr val="tx1"/>
          </a:solidFill>
          <a:latin typeface="Calibri"/>
          <a:ea typeface="+mn-ea"/>
          <a:cs typeface="+mn-cs"/>
        </a:defRPr>
      </a:lvl3pPr>
      <a:lvl4pPr marL="1005840" indent="-182880" algn="l" defTabSz="914400" rtl="0" eaLnBrk="1" latinLnBrk="0" hangingPunct="1">
        <a:spcBef>
          <a:spcPct val="20000"/>
        </a:spcBef>
        <a:spcAft>
          <a:spcPts val="1000"/>
        </a:spcAft>
        <a:buClr>
          <a:schemeClr val="accent1"/>
        </a:buClr>
        <a:buFont typeface="Arial" pitchFamily="34" charset="0"/>
        <a:buChar char="•"/>
        <a:defRPr sz="2000" kern="1200">
          <a:solidFill>
            <a:schemeClr val="tx1"/>
          </a:solidFill>
          <a:latin typeface="Calibri"/>
          <a:ea typeface="+mn-ea"/>
          <a:cs typeface="+mn-cs"/>
        </a:defRPr>
      </a:lvl4pPr>
      <a:lvl5pPr marL="1188720" indent="-137160" algn="l" defTabSz="914400" rtl="0" eaLnBrk="1" latinLnBrk="0" hangingPunct="1">
        <a:spcBef>
          <a:spcPct val="20000"/>
        </a:spcBef>
        <a:spcAft>
          <a:spcPts val="1000"/>
        </a:spcAft>
        <a:buClr>
          <a:schemeClr val="accent1"/>
        </a:buClr>
        <a:buSzPct val="100000"/>
        <a:buFont typeface="Arial" pitchFamily="34" charset="0"/>
        <a:buChar char="•"/>
        <a:defRPr sz="1800" kern="1200" baseline="0">
          <a:solidFill>
            <a:schemeClr val="tx1"/>
          </a:solidFill>
          <a:latin typeface="Calibri"/>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 Id="rId3"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smtClean="0"/>
              <a:t>The Spirit of </a:t>
            </a:r>
            <a:br>
              <a:rPr lang="en-US" sz="4000" dirty="0" smtClean="0"/>
            </a:br>
            <a:r>
              <a:rPr lang="en-US" sz="4000" dirty="0" smtClean="0"/>
              <a:t>motivational interviewing</a:t>
            </a:r>
            <a:endParaRPr lang="en-US" sz="4000" dirty="0"/>
          </a:p>
        </p:txBody>
      </p:sp>
      <p:sp>
        <p:nvSpPr>
          <p:cNvPr id="3" name="Subtitle 2"/>
          <p:cNvSpPr>
            <a:spLocks noGrp="1"/>
          </p:cNvSpPr>
          <p:nvPr>
            <p:ph type="subTitle" idx="1"/>
          </p:nvPr>
        </p:nvSpPr>
        <p:spPr/>
        <p:txBody>
          <a:bodyPr/>
          <a:lstStyle/>
          <a:p>
            <a:r>
              <a:rPr lang="en-US" smtClean="0"/>
              <a:t>Chapter 2</a:t>
            </a:r>
            <a:endParaRPr lang="en-US" dirty="0"/>
          </a:p>
        </p:txBody>
      </p:sp>
      <p:pic>
        <p:nvPicPr>
          <p:cNvPr id="4" name="Picture 3"/>
          <p:cNvPicPr>
            <a:picLocks noChangeAspect="1"/>
          </p:cNvPicPr>
          <p:nvPr/>
        </p:nvPicPr>
        <p:blipFill>
          <a:blip r:embed="rId2" cstate="screen">
            <a:extLst>
              <a:ext uri="{BEBA8EAE-BF5A-486C-A8C5-ECC9F3942E4B}">
                <a14:imgProps xmlns:a14="http://schemas.microsoft.com/office/drawing/2010/main">
                  <a14:imgLayer r:embed="rId3">
                    <a14:imgEffect>
                      <a14:backgroundRemoval t="0" b="99674" l="0" r="99862">
                        <a14:foregroundMark x1="91492" y1="88296" x2="91492" y2="88296"/>
                        <a14:foregroundMark x1="14751" y1="26266" x2="14751" y2="26266"/>
                      </a14:backgroundRemoval>
                    </a14:imgEffect>
                  </a14:imgLayer>
                </a14:imgProps>
              </a:ext>
              <a:ext uri="{28A0092B-C50C-407E-A947-70E740481C1C}">
                <a14:useLocalDpi xmlns:a14="http://schemas.microsoft.com/office/drawing/2010/main"/>
              </a:ext>
            </a:extLst>
          </a:blip>
          <a:stretch>
            <a:fillRect/>
          </a:stretch>
        </p:blipFill>
        <p:spPr>
          <a:xfrm>
            <a:off x="6314705" y="3829538"/>
            <a:ext cx="2579225" cy="2842847"/>
          </a:xfrm>
          <a:prstGeom prst="rect">
            <a:avLst/>
          </a:prstGeom>
        </p:spPr>
      </p:pic>
      <p:sp>
        <p:nvSpPr>
          <p:cNvPr id="5" name="TextBox 4"/>
          <p:cNvSpPr txBox="1"/>
          <p:nvPr/>
        </p:nvSpPr>
        <p:spPr>
          <a:xfrm>
            <a:off x="30975" y="6184814"/>
            <a:ext cx="5963057" cy="600164"/>
          </a:xfrm>
          <a:prstGeom prst="rect">
            <a:avLst/>
          </a:prstGeom>
          <a:noFill/>
        </p:spPr>
        <p:txBody>
          <a:bodyPr wrap="square" rtlCol="0">
            <a:spAutoFit/>
          </a:bodyPr>
          <a:lstStyle/>
          <a:p>
            <a:r>
              <a:rPr lang="de-DE" sz="1100" dirty="0" smtClean="0">
                <a:solidFill>
                  <a:schemeClr val="bg1">
                    <a:lumMod val="65000"/>
                  </a:schemeClr>
                </a:solidFill>
                <a:latin typeface="Avenir Next Regular"/>
                <a:cs typeface="Avenir Next Regular"/>
              </a:rPr>
              <a:t>Companion </a:t>
            </a:r>
            <a:r>
              <a:rPr lang="de-DE" sz="1100" dirty="0" err="1" smtClean="0">
                <a:solidFill>
                  <a:schemeClr val="bg1">
                    <a:lumMod val="65000"/>
                  </a:schemeClr>
                </a:solidFill>
                <a:latin typeface="Avenir Next Regular"/>
                <a:cs typeface="Avenir Next Regular"/>
              </a:rPr>
              <a:t>slides</a:t>
            </a:r>
            <a:r>
              <a:rPr lang="de-DE" sz="1100" dirty="0" smtClean="0">
                <a:solidFill>
                  <a:schemeClr val="bg1">
                    <a:lumMod val="65000"/>
                  </a:schemeClr>
                </a:solidFill>
                <a:latin typeface="Avenir Next Regular"/>
                <a:cs typeface="Avenir Next Regular"/>
              </a:rPr>
              <a:t> </a:t>
            </a:r>
            <a:r>
              <a:rPr lang="de-DE" sz="1100" dirty="0" err="1" smtClean="0">
                <a:solidFill>
                  <a:schemeClr val="bg1">
                    <a:lumMod val="65000"/>
                  </a:schemeClr>
                </a:solidFill>
                <a:latin typeface="Avenir Next Regular"/>
                <a:cs typeface="Avenir Next Regular"/>
              </a:rPr>
              <a:t>to</a:t>
            </a:r>
            <a:r>
              <a:rPr lang="de-DE" sz="1100" dirty="0" smtClean="0">
                <a:solidFill>
                  <a:schemeClr val="bg1">
                    <a:lumMod val="65000"/>
                  </a:schemeClr>
                </a:solidFill>
                <a:latin typeface="Avenir Next Regular"/>
                <a:cs typeface="Avenir Next Regular"/>
              </a:rPr>
              <a:t> </a:t>
            </a:r>
            <a:r>
              <a:rPr lang="de-DE" sz="1100" i="1" dirty="0" smtClean="0">
                <a:solidFill>
                  <a:schemeClr val="bg1">
                    <a:lumMod val="65000"/>
                  </a:schemeClr>
                </a:solidFill>
                <a:latin typeface="Avenir Next Regular"/>
                <a:cs typeface="Avenir Next Regular"/>
              </a:rPr>
              <a:t>Motivational </a:t>
            </a:r>
            <a:r>
              <a:rPr lang="de-DE" sz="1100" i="1" dirty="0" err="1" smtClean="0">
                <a:solidFill>
                  <a:schemeClr val="bg1">
                    <a:lumMod val="65000"/>
                  </a:schemeClr>
                </a:solidFill>
                <a:latin typeface="Avenir Next Regular"/>
                <a:cs typeface="Avenir Next Regular"/>
              </a:rPr>
              <a:t>Interviewing</a:t>
            </a:r>
            <a:r>
              <a:rPr lang="de-DE" sz="1100" i="1" dirty="0" smtClean="0">
                <a:solidFill>
                  <a:schemeClr val="bg1">
                    <a:lumMod val="65000"/>
                  </a:schemeClr>
                </a:solidFill>
                <a:latin typeface="Avenir Next Regular"/>
                <a:cs typeface="Avenir Next Regular"/>
              </a:rPr>
              <a:t> in Nutrition </a:t>
            </a:r>
            <a:r>
              <a:rPr lang="de-DE" sz="1100" i="1" dirty="0" err="1" smtClean="0">
                <a:solidFill>
                  <a:schemeClr val="bg1">
                    <a:lumMod val="65000"/>
                  </a:schemeClr>
                </a:solidFill>
                <a:latin typeface="Avenir Next Regular"/>
                <a:cs typeface="Avenir Next Regular"/>
              </a:rPr>
              <a:t>and</a:t>
            </a:r>
            <a:r>
              <a:rPr lang="de-DE" sz="1100" i="1" dirty="0" smtClean="0">
                <a:solidFill>
                  <a:schemeClr val="bg1">
                    <a:lumMod val="65000"/>
                  </a:schemeClr>
                </a:solidFill>
                <a:latin typeface="Avenir Next Regular"/>
                <a:cs typeface="Avenir Next Regular"/>
              </a:rPr>
              <a:t> Fitness</a:t>
            </a:r>
          </a:p>
          <a:p>
            <a:r>
              <a:rPr lang="de-DE" sz="1100" dirty="0" smtClean="0">
                <a:solidFill>
                  <a:schemeClr val="bg1">
                    <a:lumMod val="65000"/>
                  </a:schemeClr>
                </a:solidFill>
                <a:latin typeface="Avenir Next Regular"/>
                <a:cs typeface="Avenir Next Regular"/>
              </a:rPr>
              <a:t>ISBN: </a:t>
            </a:r>
            <a:r>
              <a:rPr lang="is-IS" sz="1100" kern="1200" dirty="0" smtClean="0">
                <a:solidFill>
                  <a:schemeClr val="bg1">
                    <a:lumMod val="65000"/>
                  </a:schemeClr>
                </a:solidFill>
                <a:latin typeface="Avenir Next Regular"/>
                <a:ea typeface="+mn-ea"/>
                <a:cs typeface="Avenir Next Regular"/>
              </a:rPr>
              <a:t>9781462524181</a:t>
            </a:r>
            <a:r>
              <a:rPr lang="de-DE" sz="1100" kern="1200" baseline="0" dirty="0" smtClean="0">
                <a:solidFill>
                  <a:schemeClr val="bg1">
                    <a:lumMod val="65000"/>
                  </a:schemeClr>
                </a:solidFill>
                <a:latin typeface="Avenir Next Regular"/>
                <a:ea typeface="+mn-ea"/>
                <a:cs typeface="Avenir Next Regular"/>
              </a:rPr>
              <a:t>   </a:t>
            </a:r>
            <a:r>
              <a:rPr lang="de-DE" sz="1100" dirty="0" smtClean="0">
                <a:solidFill>
                  <a:schemeClr val="bg1">
                    <a:lumMod val="65000"/>
                  </a:schemeClr>
                </a:solidFill>
                <a:latin typeface="Avenir Next Regular"/>
                <a:cs typeface="Avenir Next Regular"/>
              </a:rPr>
              <a:t>© 2016</a:t>
            </a:r>
            <a:r>
              <a:rPr lang="de-DE" sz="1100" baseline="0" dirty="0" smtClean="0">
                <a:solidFill>
                  <a:schemeClr val="bg1">
                    <a:lumMod val="65000"/>
                  </a:schemeClr>
                </a:solidFill>
                <a:latin typeface="Avenir Next Regular"/>
                <a:cs typeface="Avenir Next Regular"/>
              </a:rPr>
              <a:t> </a:t>
            </a:r>
            <a:r>
              <a:rPr lang="de-DE" sz="1100" dirty="0" smtClean="0">
                <a:solidFill>
                  <a:schemeClr val="bg1">
                    <a:lumMod val="65000"/>
                  </a:schemeClr>
                </a:solidFill>
                <a:latin typeface="Avenir Next Regular"/>
                <a:cs typeface="Avenir Next Regular"/>
              </a:rPr>
              <a:t>Dawn Clifford </a:t>
            </a:r>
            <a:r>
              <a:rPr lang="de-DE" sz="1100" dirty="0" err="1" smtClean="0">
                <a:solidFill>
                  <a:schemeClr val="bg1">
                    <a:lumMod val="65000"/>
                  </a:schemeClr>
                </a:solidFill>
                <a:latin typeface="Avenir Next Regular"/>
                <a:cs typeface="Avenir Next Regular"/>
              </a:rPr>
              <a:t>and</a:t>
            </a:r>
            <a:r>
              <a:rPr lang="de-DE" sz="1100" dirty="0" smtClean="0">
                <a:solidFill>
                  <a:schemeClr val="bg1">
                    <a:lumMod val="65000"/>
                  </a:schemeClr>
                </a:solidFill>
                <a:latin typeface="Avenir Next Regular"/>
                <a:cs typeface="Avenir Next Regular"/>
              </a:rPr>
              <a:t> Laura Curtis</a:t>
            </a:r>
          </a:p>
          <a:p>
            <a:r>
              <a:rPr lang="de-DE" sz="1100" dirty="0" err="1" smtClean="0">
                <a:solidFill>
                  <a:schemeClr val="bg1">
                    <a:lumMod val="65000"/>
                  </a:schemeClr>
                </a:solidFill>
                <a:latin typeface="Avenir Next Regular"/>
                <a:cs typeface="Avenir Next Regular"/>
              </a:rPr>
              <a:t>Guilford</a:t>
            </a:r>
            <a:r>
              <a:rPr lang="de-DE" sz="1100" dirty="0" smtClean="0">
                <a:solidFill>
                  <a:schemeClr val="bg1">
                    <a:lumMod val="65000"/>
                  </a:schemeClr>
                </a:solidFill>
                <a:latin typeface="Avenir Next Regular"/>
                <a:cs typeface="Avenir Next Regular"/>
              </a:rPr>
              <a:t> Press</a:t>
            </a:r>
            <a:r>
              <a:rPr lang="de-DE" sz="1100" baseline="0" dirty="0" smtClean="0">
                <a:solidFill>
                  <a:schemeClr val="bg1">
                    <a:lumMod val="65000"/>
                  </a:schemeClr>
                </a:solidFill>
                <a:latin typeface="Avenir Next Regular"/>
                <a:cs typeface="Avenir Next Regular"/>
              </a:rPr>
              <a:t> </a:t>
            </a:r>
            <a:r>
              <a:rPr lang="de-DE" sz="1100" baseline="0" dirty="0" smtClean="0">
                <a:solidFill>
                  <a:schemeClr val="bg1">
                    <a:lumMod val="65000"/>
                  </a:schemeClr>
                </a:solidFill>
                <a:latin typeface="Avenir Next Regular"/>
                <a:ea typeface="Wingdings"/>
                <a:cs typeface="Avenir Next Regular"/>
                <a:sym typeface="Wingdings"/>
              </a:rPr>
              <a:t></a:t>
            </a:r>
            <a:r>
              <a:rPr lang="de-DE" sz="1100" dirty="0" smtClean="0">
                <a:solidFill>
                  <a:schemeClr val="bg1">
                    <a:lumMod val="65000"/>
                  </a:schemeClr>
                </a:solidFill>
                <a:latin typeface="Avenir Next Regular"/>
                <a:cs typeface="Avenir Next Regular"/>
              </a:rPr>
              <a:t> 370 </a:t>
            </a:r>
            <a:r>
              <a:rPr lang="de-DE" sz="1100" dirty="0" err="1" smtClean="0">
                <a:solidFill>
                  <a:schemeClr val="bg1">
                    <a:lumMod val="65000"/>
                  </a:schemeClr>
                </a:solidFill>
                <a:latin typeface="Avenir Next Regular"/>
                <a:cs typeface="Avenir Next Regular"/>
              </a:rPr>
              <a:t>Seventh</a:t>
            </a:r>
            <a:r>
              <a:rPr lang="de-DE" sz="1100" dirty="0" smtClean="0">
                <a:solidFill>
                  <a:schemeClr val="bg1">
                    <a:lumMod val="65000"/>
                  </a:schemeClr>
                </a:solidFill>
                <a:latin typeface="Avenir Next Regular"/>
                <a:cs typeface="Avenir Next Regular"/>
              </a:rPr>
              <a:t> Ave Suite 1200</a:t>
            </a:r>
            <a:r>
              <a:rPr lang="de-DE" sz="1100" baseline="0" dirty="0" smtClean="0">
                <a:solidFill>
                  <a:schemeClr val="bg1">
                    <a:lumMod val="65000"/>
                  </a:schemeClr>
                </a:solidFill>
                <a:latin typeface="Avenir Next Regular"/>
                <a:cs typeface="Avenir Next Regular"/>
              </a:rPr>
              <a:t> </a:t>
            </a:r>
            <a:r>
              <a:rPr lang="de-DE" sz="1100" baseline="0" dirty="0" smtClean="0">
                <a:solidFill>
                  <a:schemeClr val="bg1">
                    <a:lumMod val="65000"/>
                  </a:schemeClr>
                </a:solidFill>
                <a:latin typeface="Avenir Next Regular"/>
                <a:ea typeface="Wingdings"/>
                <a:cs typeface="Avenir Next Regular"/>
                <a:sym typeface="Wingdings"/>
              </a:rPr>
              <a:t></a:t>
            </a:r>
            <a:r>
              <a:rPr lang="de-DE" sz="1100" dirty="0" smtClean="0">
                <a:solidFill>
                  <a:schemeClr val="bg1">
                    <a:lumMod val="65000"/>
                  </a:schemeClr>
                </a:solidFill>
                <a:latin typeface="Avenir Next Regular"/>
                <a:cs typeface="Avenir Next Regular"/>
              </a:rPr>
              <a:t> New York, NY, 10001-1020 </a:t>
            </a:r>
            <a:r>
              <a:rPr lang="de-DE" sz="1100" baseline="0" dirty="0" smtClean="0">
                <a:solidFill>
                  <a:schemeClr val="bg1">
                    <a:lumMod val="65000"/>
                  </a:schemeClr>
                </a:solidFill>
                <a:latin typeface="Avenir Next Regular"/>
                <a:ea typeface="Wingdings"/>
                <a:cs typeface="Avenir Next Regular"/>
                <a:sym typeface="Wingdings"/>
              </a:rPr>
              <a:t></a:t>
            </a:r>
            <a:r>
              <a:rPr lang="de-DE" sz="1100" baseline="0" dirty="0" smtClean="0">
                <a:solidFill>
                  <a:schemeClr val="bg1">
                    <a:lumMod val="65000"/>
                  </a:schemeClr>
                </a:solidFill>
                <a:latin typeface="Avenir Next Regular"/>
                <a:cs typeface="Avenir Next Regular"/>
              </a:rPr>
              <a:t> </a:t>
            </a:r>
            <a:r>
              <a:rPr lang="de-DE" sz="1100" baseline="0" dirty="0" err="1" smtClean="0">
                <a:solidFill>
                  <a:schemeClr val="bg1">
                    <a:lumMod val="65000"/>
                  </a:schemeClr>
                </a:solidFill>
                <a:latin typeface="Avenir Next Regular"/>
                <a:cs typeface="Avenir Next Regular"/>
              </a:rPr>
              <a:t>guilford.com</a:t>
            </a:r>
            <a:endParaRPr lang="en-US" sz="1100" dirty="0">
              <a:solidFill>
                <a:schemeClr val="bg1">
                  <a:lumMod val="65000"/>
                </a:schemeClr>
              </a:solidFill>
              <a:latin typeface="Avenir Next Regular"/>
              <a:cs typeface="Avenir Next Regular"/>
            </a:endParaRPr>
          </a:p>
        </p:txBody>
      </p:sp>
    </p:spTree>
    <p:extLst>
      <p:ext uri="{BB962C8B-B14F-4D97-AF65-F5344CB8AC3E}">
        <p14:creationId xmlns:p14="http://schemas.microsoft.com/office/powerpoint/2010/main" val="64233210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Spirit of MI</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startAt="2"/>
            </a:pPr>
            <a:r>
              <a:rPr lang="en-US" dirty="0" smtClean="0"/>
              <a:t>Acceptance – 4 ways to express acceptance towards your client:</a:t>
            </a:r>
          </a:p>
          <a:p>
            <a:pPr marL="963612" lvl="1" indent="-514350">
              <a:buFont typeface="+mj-lt"/>
              <a:buAutoNum type="arabicPeriod"/>
            </a:pPr>
            <a:r>
              <a:rPr lang="en-US" b="1" dirty="0" smtClean="0">
                <a:solidFill>
                  <a:srgbClr val="2F5897"/>
                </a:solidFill>
              </a:rPr>
              <a:t>Absolute worth </a:t>
            </a:r>
            <a:r>
              <a:rPr lang="en-US" dirty="0" smtClean="0"/>
              <a:t>– honoring the inherent value and potential of every human being</a:t>
            </a:r>
          </a:p>
          <a:p>
            <a:pPr marL="963612" lvl="1" indent="-514350">
              <a:buFont typeface="+mj-lt"/>
              <a:buAutoNum type="arabicPeriod"/>
            </a:pPr>
            <a:r>
              <a:rPr lang="en-US" b="1" dirty="0" smtClean="0">
                <a:solidFill>
                  <a:srgbClr val="2F5897"/>
                </a:solidFill>
              </a:rPr>
              <a:t>Accurate empathy </a:t>
            </a:r>
            <a:r>
              <a:rPr lang="en-US" dirty="0" smtClean="0"/>
              <a:t>– perceiving and reflecting back another person’s meaning</a:t>
            </a:r>
          </a:p>
          <a:p>
            <a:pPr marL="963612" lvl="1" indent="-514350">
              <a:buFont typeface="+mj-lt"/>
              <a:buAutoNum type="arabicPeriod"/>
            </a:pPr>
            <a:r>
              <a:rPr lang="en-US" b="1" dirty="0" smtClean="0">
                <a:solidFill>
                  <a:srgbClr val="2F5897"/>
                </a:solidFill>
              </a:rPr>
              <a:t>Affirmation</a:t>
            </a:r>
            <a:r>
              <a:rPr lang="en-US" dirty="0" smtClean="0"/>
              <a:t> – counselor acknowledges client’s strengths and efforts</a:t>
            </a:r>
          </a:p>
          <a:p>
            <a:pPr marL="963612" lvl="1" indent="-514350">
              <a:buFont typeface="+mj-lt"/>
              <a:buAutoNum type="arabicPeriod"/>
            </a:pPr>
            <a:r>
              <a:rPr lang="en-US" b="1" dirty="0" smtClean="0">
                <a:solidFill>
                  <a:srgbClr val="2F5897"/>
                </a:solidFill>
              </a:rPr>
              <a:t>Autonomy Support </a:t>
            </a:r>
            <a:r>
              <a:rPr lang="en-US" dirty="0" smtClean="0"/>
              <a:t>– accepts and confirms the client’s right to choose</a:t>
            </a:r>
            <a:endParaRPr lang="en-US" dirty="0"/>
          </a:p>
        </p:txBody>
      </p:sp>
    </p:spTree>
    <p:extLst>
      <p:ext uri="{BB962C8B-B14F-4D97-AF65-F5344CB8AC3E}">
        <p14:creationId xmlns:p14="http://schemas.microsoft.com/office/powerpoint/2010/main" val="1186060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Spirit of MI</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startAt="3"/>
            </a:pPr>
            <a:r>
              <a:rPr lang="en-US" dirty="0" smtClean="0"/>
              <a:t>Compassion – promote client welfare; giving priority to client’s needs</a:t>
            </a:r>
          </a:p>
          <a:p>
            <a:pPr marL="852488" lvl="1" indent="-352425"/>
            <a:r>
              <a:rPr lang="en-US" dirty="0" smtClean="0"/>
              <a:t>A genuine concern for the suffering of others</a:t>
            </a:r>
          </a:p>
          <a:p>
            <a:pPr marL="852488" lvl="1" indent="-352425"/>
            <a:r>
              <a:rPr lang="en-US" dirty="0" smtClean="0"/>
              <a:t>Seeking and valuing the well-being of others</a:t>
            </a:r>
          </a:p>
          <a:p>
            <a:pPr marL="852488" lvl="1" indent="-352425"/>
            <a:r>
              <a:rPr lang="en-US" dirty="0" smtClean="0"/>
              <a:t>Not in it for self gain</a:t>
            </a:r>
          </a:p>
          <a:p>
            <a:pPr marL="852488" lvl="1" indent="-352425"/>
            <a:r>
              <a:rPr lang="en-US" dirty="0" smtClean="0"/>
              <a:t>Connecting with others in a meaningful way speeds up recovery from disease</a:t>
            </a:r>
            <a:endParaRPr lang="en-US" dirty="0"/>
          </a:p>
        </p:txBody>
      </p:sp>
    </p:spTree>
    <p:extLst>
      <p:ext uri="{BB962C8B-B14F-4D97-AF65-F5344CB8AC3E}">
        <p14:creationId xmlns:p14="http://schemas.microsoft.com/office/powerpoint/2010/main" val="18279171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Spirit of MI</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startAt="3"/>
            </a:pPr>
            <a:r>
              <a:rPr lang="en-US" dirty="0" smtClean="0"/>
              <a:t>Compassion </a:t>
            </a:r>
          </a:p>
          <a:p>
            <a:pPr marL="860425" lvl="1" indent="-354013"/>
            <a:r>
              <a:rPr lang="en-US" dirty="0" smtClean="0"/>
              <a:t>Compassion fatigue occurs when we:</a:t>
            </a:r>
          </a:p>
          <a:p>
            <a:pPr marL="1126808" lvl="2" indent="-352425">
              <a:buFont typeface="Wingdings" charset="2"/>
              <a:buChar char="ü"/>
            </a:pPr>
            <a:r>
              <a:rPr lang="en-US" dirty="0" smtClean="0"/>
              <a:t>Try to fix our clients</a:t>
            </a:r>
          </a:p>
          <a:p>
            <a:pPr marL="1126808" lvl="2" indent="-352425">
              <a:buFont typeface="Wingdings" charset="2"/>
              <a:buChar char="ü"/>
            </a:pPr>
            <a:r>
              <a:rPr lang="en-US" dirty="0" smtClean="0"/>
              <a:t>View clients’ barriers to change as excuses</a:t>
            </a:r>
          </a:p>
          <a:p>
            <a:pPr marL="1126808" lvl="2" indent="-352425">
              <a:buFont typeface="Wingdings" charset="2"/>
              <a:buChar char="ü"/>
            </a:pPr>
            <a:r>
              <a:rPr lang="en-US" dirty="0" smtClean="0"/>
              <a:t>Fail to put ourselves in our clients’ shoes</a:t>
            </a:r>
          </a:p>
          <a:p>
            <a:pPr marL="1126808" lvl="2" indent="-352425">
              <a:buFont typeface="Wingdings" charset="2"/>
              <a:buChar char="ü"/>
            </a:pPr>
            <a:r>
              <a:rPr lang="en-US" dirty="0" smtClean="0"/>
              <a:t>Forget that clients are often suffering from life trials that result in trauma, grief, sadness and stress</a:t>
            </a:r>
            <a:endParaRPr lang="en-US" dirty="0"/>
          </a:p>
        </p:txBody>
      </p:sp>
    </p:spTree>
    <p:extLst>
      <p:ext uri="{BB962C8B-B14F-4D97-AF65-F5344CB8AC3E}">
        <p14:creationId xmlns:p14="http://schemas.microsoft.com/office/powerpoint/2010/main" val="31216211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Spirit of MI</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startAt="4"/>
            </a:pPr>
            <a:r>
              <a:rPr lang="en-US" dirty="0" smtClean="0"/>
              <a:t>Evocation – practitioner elicits client’s perspectives and personal motivations for change</a:t>
            </a:r>
          </a:p>
          <a:p>
            <a:pPr marL="914400" lvl="1" indent="-298450"/>
            <a:r>
              <a:rPr lang="en-US" dirty="0" smtClean="0"/>
              <a:t>The </a:t>
            </a:r>
            <a:r>
              <a:rPr lang="en-US" i="1" dirty="0" smtClean="0"/>
              <a:t>‘interviewing’ </a:t>
            </a:r>
            <a:r>
              <a:rPr lang="en-US" dirty="0" smtClean="0"/>
              <a:t>in </a:t>
            </a:r>
            <a:r>
              <a:rPr lang="en-US" i="1" dirty="0" smtClean="0"/>
              <a:t>motivational interviewing</a:t>
            </a:r>
          </a:p>
          <a:p>
            <a:pPr marL="914400" lvl="1" indent="-298450"/>
            <a:r>
              <a:rPr lang="en-US" dirty="0" smtClean="0"/>
              <a:t>The purpose of the questioning is to draw out feelings about behavior change</a:t>
            </a:r>
          </a:p>
          <a:p>
            <a:pPr marL="914400" lvl="1" indent="-298450"/>
            <a:r>
              <a:rPr lang="en-US" dirty="0" smtClean="0"/>
              <a:t>Client motivation increases when they voice reasons they’d like to make a change</a:t>
            </a:r>
            <a:endParaRPr lang="en-US" dirty="0"/>
          </a:p>
        </p:txBody>
      </p:sp>
    </p:spTree>
    <p:extLst>
      <p:ext uri="{BB962C8B-B14F-4D97-AF65-F5344CB8AC3E}">
        <p14:creationId xmlns:p14="http://schemas.microsoft.com/office/powerpoint/2010/main" val="27647101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Spirit of MI</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startAt="4"/>
            </a:pPr>
            <a:r>
              <a:rPr lang="en-US" dirty="0" smtClean="0"/>
              <a:t>Evocation </a:t>
            </a:r>
          </a:p>
          <a:p>
            <a:pPr marL="860425" lvl="1" indent="-341313"/>
            <a:r>
              <a:rPr lang="en-US" dirty="0" smtClean="0"/>
              <a:t>Examples of evoking questions</a:t>
            </a:r>
          </a:p>
          <a:p>
            <a:pPr marL="1136332" lvl="2" indent="-342900">
              <a:buFont typeface="Courier New"/>
              <a:buChar char="o"/>
            </a:pPr>
            <a:r>
              <a:rPr lang="en-US" dirty="0" smtClean="0"/>
              <a:t>“What possible long-term consequences of diabetes concern you the most?”</a:t>
            </a:r>
          </a:p>
          <a:p>
            <a:pPr marL="1136332" lvl="2" indent="-342900">
              <a:buFont typeface="Courier New"/>
              <a:buChar char="o"/>
            </a:pPr>
            <a:r>
              <a:rPr lang="en-US" dirty="0" smtClean="0"/>
              <a:t>“What motivated you to make this appointment?”</a:t>
            </a:r>
          </a:p>
          <a:p>
            <a:pPr marL="1136332" lvl="2" indent="-342900">
              <a:buFont typeface="Courier New"/>
              <a:buChar char="o"/>
            </a:pPr>
            <a:r>
              <a:rPr lang="en-US" dirty="0" smtClean="0"/>
              <a:t>“What concerns – if any – do you have about your eating habits?”</a:t>
            </a:r>
          </a:p>
          <a:p>
            <a:pPr marL="1136332" lvl="2" indent="-342900">
              <a:buFont typeface="Courier New"/>
              <a:buChar char="o"/>
            </a:pPr>
            <a:r>
              <a:rPr lang="en-US" dirty="0" smtClean="0"/>
              <a:t>“What are the reasons you’d like to make a change?”</a:t>
            </a:r>
            <a:endParaRPr lang="en-US" dirty="0"/>
          </a:p>
        </p:txBody>
      </p:sp>
    </p:spTree>
    <p:extLst>
      <p:ext uri="{BB962C8B-B14F-4D97-AF65-F5344CB8AC3E}">
        <p14:creationId xmlns:p14="http://schemas.microsoft.com/office/powerpoint/2010/main" val="18014785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Class Activity</a:t>
            </a:r>
            <a:endParaRPr lang="en-US" dirty="0"/>
          </a:p>
        </p:txBody>
      </p:sp>
      <p:pic>
        <p:nvPicPr>
          <p:cNvPr id="5" name="Picture 4" descr="Slide2.jpg"/>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036561" y="4505504"/>
            <a:ext cx="2974305" cy="2230729"/>
          </a:xfrm>
          <a:prstGeom prst="rect">
            <a:avLst/>
          </a:prstGeom>
        </p:spPr>
      </p:pic>
      <p:sp>
        <p:nvSpPr>
          <p:cNvPr id="6" name="Content Placeholder 2"/>
          <p:cNvSpPr>
            <a:spLocks noGrp="1"/>
          </p:cNvSpPr>
          <p:nvPr>
            <p:ph idx="1"/>
          </p:nvPr>
        </p:nvSpPr>
        <p:spPr>
          <a:xfrm>
            <a:off x="457200" y="1600200"/>
            <a:ext cx="8229600" cy="4876800"/>
          </a:xfrm>
        </p:spPr>
        <p:txBody>
          <a:bodyPr>
            <a:normAutofit/>
          </a:bodyPr>
          <a:lstStyle/>
          <a:p>
            <a:pPr marL="0" indent="0">
              <a:buNone/>
            </a:pPr>
            <a:r>
              <a:rPr lang="en-US" dirty="0" smtClean="0"/>
              <a:t>Sprit of MI Worksheet</a:t>
            </a:r>
          </a:p>
          <a:p>
            <a:pPr marL="277813" indent="-277813"/>
            <a:r>
              <a:rPr lang="en-US" dirty="0" smtClean="0"/>
              <a:t>Next to each practitioner statement, write ‘MI’ if the statement is consistent with the Spirit of MI and write ‘Not MI’ if the statement is not consistent with the Spirit of MI.</a:t>
            </a:r>
            <a:endParaRPr lang="en-US" dirty="0"/>
          </a:p>
        </p:txBody>
      </p:sp>
    </p:spTree>
    <p:extLst>
      <p:ext uri="{BB962C8B-B14F-4D97-AF65-F5344CB8AC3E}">
        <p14:creationId xmlns:p14="http://schemas.microsoft.com/office/powerpoint/2010/main" val="23678323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990742083"/>
              </p:ext>
            </p:extLst>
          </p:nvPr>
        </p:nvGraphicFramePr>
        <p:xfrm>
          <a:off x="132921" y="1362808"/>
          <a:ext cx="8663153" cy="5237480"/>
        </p:xfrm>
        <a:graphic>
          <a:graphicData uri="http://schemas.openxmlformats.org/drawingml/2006/table">
            <a:tbl>
              <a:tblPr firstRow="1" bandRow="1">
                <a:tableStyleId>{2D5ABB26-0587-4C30-8999-92F81FD0307C}</a:tableStyleId>
              </a:tblPr>
              <a:tblGrid>
                <a:gridCol w="7876274"/>
                <a:gridCol w="786879"/>
              </a:tblGrid>
              <a:tr h="370840">
                <a:tc>
                  <a:txBody>
                    <a:bodyPr/>
                    <a:lstStyle/>
                    <a:p>
                      <a:pPr marL="228600" indent="-228600">
                        <a:buFont typeface="+mj-lt"/>
                        <a:buAutoNum type="arabicPeriod"/>
                      </a:pPr>
                      <a:r>
                        <a:rPr lang="en-US" sz="1200" dirty="0" smtClean="0"/>
                        <a:t>“Yes, you really should start some sort of regular walking routine.”</a:t>
                      </a:r>
                      <a:endParaRPr lang="en-US" sz="1200" dirty="0"/>
                    </a:p>
                  </a:txBody>
                  <a:tcPr/>
                </a:tc>
                <a:tc>
                  <a:txBody>
                    <a:bodyPr/>
                    <a:lstStyle/>
                    <a:p>
                      <a:pPr marL="0" indent="0">
                        <a:buFont typeface="+mj-lt"/>
                        <a:buNone/>
                      </a:pPr>
                      <a:endParaRPr lang="en-US" sz="1200" dirty="0"/>
                    </a:p>
                  </a:txBody>
                  <a:tcPr>
                    <a:lnB w="12700" cap="flat" cmpd="sng" algn="ctr">
                      <a:solidFill>
                        <a:scrgbClr r="0" g="0" b="0"/>
                      </a:solidFill>
                      <a:prstDash val="solid"/>
                      <a:round/>
                      <a:headEnd type="none" w="med" len="med"/>
                      <a:tailEnd type="none" w="med" len="med"/>
                    </a:lnB>
                  </a:tcPr>
                </a:tc>
              </a:tr>
              <a:tr h="370840">
                <a:tc>
                  <a:txBody>
                    <a:bodyPr/>
                    <a:lstStyle/>
                    <a:p>
                      <a:pPr marL="228600" indent="-228600">
                        <a:buFont typeface="+mj-lt"/>
                        <a:buAutoNum type="arabicPeriod" startAt="2"/>
                      </a:pPr>
                      <a:r>
                        <a:rPr lang="en-US" sz="1200" dirty="0" smtClean="0"/>
                        <a:t>“Well, I have some ideas about what might help, but first let me hear what you’ve already considered.”</a:t>
                      </a:r>
                      <a:endParaRPr lang="en-US" sz="1200" dirty="0"/>
                    </a:p>
                  </a:txBody>
                  <a:tcPr/>
                </a:tc>
                <a:tc>
                  <a:txBody>
                    <a:bodyPr/>
                    <a:lstStyle/>
                    <a:p>
                      <a:pPr marL="0" indent="0">
                        <a:buFont typeface="+mj-lt"/>
                        <a:buNone/>
                      </a:pPr>
                      <a:endParaRPr lang="en-US" sz="1200" dirty="0"/>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pPr marL="228600" indent="-228600">
                        <a:buFont typeface="+mj-lt"/>
                        <a:buAutoNum type="arabicPeriod" startAt="3"/>
                      </a:pPr>
                      <a:r>
                        <a:rPr lang="en-US" sz="1200" dirty="0" smtClean="0"/>
                        <a:t>“Your daughter’s comment about your weight is ridiculous. I just don’t understand how you put up with her.”</a:t>
                      </a:r>
                      <a:endParaRPr lang="en-US" sz="1200" dirty="0"/>
                    </a:p>
                  </a:txBody>
                  <a:tcPr/>
                </a:tc>
                <a:tc>
                  <a:txBody>
                    <a:bodyPr/>
                    <a:lstStyle/>
                    <a:p>
                      <a:pPr marL="228600" indent="-228600">
                        <a:buFont typeface="+mj-lt"/>
                        <a:buAutoNum type="arabicPeriod"/>
                      </a:pPr>
                      <a:endParaRPr lang="en-US" sz="1200"/>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pPr marL="228600" indent="-228600">
                        <a:buFont typeface="+mj-lt"/>
                        <a:buAutoNum type="arabicPeriod" startAt="4"/>
                      </a:pPr>
                      <a:r>
                        <a:rPr lang="en-US" sz="1200" dirty="0" smtClean="0"/>
                        <a:t>“So what I hear you saying is that you’d like to start eating out less often. That means you’ll really need to start going to the grocery store and planning out your meals.”</a:t>
                      </a:r>
                      <a:endParaRPr lang="en-US" sz="1200" dirty="0"/>
                    </a:p>
                  </a:txBody>
                  <a:tcPr/>
                </a:tc>
                <a:tc>
                  <a:txBody>
                    <a:bodyPr/>
                    <a:lstStyle/>
                    <a:p>
                      <a:pPr marL="228600" indent="-228600">
                        <a:buFont typeface="+mj-lt"/>
                        <a:buAutoNum type="arabicPeriod"/>
                      </a:pPr>
                      <a:endParaRPr lang="en-US" sz="1200" dirty="0"/>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pPr marL="228600" indent="-228600">
                        <a:buFont typeface="+mj-lt"/>
                        <a:buAutoNum type="arabicPeriod" startAt="5"/>
                      </a:pPr>
                      <a:r>
                        <a:rPr lang="en-US" sz="1200" dirty="0" smtClean="0"/>
                        <a:t>“So what I hear you saying is that you’d like to start eating out less often. How do you think you’ll go about that?” </a:t>
                      </a:r>
                      <a:endParaRPr lang="en-US" sz="1200" dirty="0"/>
                    </a:p>
                  </a:txBody>
                  <a:tcPr/>
                </a:tc>
                <a:tc>
                  <a:txBody>
                    <a:bodyPr/>
                    <a:lstStyle/>
                    <a:p>
                      <a:pPr marL="228600" indent="-228600">
                        <a:buFont typeface="+mj-lt"/>
                        <a:buAutoNum type="arabicPeriod"/>
                      </a:pPr>
                      <a:endParaRPr lang="en-US" sz="1200"/>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pPr marL="228600" indent="-228600">
                        <a:buFont typeface="+mj-lt"/>
                        <a:buAutoNum type="arabicPeriod" startAt="6"/>
                      </a:pPr>
                      <a:r>
                        <a:rPr lang="en-US" sz="1200" dirty="0" smtClean="0"/>
                        <a:t>“Your blood sugars are really high. You really need to start watching your diet. Why don’t you start going to our diabetes class?”</a:t>
                      </a:r>
                      <a:endParaRPr lang="en-US" sz="1200" dirty="0"/>
                    </a:p>
                  </a:txBody>
                  <a:tcPr/>
                </a:tc>
                <a:tc>
                  <a:txBody>
                    <a:bodyPr/>
                    <a:lstStyle/>
                    <a:p>
                      <a:pPr marL="228600" indent="-228600">
                        <a:buFont typeface="+mj-lt"/>
                        <a:buAutoNum type="arabicPeriod"/>
                      </a:pPr>
                      <a:endParaRPr lang="en-US" sz="1200"/>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pPr marL="228600" indent="-228600">
                        <a:buFont typeface="+mj-lt"/>
                        <a:buAutoNum type="arabicPeriod" startAt="7"/>
                      </a:pPr>
                      <a:r>
                        <a:rPr lang="en-US" sz="1200" dirty="0" smtClean="0"/>
                        <a:t>“You know what you should do is start paying attention to your food when you eat.”</a:t>
                      </a:r>
                      <a:endParaRPr lang="en-US" sz="1200" dirty="0"/>
                    </a:p>
                  </a:txBody>
                  <a:tcPr/>
                </a:tc>
                <a:tc>
                  <a:txBody>
                    <a:bodyPr/>
                    <a:lstStyle/>
                    <a:p>
                      <a:pPr marL="228600" indent="-228600">
                        <a:buFont typeface="+mj-lt"/>
                        <a:buAutoNum type="arabicPeriod"/>
                      </a:pPr>
                      <a:endParaRPr lang="en-US" sz="1200" dirty="0"/>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pPr marL="228600" indent="-228600">
                        <a:buFont typeface="+mj-lt"/>
                        <a:buAutoNum type="arabicPeriod" startAt="8"/>
                      </a:pPr>
                      <a:r>
                        <a:rPr lang="en-US" sz="1200" dirty="0" smtClean="0"/>
                        <a:t>“Some people have tried adding vegetables to their meals in the form of a side salad, others have tried serving a hot vegetable as a side dish, and still others have tried adding vegetables to their entrees. What do you think you will do?”</a:t>
                      </a:r>
                      <a:endParaRPr lang="en-US" sz="1200" dirty="0"/>
                    </a:p>
                  </a:txBody>
                  <a:tcPr/>
                </a:tc>
                <a:tc>
                  <a:txBody>
                    <a:bodyPr/>
                    <a:lstStyle/>
                    <a:p>
                      <a:pPr marL="228600" indent="-228600">
                        <a:buFont typeface="+mj-lt"/>
                        <a:buAutoNum type="arabicPeriod"/>
                      </a:pPr>
                      <a:endParaRPr lang="en-US" sz="1200" dirty="0"/>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pPr marL="228600" indent="-228600">
                        <a:buFont typeface="+mj-lt"/>
                        <a:buAutoNum type="arabicPeriod" startAt="9"/>
                      </a:pPr>
                      <a:r>
                        <a:rPr lang="en-US" sz="1200" dirty="0" smtClean="0"/>
                        <a:t>“You’re interested in taking diet pills? Why would you do that? They don’t work so it would be a waste of money.”</a:t>
                      </a:r>
                      <a:endParaRPr lang="en-US" sz="1200" dirty="0"/>
                    </a:p>
                  </a:txBody>
                  <a:tcPr/>
                </a:tc>
                <a:tc>
                  <a:txBody>
                    <a:bodyPr/>
                    <a:lstStyle/>
                    <a:p>
                      <a:pPr marL="228600" indent="-228600">
                        <a:buFont typeface="+mj-lt"/>
                        <a:buAutoNum type="arabicPeriod"/>
                      </a:pPr>
                      <a:endParaRPr lang="en-US" sz="1200" dirty="0"/>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pPr marL="228600" indent="-228600">
                        <a:buFont typeface="+mj-lt"/>
                        <a:buAutoNum type="arabicPeriod" startAt="10"/>
                      </a:pPr>
                      <a:r>
                        <a:rPr lang="en-US" sz="1200" dirty="0" smtClean="0"/>
                        <a:t>“You’re quite committed to making this change.”</a:t>
                      </a:r>
                      <a:endParaRPr lang="en-US" sz="1200" dirty="0"/>
                    </a:p>
                  </a:txBody>
                  <a:tcPr/>
                </a:tc>
                <a:tc>
                  <a:txBody>
                    <a:bodyPr/>
                    <a:lstStyle/>
                    <a:p>
                      <a:pPr marL="0" indent="0">
                        <a:buFont typeface="+mj-lt"/>
                        <a:buNone/>
                      </a:pPr>
                      <a:endParaRPr lang="en-US" sz="1200" dirty="0"/>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pPr marL="228600" indent="-228600">
                        <a:buFont typeface="+mj-lt"/>
                        <a:buAutoNum type="arabicPeriod" startAt="11"/>
                      </a:pPr>
                      <a:r>
                        <a:rPr lang="en-US" sz="1200" dirty="0" smtClean="0"/>
                        <a:t>“It sounds like you’re really adamant about starting the low carb diet your friend is on. I really don’t think you should.” </a:t>
                      </a:r>
                      <a:endParaRPr lang="en-US" sz="1200" dirty="0"/>
                    </a:p>
                  </a:txBody>
                  <a:tcPr/>
                </a:tc>
                <a:tc>
                  <a:txBody>
                    <a:bodyPr/>
                    <a:lstStyle/>
                    <a:p>
                      <a:pPr marL="228600" indent="-228600">
                        <a:buFont typeface="+mj-lt"/>
                        <a:buAutoNum type="arabicPeriod"/>
                      </a:pPr>
                      <a:endParaRPr lang="en-US" sz="1200" dirty="0"/>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pPr marL="228600" indent="-228600">
                        <a:buFont typeface="+mj-lt"/>
                        <a:buAutoNum type="arabicPeriod" startAt="12"/>
                      </a:pPr>
                      <a:r>
                        <a:rPr lang="en-US" sz="1200" dirty="0" smtClean="0"/>
                        <a:t>“It sounds like you aren’t completely convinced that you’d like to start making changes. Whether you decide to try making some changes to your eating habits is completely up to you. What do you think you will do?”</a:t>
                      </a:r>
                      <a:endParaRPr lang="en-US" sz="1200" dirty="0"/>
                    </a:p>
                  </a:txBody>
                  <a:tcPr/>
                </a:tc>
                <a:tc>
                  <a:txBody>
                    <a:bodyPr/>
                    <a:lstStyle/>
                    <a:p>
                      <a:pPr marL="0" indent="0">
                        <a:buFont typeface="+mj-lt"/>
                        <a:buNone/>
                      </a:pPr>
                      <a:endParaRPr lang="en-US" sz="1200" dirty="0"/>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5" name="Content Placeholder 4"/>
          <p:cNvSpPr>
            <a:spLocks noGrp="1"/>
          </p:cNvSpPr>
          <p:nvPr>
            <p:ph idx="1"/>
          </p:nvPr>
        </p:nvSpPr>
        <p:spPr>
          <a:xfrm>
            <a:off x="80653" y="389120"/>
            <a:ext cx="8715421" cy="772633"/>
          </a:xfrm>
        </p:spPr>
        <p:txBody>
          <a:bodyPr>
            <a:noAutofit/>
          </a:bodyPr>
          <a:lstStyle/>
          <a:p>
            <a:pPr marL="0" indent="0">
              <a:buNone/>
            </a:pPr>
            <a:r>
              <a:rPr lang="en-US" sz="1400" b="1" dirty="0" smtClean="0"/>
              <a:t>MI Spirit Worksheet</a:t>
            </a:r>
          </a:p>
          <a:p>
            <a:pPr marL="0" indent="0">
              <a:buNone/>
            </a:pPr>
            <a:r>
              <a:rPr lang="en-US" sz="1200" dirty="0" smtClean="0"/>
              <a:t>For </a:t>
            </a:r>
            <a:r>
              <a:rPr lang="en-US" sz="1200" dirty="0"/>
              <a:t>each counselor response, indicate whether it is consistent with the spirit of MI. Write either ‘MI’ or ‘Not MI’ on the line. After each counselor response that </a:t>
            </a:r>
            <a:r>
              <a:rPr lang="en-US" sz="1200" u="sng" dirty="0"/>
              <a:t>is</a:t>
            </a:r>
            <a:r>
              <a:rPr lang="en-US" sz="1200" dirty="0"/>
              <a:t> MI consistent, explain why in the space below.</a:t>
            </a:r>
          </a:p>
          <a:p>
            <a:endParaRPr lang="en-US" sz="1200" dirty="0"/>
          </a:p>
        </p:txBody>
      </p:sp>
    </p:spTree>
    <p:extLst>
      <p:ext uri="{BB962C8B-B14F-4D97-AF65-F5344CB8AC3E}">
        <p14:creationId xmlns:p14="http://schemas.microsoft.com/office/powerpoint/2010/main" val="221890858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 Home Messages</a:t>
            </a:r>
            <a:endParaRPr lang="en-US" dirty="0"/>
          </a:p>
        </p:txBody>
      </p:sp>
      <p:sp>
        <p:nvSpPr>
          <p:cNvPr id="3" name="Content Placeholder 2"/>
          <p:cNvSpPr>
            <a:spLocks noGrp="1"/>
          </p:cNvSpPr>
          <p:nvPr>
            <p:ph idx="1"/>
          </p:nvPr>
        </p:nvSpPr>
        <p:spPr>
          <a:xfrm>
            <a:off x="457200" y="1600200"/>
            <a:ext cx="8229600" cy="4876800"/>
          </a:xfrm>
        </p:spPr>
        <p:txBody>
          <a:bodyPr>
            <a:noAutofit/>
          </a:bodyPr>
          <a:lstStyle/>
          <a:p>
            <a:r>
              <a:rPr lang="en-US" sz="2400" dirty="0" smtClean="0"/>
              <a:t>The Spirit of MI refers to the mindset or attitude of the MI practitioner.</a:t>
            </a:r>
          </a:p>
          <a:p>
            <a:r>
              <a:rPr lang="en-US" sz="2400" dirty="0" smtClean="0"/>
              <a:t>The four key components of the Spirit of MI are:</a:t>
            </a:r>
          </a:p>
          <a:p>
            <a:pPr lvl="1"/>
            <a:r>
              <a:rPr lang="en-US" sz="2000" dirty="0" smtClean="0"/>
              <a:t>Partnership</a:t>
            </a:r>
          </a:p>
          <a:p>
            <a:pPr lvl="1"/>
            <a:r>
              <a:rPr lang="en-US" sz="2000" dirty="0" smtClean="0"/>
              <a:t>Acceptance </a:t>
            </a:r>
          </a:p>
          <a:p>
            <a:pPr lvl="1"/>
            <a:r>
              <a:rPr lang="en-US" sz="2000" dirty="0" smtClean="0"/>
              <a:t>Compassion</a:t>
            </a:r>
          </a:p>
          <a:p>
            <a:pPr lvl="1"/>
            <a:r>
              <a:rPr lang="en-US" sz="2000" dirty="0" smtClean="0"/>
              <a:t>Evocation</a:t>
            </a:r>
          </a:p>
          <a:p>
            <a:r>
              <a:rPr lang="en-US" sz="2400" dirty="0" smtClean="0"/>
              <a:t>An MI practitioner expresses compassion, and empathy while putting the client in the </a:t>
            </a:r>
            <a:r>
              <a:rPr lang="en-US" sz="2400" smtClean="0"/>
              <a:t>driver’s seat.</a:t>
            </a:r>
            <a:endParaRPr lang="en-US" sz="2400" dirty="0"/>
          </a:p>
        </p:txBody>
      </p:sp>
    </p:spTree>
    <p:extLst>
      <p:ext uri="{BB962C8B-B14F-4D97-AF65-F5344CB8AC3E}">
        <p14:creationId xmlns:p14="http://schemas.microsoft.com/office/powerpoint/2010/main" val="1389693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normAutofit lnSpcReduction="10000"/>
          </a:bodyPr>
          <a:lstStyle/>
          <a:p>
            <a:r>
              <a:rPr lang="en-US" dirty="0" smtClean="0"/>
              <a:t>By the end of this presentation, participants will be able to:</a:t>
            </a:r>
          </a:p>
          <a:p>
            <a:pPr lvl="1"/>
            <a:r>
              <a:rPr lang="en-US" dirty="0" smtClean="0"/>
              <a:t>List the four key components of the spirit of MI</a:t>
            </a:r>
          </a:p>
          <a:p>
            <a:pPr lvl="1"/>
            <a:r>
              <a:rPr lang="en-US" dirty="0" smtClean="0"/>
              <a:t>Describe the expert trap and explain how it can hinder the client-practitioner partnership</a:t>
            </a:r>
          </a:p>
          <a:p>
            <a:pPr lvl="1"/>
            <a:r>
              <a:rPr lang="en-US" dirty="0" smtClean="0"/>
              <a:t>List four ways to express an attitude of acceptance towards the client</a:t>
            </a:r>
          </a:p>
          <a:p>
            <a:pPr lvl="1"/>
            <a:r>
              <a:rPr lang="en-US" dirty="0" smtClean="0"/>
              <a:t>Describe the purpose of ‘interviewing’ within the context of a MI session</a:t>
            </a:r>
          </a:p>
          <a:p>
            <a:pPr lvl="1"/>
            <a:endParaRPr lang="en-US" dirty="0" smtClean="0"/>
          </a:p>
          <a:p>
            <a:pPr lvl="1"/>
            <a:endParaRPr lang="en-US" dirty="0"/>
          </a:p>
        </p:txBody>
      </p:sp>
    </p:spTree>
    <p:extLst>
      <p:ext uri="{BB962C8B-B14F-4D97-AF65-F5344CB8AC3E}">
        <p14:creationId xmlns:p14="http://schemas.microsoft.com/office/powerpoint/2010/main" val="268992137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Spirit of MI</a:t>
            </a:r>
            <a:endParaRPr lang="en-US" dirty="0"/>
          </a:p>
        </p:txBody>
      </p:sp>
      <p:sp>
        <p:nvSpPr>
          <p:cNvPr id="3" name="Content Placeholder 2"/>
          <p:cNvSpPr>
            <a:spLocks noGrp="1"/>
          </p:cNvSpPr>
          <p:nvPr>
            <p:ph idx="1"/>
          </p:nvPr>
        </p:nvSpPr>
        <p:spPr/>
        <p:txBody>
          <a:bodyPr/>
          <a:lstStyle/>
          <a:p>
            <a:r>
              <a:rPr lang="en-US" dirty="0" smtClean="0"/>
              <a:t>The practitioner’s underlying mindset or attitude towards the client</a:t>
            </a:r>
          </a:p>
          <a:p>
            <a:r>
              <a:rPr lang="en-US" dirty="0" smtClean="0"/>
              <a:t>Four components</a:t>
            </a:r>
          </a:p>
          <a:p>
            <a:pPr marL="788670" lvl="1" indent="-514350">
              <a:buFont typeface="+mj-lt"/>
              <a:buAutoNum type="arabicPeriod"/>
            </a:pPr>
            <a:r>
              <a:rPr lang="en-US" dirty="0" smtClean="0"/>
              <a:t>Partnership</a:t>
            </a:r>
          </a:p>
          <a:p>
            <a:pPr marL="788670" lvl="1" indent="-514350">
              <a:buFont typeface="+mj-lt"/>
              <a:buAutoNum type="arabicPeriod"/>
            </a:pPr>
            <a:r>
              <a:rPr lang="en-US" dirty="0" smtClean="0"/>
              <a:t>Acceptance</a:t>
            </a:r>
          </a:p>
          <a:p>
            <a:pPr marL="788670" lvl="1" indent="-514350">
              <a:buFont typeface="+mj-lt"/>
              <a:buAutoNum type="arabicPeriod"/>
            </a:pPr>
            <a:r>
              <a:rPr lang="en-US" dirty="0" smtClean="0"/>
              <a:t>Compassion</a:t>
            </a:r>
          </a:p>
          <a:p>
            <a:pPr marL="788670" lvl="1" indent="-514350">
              <a:buFont typeface="+mj-lt"/>
              <a:buAutoNum type="arabicPeriod"/>
            </a:pPr>
            <a:r>
              <a:rPr lang="en-US" dirty="0" smtClean="0"/>
              <a:t>Evocation</a:t>
            </a:r>
            <a:endParaRPr lang="en-US" dirty="0"/>
          </a:p>
        </p:txBody>
      </p:sp>
      <p:grpSp>
        <p:nvGrpSpPr>
          <p:cNvPr id="4" name="Group 3"/>
          <p:cNvGrpSpPr/>
          <p:nvPr/>
        </p:nvGrpSpPr>
        <p:grpSpPr>
          <a:xfrm>
            <a:off x="4559260" y="3038095"/>
            <a:ext cx="3979066" cy="3386138"/>
            <a:chOff x="3810000" y="2209800"/>
            <a:chExt cx="4572000" cy="3581400"/>
          </a:xfrm>
        </p:grpSpPr>
        <p:sp>
          <p:nvSpPr>
            <p:cNvPr id="5" name="Oval 4"/>
            <p:cNvSpPr/>
            <p:nvPr/>
          </p:nvSpPr>
          <p:spPr>
            <a:xfrm>
              <a:off x="5943600" y="3048000"/>
              <a:ext cx="2286000" cy="2057400"/>
            </a:xfrm>
            <a:prstGeom prst="ellipse">
              <a:avLst/>
            </a:prstGeom>
            <a:solidFill>
              <a:schemeClr val="accent1">
                <a:alpha val="40000"/>
              </a:schemeClr>
            </a:solidFill>
            <a:ln>
              <a:solidFill>
                <a:srgbClr val="D6550D"/>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6" name="Oval 5"/>
            <p:cNvSpPr/>
            <p:nvPr/>
          </p:nvSpPr>
          <p:spPr>
            <a:xfrm>
              <a:off x="5029200" y="2209800"/>
              <a:ext cx="2286000" cy="2057400"/>
            </a:xfrm>
            <a:prstGeom prst="ellipse">
              <a:avLst/>
            </a:prstGeom>
            <a:solidFill>
              <a:schemeClr val="accent1">
                <a:alpha val="43000"/>
              </a:schemeClr>
            </a:solidFill>
            <a:ln>
              <a:solidFill>
                <a:srgbClr val="D6550D"/>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7" name="TextBox 6"/>
            <p:cNvSpPr txBox="1"/>
            <p:nvPr/>
          </p:nvSpPr>
          <p:spPr>
            <a:xfrm>
              <a:off x="5410200" y="2514600"/>
              <a:ext cx="1600200" cy="358077"/>
            </a:xfrm>
            <a:prstGeom prst="rect">
              <a:avLst/>
            </a:prstGeom>
            <a:noFill/>
          </p:spPr>
          <p:txBody>
            <a:bodyPr>
              <a:spAutoFit/>
            </a:bodyPr>
            <a:lstStyle/>
            <a:p>
              <a:pPr algn="ctr">
                <a:defRPr/>
              </a:pPr>
              <a:r>
                <a:rPr lang="en-US" sz="1600" dirty="0">
                  <a:solidFill>
                    <a:srgbClr val="000000"/>
                  </a:solidFill>
                  <a:ea typeface="ＭＳ Ｐゴシック" charset="-128"/>
                  <a:cs typeface="ＭＳ Ｐゴシック" charset="-128"/>
                </a:rPr>
                <a:t>Partnership</a:t>
              </a:r>
            </a:p>
          </p:txBody>
        </p:sp>
        <p:sp>
          <p:nvSpPr>
            <p:cNvPr id="8" name="Oval 7"/>
            <p:cNvSpPr/>
            <p:nvPr/>
          </p:nvSpPr>
          <p:spPr>
            <a:xfrm>
              <a:off x="3962400" y="2971800"/>
              <a:ext cx="2286000" cy="2057400"/>
            </a:xfrm>
            <a:prstGeom prst="ellipse">
              <a:avLst/>
            </a:prstGeom>
            <a:solidFill>
              <a:schemeClr val="accent1">
                <a:alpha val="46000"/>
              </a:schemeClr>
            </a:solidFill>
            <a:ln>
              <a:solidFill>
                <a:srgbClr val="D6550D"/>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9" name="TextBox 8"/>
            <p:cNvSpPr txBox="1"/>
            <p:nvPr/>
          </p:nvSpPr>
          <p:spPr>
            <a:xfrm>
              <a:off x="3810000" y="3810000"/>
              <a:ext cx="1600200" cy="358077"/>
            </a:xfrm>
            <a:prstGeom prst="rect">
              <a:avLst/>
            </a:prstGeom>
            <a:noFill/>
          </p:spPr>
          <p:txBody>
            <a:bodyPr>
              <a:spAutoFit/>
            </a:bodyPr>
            <a:lstStyle/>
            <a:p>
              <a:pPr algn="ctr">
                <a:defRPr/>
              </a:pPr>
              <a:r>
                <a:rPr lang="en-US" sz="1600" dirty="0">
                  <a:solidFill>
                    <a:srgbClr val="000000"/>
                  </a:solidFill>
                  <a:ea typeface="ＭＳ Ｐゴシック" charset="-128"/>
                  <a:cs typeface="ＭＳ Ｐゴシック" charset="-128"/>
                </a:rPr>
                <a:t>Compassion</a:t>
              </a:r>
            </a:p>
          </p:txBody>
        </p:sp>
        <p:sp>
          <p:nvSpPr>
            <p:cNvPr id="10" name="TextBox 9"/>
            <p:cNvSpPr txBox="1"/>
            <p:nvPr/>
          </p:nvSpPr>
          <p:spPr>
            <a:xfrm>
              <a:off x="6781800" y="3810000"/>
              <a:ext cx="1600200" cy="358077"/>
            </a:xfrm>
            <a:prstGeom prst="rect">
              <a:avLst/>
            </a:prstGeom>
            <a:noFill/>
          </p:spPr>
          <p:txBody>
            <a:bodyPr>
              <a:spAutoFit/>
            </a:bodyPr>
            <a:lstStyle/>
            <a:p>
              <a:pPr algn="ctr">
                <a:defRPr/>
              </a:pPr>
              <a:r>
                <a:rPr lang="en-US" sz="1600" dirty="0">
                  <a:solidFill>
                    <a:srgbClr val="000000"/>
                  </a:solidFill>
                  <a:ea typeface="ＭＳ Ｐゴシック" charset="-128"/>
                  <a:cs typeface="ＭＳ Ｐゴシック" charset="-128"/>
                </a:rPr>
                <a:t>Acceptance</a:t>
              </a:r>
            </a:p>
          </p:txBody>
        </p:sp>
        <p:sp>
          <p:nvSpPr>
            <p:cNvPr id="11" name="Oval 10"/>
            <p:cNvSpPr/>
            <p:nvPr/>
          </p:nvSpPr>
          <p:spPr>
            <a:xfrm>
              <a:off x="5029200" y="3733800"/>
              <a:ext cx="2286000" cy="2057400"/>
            </a:xfrm>
            <a:prstGeom prst="ellipse">
              <a:avLst/>
            </a:prstGeom>
            <a:solidFill>
              <a:schemeClr val="accent1">
                <a:alpha val="45000"/>
              </a:schemeClr>
            </a:solidFill>
            <a:ln>
              <a:solidFill>
                <a:srgbClr val="D6550D"/>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2" name="TextBox 11"/>
            <p:cNvSpPr txBox="1"/>
            <p:nvPr/>
          </p:nvSpPr>
          <p:spPr>
            <a:xfrm>
              <a:off x="5410200" y="5257800"/>
              <a:ext cx="1600200" cy="358077"/>
            </a:xfrm>
            <a:prstGeom prst="rect">
              <a:avLst/>
            </a:prstGeom>
            <a:noFill/>
          </p:spPr>
          <p:txBody>
            <a:bodyPr>
              <a:spAutoFit/>
            </a:bodyPr>
            <a:lstStyle/>
            <a:p>
              <a:pPr algn="ctr">
                <a:defRPr/>
              </a:pPr>
              <a:r>
                <a:rPr lang="en-US" sz="1600" dirty="0">
                  <a:ea typeface="ＭＳ Ｐゴシック" charset="-128"/>
                  <a:cs typeface="ＭＳ Ｐゴシック" charset="-128"/>
                </a:rPr>
                <a:t>Evocation</a:t>
              </a:r>
            </a:p>
          </p:txBody>
        </p:sp>
      </p:grpSp>
      <p:sp>
        <p:nvSpPr>
          <p:cNvPr id="13" name="TextBox 12"/>
          <p:cNvSpPr txBox="1"/>
          <p:nvPr/>
        </p:nvSpPr>
        <p:spPr>
          <a:xfrm>
            <a:off x="5449255" y="2593698"/>
            <a:ext cx="2291930" cy="369332"/>
          </a:xfrm>
          <a:prstGeom prst="rect">
            <a:avLst/>
          </a:prstGeom>
          <a:noFill/>
        </p:spPr>
        <p:txBody>
          <a:bodyPr wrap="square" rtlCol="0">
            <a:spAutoFit/>
          </a:bodyPr>
          <a:lstStyle/>
          <a:p>
            <a:pPr algn="ctr"/>
            <a:r>
              <a:rPr lang="en-US" dirty="0" smtClean="0">
                <a:solidFill>
                  <a:schemeClr val="tx2"/>
                </a:solidFill>
              </a:rPr>
              <a:t>The Spirit of MI</a:t>
            </a:r>
            <a:endParaRPr lang="en-US" dirty="0">
              <a:solidFill>
                <a:schemeClr val="tx2"/>
              </a:solidFill>
            </a:endParaRPr>
          </a:p>
        </p:txBody>
      </p:sp>
    </p:spTree>
    <p:extLst>
      <p:ext uri="{BB962C8B-B14F-4D97-AF65-F5344CB8AC3E}">
        <p14:creationId xmlns:p14="http://schemas.microsoft.com/office/powerpoint/2010/main" val="1957897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Spirit of MI</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Partnership </a:t>
            </a:r>
          </a:p>
          <a:p>
            <a:pPr marL="800100" lvl="1" indent="-300038"/>
            <a:r>
              <a:rPr lang="en-US" dirty="0" smtClean="0"/>
              <a:t>The practitioner is the partner or companion.</a:t>
            </a:r>
          </a:p>
          <a:p>
            <a:pPr marL="800100" lvl="1" indent="-300038"/>
            <a:r>
              <a:rPr lang="en-US" dirty="0" smtClean="0"/>
              <a:t>The practitioner attempts to collaborate with the client’s expertise.</a:t>
            </a:r>
            <a:endParaRPr lang="en-US" dirty="0"/>
          </a:p>
        </p:txBody>
      </p:sp>
      <p:pic>
        <p:nvPicPr>
          <p:cNvPr id="4" name="Picture 3" descr="Slide3.jpg"/>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234238" y="3823276"/>
            <a:ext cx="3773208" cy="2829906"/>
          </a:xfrm>
          <a:prstGeom prst="rect">
            <a:avLst/>
          </a:prstGeom>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339404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Spirit of MI</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smtClean="0"/>
              <a:t>Partnership </a:t>
            </a:r>
            <a:endParaRPr lang="en-US" dirty="0"/>
          </a:p>
          <a:p>
            <a:pPr marL="922338" lvl="1" indent="-352425"/>
            <a:r>
              <a:rPr lang="en-US" dirty="0" smtClean="0"/>
              <a:t>The expert trap is when counselors communicate that they have the best answers to their clients’ problems.</a:t>
            </a:r>
          </a:p>
          <a:p>
            <a:pPr marL="922338" lvl="1" indent="-352425"/>
            <a:r>
              <a:rPr lang="en-US" dirty="0" smtClean="0"/>
              <a:t>Examples:</a:t>
            </a:r>
          </a:p>
          <a:p>
            <a:pPr marL="1196658" lvl="2" indent="-352425"/>
            <a:r>
              <a:rPr lang="en-US" dirty="0" smtClean="0"/>
              <a:t>“The best way to get more fruit in your diet is to make smoothies.”</a:t>
            </a:r>
          </a:p>
          <a:p>
            <a:pPr marL="1196658" lvl="2" indent="-352425"/>
            <a:r>
              <a:rPr lang="en-US" dirty="0" smtClean="0"/>
              <a:t>“You should try yoga.”</a:t>
            </a:r>
          </a:p>
          <a:p>
            <a:pPr marL="1196658" lvl="2" indent="-352425"/>
            <a:r>
              <a:rPr lang="en-US" dirty="0" smtClean="0"/>
              <a:t>“What I do is I pack my lunch the night before.”</a:t>
            </a:r>
          </a:p>
        </p:txBody>
      </p:sp>
    </p:spTree>
    <p:extLst>
      <p:ext uri="{BB962C8B-B14F-4D97-AF65-F5344CB8AC3E}">
        <p14:creationId xmlns:p14="http://schemas.microsoft.com/office/powerpoint/2010/main" val="160363914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Spirit of MI</a:t>
            </a:r>
            <a:endParaRPr lang="en-US" dirty="0"/>
          </a:p>
        </p:txBody>
      </p:sp>
      <p:sp>
        <p:nvSpPr>
          <p:cNvPr id="3" name="Content Placeholder 2"/>
          <p:cNvSpPr>
            <a:spLocks noGrp="1"/>
          </p:cNvSpPr>
          <p:nvPr>
            <p:ph idx="1"/>
          </p:nvPr>
        </p:nvSpPr>
        <p:spPr>
          <a:xfrm>
            <a:off x="457200" y="1600200"/>
            <a:ext cx="4726937" cy="4876800"/>
          </a:xfrm>
        </p:spPr>
        <p:txBody>
          <a:bodyPr>
            <a:normAutofit/>
          </a:bodyPr>
          <a:lstStyle/>
          <a:p>
            <a:pPr marL="514350" indent="-514350">
              <a:buFont typeface="+mj-lt"/>
              <a:buAutoNum type="arabicPeriod"/>
            </a:pPr>
            <a:r>
              <a:rPr lang="en-US" dirty="0" smtClean="0"/>
              <a:t>Partnership </a:t>
            </a:r>
            <a:endParaRPr lang="en-US" dirty="0"/>
          </a:p>
          <a:p>
            <a:pPr marL="922338" lvl="1" indent="-352425"/>
            <a:r>
              <a:rPr lang="en-US" dirty="0"/>
              <a:t>E</a:t>
            </a:r>
            <a:r>
              <a:rPr lang="en-US" dirty="0" smtClean="0"/>
              <a:t>xpert trap statements often include imperatives such as:</a:t>
            </a:r>
          </a:p>
          <a:p>
            <a:pPr marL="1196658" lvl="2" indent="-352425"/>
            <a:r>
              <a:rPr lang="en-US" dirty="0" smtClean="0"/>
              <a:t>“You should</a:t>
            </a:r>
            <a:r>
              <a:rPr lang="is-IS" dirty="0" smtClean="0"/>
              <a:t>…”</a:t>
            </a:r>
          </a:p>
          <a:p>
            <a:pPr marL="1196658" lvl="2" indent="-352425"/>
            <a:r>
              <a:rPr lang="is-IS" dirty="0" smtClean="0"/>
              <a:t>“You really need to...”</a:t>
            </a:r>
          </a:p>
          <a:p>
            <a:pPr marL="1196658" lvl="2" indent="-352425"/>
            <a:r>
              <a:rPr lang="is-IS" dirty="0" smtClean="0"/>
              <a:t>“What you need to do is...”</a:t>
            </a:r>
            <a:endParaRPr lang="en-US" dirty="0" smtClean="0"/>
          </a:p>
        </p:txBody>
      </p:sp>
      <p:sp>
        <p:nvSpPr>
          <p:cNvPr id="4" name="Rectangle 3"/>
          <p:cNvSpPr/>
          <p:nvPr/>
        </p:nvSpPr>
        <p:spPr>
          <a:xfrm>
            <a:off x="5625028" y="1930707"/>
            <a:ext cx="3061772" cy="3966216"/>
          </a:xfrm>
          <a:prstGeom prst="rect">
            <a:avLst/>
          </a:prstGeom>
          <a:gradFill flip="none" rotWithShape="1">
            <a:gsLst>
              <a:gs pos="31000">
                <a:schemeClr val="accent1"/>
              </a:gs>
              <a:gs pos="100000">
                <a:schemeClr val="accent3"/>
              </a:gs>
            </a:gsLst>
            <a:path path="circle">
              <a:fillToRect l="100000" t="100000"/>
            </a:path>
            <a:tileRect r="-100000" b="-100000"/>
          </a:gradFill>
        </p:spPr>
        <p:style>
          <a:lnRef idx="1">
            <a:schemeClr val="accent1"/>
          </a:lnRef>
          <a:fillRef idx="3">
            <a:schemeClr val="accent1"/>
          </a:fillRef>
          <a:effectRef idx="2">
            <a:schemeClr val="accent1"/>
          </a:effectRef>
          <a:fontRef idx="minor">
            <a:schemeClr val="lt1"/>
          </a:fontRef>
        </p:style>
        <p:txBody>
          <a:bodyPr rtlCol="0" anchor="ctr"/>
          <a:lstStyle/>
          <a:p>
            <a:pPr marL="174625" algn="ctr"/>
            <a:r>
              <a:rPr lang="en-US" sz="2800" b="1" i="1" dirty="0" smtClean="0">
                <a:solidFill>
                  <a:schemeClr val="tx2">
                    <a:lumMod val="20000"/>
                    <a:lumOff val="80000"/>
                  </a:schemeClr>
                </a:solidFill>
              </a:rPr>
              <a:t>Motivational </a:t>
            </a:r>
          </a:p>
          <a:p>
            <a:pPr marL="174625" algn="ctr"/>
            <a:r>
              <a:rPr lang="en-US" sz="2800" b="1" i="1" dirty="0" smtClean="0">
                <a:solidFill>
                  <a:schemeClr val="tx2">
                    <a:lumMod val="20000"/>
                    <a:lumOff val="80000"/>
                  </a:schemeClr>
                </a:solidFill>
              </a:rPr>
              <a:t>Interviewing</a:t>
            </a:r>
          </a:p>
          <a:p>
            <a:pPr algn="ctr"/>
            <a:endParaRPr lang="en-US" sz="2400" dirty="0" smtClean="0"/>
          </a:p>
          <a:p>
            <a:pPr marL="174625" algn="ctr"/>
            <a:r>
              <a:rPr lang="en-US" sz="2400" dirty="0" smtClean="0">
                <a:solidFill>
                  <a:srgbClr val="FAFF8A"/>
                </a:solidFill>
                <a:latin typeface="Century Gothic"/>
                <a:cs typeface="Century Gothic"/>
              </a:rPr>
              <a:t>because </a:t>
            </a:r>
          </a:p>
          <a:p>
            <a:pPr marL="174625" algn="ctr"/>
            <a:r>
              <a:rPr lang="en-US" sz="2400" dirty="0" smtClean="0">
                <a:solidFill>
                  <a:srgbClr val="FAFF8A"/>
                </a:solidFill>
                <a:latin typeface="Century Gothic"/>
                <a:cs typeface="Century Gothic"/>
              </a:rPr>
              <a:t>‘should-</a:t>
            </a:r>
            <a:r>
              <a:rPr lang="en-US" sz="2400" dirty="0" err="1" smtClean="0">
                <a:solidFill>
                  <a:srgbClr val="FAFF8A"/>
                </a:solidFill>
                <a:latin typeface="Century Gothic"/>
                <a:cs typeface="Century Gothic"/>
              </a:rPr>
              <a:t>ing</a:t>
            </a:r>
            <a:r>
              <a:rPr lang="en-US" sz="2400" dirty="0" smtClean="0">
                <a:solidFill>
                  <a:srgbClr val="FAFF8A"/>
                </a:solidFill>
                <a:latin typeface="Century Gothic"/>
                <a:cs typeface="Century Gothic"/>
              </a:rPr>
              <a:t>’</a:t>
            </a:r>
          </a:p>
          <a:p>
            <a:pPr marL="174625" algn="ctr"/>
            <a:r>
              <a:rPr lang="en-US" sz="2400" dirty="0" smtClean="0">
                <a:solidFill>
                  <a:srgbClr val="FAFF8A"/>
                </a:solidFill>
                <a:latin typeface="Century Gothic"/>
                <a:cs typeface="Century Gothic"/>
              </a:rPr>
              <a:t> never works</a:t>
            </a:r>
            <a:r>
              <a:rPr lang="en-US" sz="2000" dirty="0" smtClean="0">
                <a:solidFill>
                  <a:srgbClr val="FAFF8A"/>
                </a:solidFill>
                <a:latin typeface="Century Gothic"/>
                <a:cs typeface="Century Gothic"/>
              </a:rPr>
              <a:t>.</a:t>
            </a:r>
          </a:p>
          <a:p>
            <a:pPr algn="ctr"/>
            <a:endParaRPr lang="en-US" dirty="0" smtClean="0"/>
          </a:p>
          <a:p>
            <a:pPr algn="ctr"/>
            <a:endParaRPr lang="en-US" sz="1400" dirty="0" smtClean="0"/>
          </a:p>
          <a:p>
            <a:pPr algn="ctr"/>
            <a:endParaRPr lang="en-US" sz="1400" dirty="0"/>
          </a:p>
          <a:p>
            <a:pPr algn="ctr"/>
            <a:r>
              <a:rPr lang="en-US" sz="1400" dirty="0" smtClean="0">
                <a:solidFill>
                  <a:srgbClr val="BFBFBF"/>
                </a:solidFill>
              </a:rPr>
              <a:t>Clifford &amp; Curtis</a:t>
            </a:r>
          </a:p>
          <a:p>
            <a:pPr algn="ctr"/>
            <a:r>
              <a:rPr lang="en-US" sz="1400" dirty="0" err="1">
                <a:solidFill>
                  <a:srgbClr val="BFBFBF"/>
                </a:solidFill>
              </a:rPr>
              <a:t>m</a:t>
            </a:r>
            <a:r>
              <a:rPr lang="en-US" sz="1400" dirty="0" err="1" smtClean="0">
                <a:solidFill>
                  <a:srgbClr val="BFBFBF"/>
                </a:solidFill>
              </a:rPr>
              <a:t>otivatechange.net</a:t>
            </a:r>
            <a:endParaRPr lang="en-US" sz="1400" dirty="0">
              <a:solidFill>
                <a:srgbClr val="BFBFBF"/>
              </a:solidFill>
            </a:endParaRPr>
          </a:p>
        </p:txBody>
      </p:sp>
    </p:spTree>
    <p:extLst>
      <p:ext uri="{BB962C8B-B14F-4D97-AF65-F5344CB8AC3E}">
        <p14:creationId xmlns:p14="http://schemas.microsoft.com/office/powerpoint/2010/main" val="380025725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544180" y="2435308"/>
            <a:ext cx="6001770" cy="424874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marL="347663" lvl="1"/>
            <a:r>
              <a:rPr lang="en-US" sz="2800" b="1" dirty="0"/>
              <a:t>4 Reasons to Avoid the Expert </a:t>
            </a:r>
            <a:r>
              <a:rPr lang="en-US" sz="2800" b="1" dirty="0" smtClean="0"/>
              <a:t>Trap</a:t>
            </a:r>
            <a:endParaRPr lang="en-US" sz="2800" b="1" dirty="0"/>
          </a:p>
          <a:p>
            <a:pPr marL="0" lvl="1"/>
            <a:endParaRPr lang="en-US" sz="2400" dirty="0"/>
          </a:p>
          <a:p>
            <a:pPr marL="792163" lvl="2" indent="-409575" defTabSz="852488">
              <a:buFont typeface="+mj-lt"/>
              <a:buAutoNum type="arabicPeriod"/>
            </a:pPr>
            <a:r>
              <a:rPr lang="en-US" sz="2400" dirty="0" smtClean="0"/>
              <a:t>Reduces partnership</a:t>
            </a:r>
            <a:endParaRPr lang="en-US" sz="2400" dirty="0"/>
          </a:p>
          <a:p>
            <a:pPr marL="792163" lvl="2" indent="-409575" defTabSz="852488">
              <a:buFont typeface="+mj-lt"/>
              <a:buAutoNum type="arabicPeriod"/>
            </a:pPr>
            <a:r>
              <a:rPr lang="en-US" sz="2400" dirty="0"/>
              <a:t>The practitioner </a:t>
            </a:r>
            <a:r>
              <a:rPr lang="en-US" sz="2400" dirty="0" smtClean="0"/>
              <a:t>might </a:t>
            </a:r>
            <a:r>
              <a:rPr lang="en-US" sz="2400" dirty="0"/>
              <a:t>come across as “the perfect eater” </a:t>
            </a:r>
            <a:endParaRPr lang="en-US" sz="2400" dirty="0" smtClean="0"/>
          </a:p>
          <a:p>
            <a:pPr marL="792163" lvl="2" indent="-409575" defTabSz="852488">
              <a:buFont typeface="+mj-lt"/>
              <a:buAutoNum type="arabicPeriod"/>
            </a:pPr>
            <a:r>
              <a:rPr lang="en-US" sz="2400" dirty="0" smtClean="0"/>
              <a:t>The </a:t>
            </a:r>
            <a:r>
              <a:rPr lang="en-US" sz="2400" dirty="0"/>
              <a:t>practitioner </a:t>
            </a:r>
            <a:r>
              <a:rPr lang="en-US" sz="2400" dirty="0" smtClean="0"/>
              <a:t>might </a:t>
            </a:r>
            <a:r>
              <a:rPr lang="en-US" sz="2400" dirty="0"/>
              <a:t>not come up with a viable </a:t>
            </a:r>
            <a:r>
              <a:rPr lang="en-US" sz="2400" dirty="0" smtClean="0"/>
              <a:t>option.</a:t>
            </a:r>
            <a:endParaRPr lang="en-US" sz="2400" dirty="0"/>
          </a:p>
          <a:p>
            <a:pPr marL="792163" lvl="2" indent="-409575" defTabSz="852488">
              <a:buFont typeface="+mj-lt"/>
              <a:buAutoNum type="arabicPeriod"/>
            </a:pPr>
            <a:r>
              <a:rPr lang="en-US" sz="2400" dirty="0"/>
              <a:t>The client knows best what will </a:t>
            </a:r>
            <a:r>
              <a:rPr lang="en-US" sz="2400" dirty="0" smtClean="0"/>
              <a:t>work.</a:t>
            </a:r>
            <a:endParaRPr lang="en-US" sz="2400" dirty="0"/>
          </a:p>
        </p:txBody>
      </p:sp>
      <p:sp>
        <p:nvSpPr>
          <p:cNvPr id="2" name="Title 1"/>
          <p:cNvSpPr>
            <a:spLocks noGrp="1"/>
          </p:cNvSpPr>
          <p:nvPr>
            <p:ph type="title"/>
          </p:nvPr>
        </p:nvSpPr>
        <p:spPr/>
        <p:txBody>
          <a:bodyPr/>
          <a:lstStyle/>
          <a:p>
            <a:r>
              <a:rPr lang="en-US" dirty="0" smtClean="0"/>
              <a:t>The Spirit of MI</a:t>
            </a:r>
            <a:endParaRPr lang="en-US" dirty="0"/>
          </a:p>
        </p:txBody>
      </p:sp>
      <p:sp>
        <p:nvSpPr>
          <p:cNvPr id="3" name="Content Placeholder 2"/>
          <p:cNvSpPr>
            <a:spLocks noGrp="1"/>
          </p:cNvSpPr>
          <p:nvPr>
            <p:ph idx="1"/>
          </p:nvPr>
        </p:nvSpPr>
        <p:spPr>
          <a:xfrm>
            <a:off x="457200" y="1600200"/>
            <a:ext cx="5497691" cy="4876800"/>
          </a:xfrm>
        </p:spPr>
        <p:txBody>
          <a:bodyPr>
            <a:normAutofit/>
          </a:bodyPr>
          <a:lstStyle/>
          <a:p>
            <a:pPr marL="514350" indent="-514350">
              <a:buFont typeface="+mj-lt"/>
              <a:buAutoNum type="arabicPeriod"/>
            </a:pPr>
            <a:r>
              <a:rPr lang="en-US" dirty="0" smtClean="0"/>
              <a:t>Partnership </a:t>
            </a:r>
            <a:endParaRPr lang="en-US" dirty="0"/>
          </a:p>
          <a:p>
            <a:pPr marL="1196658" lvl="2" indent="-352425"/>
            <a:endParaRPr lang="en-US" dirty="0" smtClean="0"/>
          </a:p>
          <a:p>
            <a:pPr marL="1196658" lvl="2" indent="-352425"/>
            <a:r>
              <a:rPr lang="en-US" dirty="0" smtClean="0"/>
              <a:t>.</a:t>
            </a:r>
            <a:endParaRPr lang="en-US" dirty="0"/>
          </a:p>
        </p:txBody>
      </p:sp>
      <p:sp>
        <p:nvSpPr>
          <p:cNvPr id="7" name="Rectangle 6"/>
          <p:cNvSpPr/>
          <p:nvPr/>
        </p:nvSpPr>
        <p:spPr>
          <a:xfrm>
            <a:off x="5479143" y="861044"/>
            <a:ext cx="3465286" cy="2767527"/>
          </a:xfrm>
          <a:prstGeom prst="rect">
            <a:avLst/>
          </a:prstGeom>
          <a:gradFill flip="none" rotWithShape="1">
            <a:gsLst>
              <a:gs pos="31000">
                <a:schemeClr val="accent1"/>
              </a:gs>
              <a:gs pos="100000">
                <a:schemeClr val="accent3"/>
              </a:gs>
            </a:gsLst>
            <a:path path="circle">
              <a:fillToRect l="100000" t="100000"/>
            </a:path>
            <a:tileRect r="-100000" b="-100000"/>
          </a:gradFill>
        </p:spPr>
        <p:style>
          <a:lnRef idx="1">
            <a:schemeClr val="accent1"/>
          </a:lnRef>
          <a:fillRef idx="3">
            <a:schemeClr val="accent1"/>
          </a:fillRef>
          <a:effectRef idx="2">
            <a:schemeClr val="accent1"/>
          </a:effectRef>
          <a:fontRef idx="minor">
            <a:schemeClr val="lt1"/>
          </a:fontRef>
        </p:style>
        <p:txBody>
          <a:bodyPr rtlCol="0" anchor="ctr"/>
          <a:lstStyle/>
          <a:p>
            <a:pPr marL="174625" algn="ctr"/>
            <a:r>
              <a:rPr lang="en-US" sz="2700" dirty="0" smtClean="0">
                <a:solidFill>
                  <a:schemeClr val="tx2">
                    <a:lumMod val="20000"/>
                    <a:lumOff val="80000"/>
                  </a:schemeClr>
                </a:solidFill>
              </a:rPr>
              <a:t>You might know about nutrition, but your client knows what works.</a:t>
            </a:r>
            <a:endParaRPr lang="en-US" sz="2700" dirty="0" smtClean="0">
              <a:solidFill>
                <a:srgbClr val="FAFF8A"/>
              </a:solidFill>
              <a:latin typeface="Century Gothic"/>
              <a:cs typeface="Century Gothic"/>
            </a:endParaRPr>
          </a:p>
          <a:p>
            <a:pPr algn="ctr"/>
            <a:endParaRPr lang="en-US" sz="1400" dirty="0" smtClean="0"/>
          </a:p>
          <a:p>
            <a:pPr algn="ctr"/>
            <a:endParaRPr lang="en-US" sz="1400" dirty="0"/>
          </a:p>
          <a:p>
            <a:pPr algn="ctr"/>
            <a:r>
              <a:rPr lang="en-US" sz="1400" dirty="0" smtClean="0">
                <a:solidFill>
                  <a:schemeClr val="bg1">
                    <a:lumMod val="75000"/>
                  </a:schemeClr>
                </a:solidFill>
              </a:rPr>
              <a:t>Clifford &amp; Curtis</a:t>
            </a:r>
          </a:p>
          <a:p>
            <a:pPr algn="ctr"/>
            <a:r>
              <a:rPr lang="en-US" sz="1400" dirty="0" err="1">
                <a:solidFill>
                  <a:schemeClr val="bg1">
                    <a:lumMod val="75000"/>
                  </a:schemeClr>
                </a:solidFill>
              </a:rPr>
              <a:t>m</a:t>
            </a:r>
            <a:r>
              <a:rPr lang="en-US" sz="1400" dirty="0" err="1" smtClean="0">
                <a:solidFill>
                  <a:schemeClr val="bg1">
                    <a:lumMod val="75000"/>
                  </a:schemeClr>
                </a:solidFill>
              </a:rPr>
              <a:t>otivatechange.net</a:t>
            </a:r>
            <a:endParaRPr lang="en-US" sz="1400" dirty="0">
              <a:solidFill>
                <a:schemeClr val="bg1">
                  <a:lumMod val="75000"/>
                </a:schemeClr>
              </a:solidFill>
            </a:endParaRPr>
          </a:p>
        </p:txBody>
      </p:sp>
    </p:spTree>
    <p:extLst>
      <p:ext uri="{BB962C8B-B14F-4D97-AF65-F5344CB8AC3E}">
        <p14:creationId xmlns:p14="http://schemas.microsoft.com/office/powerpoint/2010/main" val="72548159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Spirit of MI</a:t>
            </a:r>
            <a:endParaRPr lang="en-US" dirty="0"/>
          </a:p>
        </p:txBody>
      </p:sp>
      <p:sp>
        <p:nvSpPr>
          <p:cNvPr id="3" name="Content Placeholder 2"/>
          <p:cNvSpPr>
            <a:spLocks noGrp="1"/>
          </p:cNvSpPr>
          <p:nvPr>
            <p:ph idx="1"/>
          </p:nvPr>
        </p:nvSpPr>
        <p:spPr>
          <a:xfrm>
            <a:off x="457200" y="1600200"/>
            <a:ext cx="5497691" cy="4876800"/>
          </a:xfrm>
        </p:spPr>
        <p:txBody>
          <a:bodyPr>
            <a:normAutofit/>
          </a:bodyPr>
          <a:lstStyle/>
          <a:p>
            <a:pPr marL="514350" indent="-514350">
              <a:buFont typeface="+mj-lt"/>
              <a:buAutoNum type="arabicPeriod"/>
            </a:pPr>
            <a:r>
              <a:rPr lang="en-US" dirty="0" smtClean="0"/>
              <a:t>Partnership</a:t>
            </a:r>
          </a:p>
          <a:p>
            <a:pPr marL="0" indent="0">
              <a:buNone/>
            </a:pPr>
            <a:r>
              <a:rPr lang="en-US" dirty="0" smtClean="0"/>
              <a:t> </a:t>
            </a:r>
            <a:endParaRPr lang="en-US" dirty="0"/>
          </a:p>
          <a:p>
            <a:pPr marL="1196658" lvl="2" indent="-352425"/>
            <a:endParaRPr lang="en-US" dirty="0" smtClean="0"/>
          </a:p>
          <a:p>
            <a:pPr marL="1196658" lvl="2" indent="-352425"/>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751819589"/>
              </p:ext>
            </p:extLst>
          </p:nvPr>
        </p:nvGraphicFramePr>
        <p:xfrm>
          <a:off x="1019502" y="2435874"/>
          <a:ext cx="7469956" cy="3758807"/>
        </p:xfrm>
        <a:graphic>
          <a:graphicData uri="http://schemas.openxmlformats.org/drawingml/2006/table">
            <a:tbl>
              <a:tblPr firstRow="1" bandRow="1">
                <a:tableStyleId>{5C22544A-7EE6-4342-B048-85BDC9FD1C3A}</a:tableStyleId>
              </a:tblPr>
              <a:tblGrid>
                <a:gridCol w="3312210"/>
                <a:gridCol w="4157746"/>
              </a:tblGrid>
              <a:tr h="466968">
                <a:tc>
                  <a:txBody>
                    <a:bodyPr/>
                    <a:lstStyle/>
                    <a:p>
                      <a:r>
                        <a:rPr lang="en-US" dirty="0" smtClean="0"/>
                        <a:t>Expert Trap</a:t>
                      </a:r>
                      <a:endParaRPr lang="en-US" dirty="0"/>
                    </a:p>
                  </a:txBody>
                  <a:tcPr/>
                </a:tc>
                <a:tc>
                  <a:txBody>
                    <a:bodyPr/>
                    <a:lstStyle/>
                    <a:p>
                      <a:r>
                        <a:rPr lang="en-US" dirty="0" smtClean="0"/>
                        <a:t>Partnership</a:t>
                      </a:r>
                      <a:endParaRPr lang="en-US" dirty="0"/>
                    </a:p>
                  </a:txBody>
                  <a:tcPr/>
                </a:tc>
              </a:tr>
              <a:tr h="466968">
                <a:tc>
                  <a:txBody>
                    <a:bodyPr/>
                    <a:lstStyle/>
                    <a:p>
                      <a:r>
                        <a:rPr lang="en-US" dirty="0" smtClean="0"/>
                        <a:t>I</a:t>
                      </a:r>
                      <a:r>
                        <a:rPr lang="en-US" baseline="0" dirty="0" smtClean="0"/>
                        <a:t> make fruit smoothies to get more fruit in my diet.</a:t>
                      </a:r>
                      <a:endParaRPr lang="en-US" dirty="0"/>
                    </a:p>
                  </a:txBody>
                  <a:tcPr/>
                </a:tc>
                <a:tc>
                  <a:txBody>
                    <a:bodyPr/>
                    <a:lstStyle/>
                    <a:p>
                      <a:r>
                        <a:rPr lang="en-US" dirty="0" smtClean="0"/>
                        <a:t>What ideas do you have for adding more fruit? </a:t>
                      </a:r>
                      <a:r>
                        <a:rPr lang="is-IS" dirty="0" smtClean="0"/>
                        <a:t>…</a:t>
                      </a:r>
                      <a:r>
                        <a:rPr lang="en-US" dirty="0" smtClean="0"/>
                        <a:t> Would you be interested in hearing an</a:t>
                      </a:r>
                      <a:r>
                        <a:rPr lang="en-US" baseline="0" dirty="0" smtClean="0"/>
                        <a:t> idea?</a:t>
                      </a:r>
                    </a:p>
                  </a:txBody>
                  <a:tcPr/>
                </a:tc>
              </a:tr>
              <a:tr h="466968">
                <a:tc>
                  <a:txBody>
                    <a:bodyPr/>
                    <a:lstStyle/>
                    <a:p>
                      <a:r>
                        <a:rPr lang="en-US" dirty="0" smtClean="0"/>
                        <a:t>You should try yoga. It will make you stronger and reduce your stress.</a:t>
                      </a:r>
                      <a:endParaRPr lang="en-US" dirty="0"/>
                    </a:p>
                  </a:txBody>
                  <a:tcPr/>
                </a:tc>
                <a:tc>
                  <a:txBody>
                    <a:bodyPr/>
                    <a:lstStyle/>
                    <a:p>
                      <a:r>
                        <a:rPr lang="en-US" baseline="0" dirty="0" smtClean="0"/>
                        <a:t>Some activities like yoga are geared toward stretching, strengthening and relaxation. What are your feelings about those types of activities?</a:t>
                      </a:r>
                    </a:p>
                  </a:txBody>
                  <a:tcPr/>
                </a:tc>
              </a:tr>
              <a:tr h="466968">
                <a:tc>
                  <a:txBody>
                    <a:bodyPr/>
                    <a:lstStyle/>
                    <a:p>
                      <a:r>
                        <a:rPr lang="en-US" dirty="0" smtClean="0"/>
                        <a:t>If you don’t get your blood sugars under control, your kidneys</a:t>
                      </a:r>
                      <a:r>
                        <a:rPr lang="en-US" baseline="0" dirty="0" smtClean="0"/>
                        <a:t> are going to fail.</a:t>
                      </a:r>
                      <a:endParaRPr lang="en-US" dirty="0"/>
                    </a:p>
                  </a:txBody>
                  <a:tcPr/>
                </a:tc>
                <a:tc>
                  <a:txBody>
                    <a:bodyPr/>
                    <a:lstStyle/>
                    <a:p>
                      <a:r>
                        <a:rPr lang="en-US" baseline="0" dirty="0" smtClean="0"/>
                        <a:t>What concerns you most about having high blood sugars? </a:t>
                      </a:r>
                      <a:r>
                        <a:rPr lang="is-IS" baseline="0" dirty="0" smtClean="0"/>
                        <a:t>…</a:t>
                      </a:r>
                      <a:r>
                        <a:rPr lang="en-US" baseline="0" dirty="0" smtClean="0"/>
                        <a:t> Would you be interested in hearing more about how blood sugars affect the body?</a:t>
                      </a:r>
                    </a:p>
                  </a:txBody>
                  <a:tcPr/>
                </a:tc>
              </a:tr>
            </a:tbl>
          </a:graphicData>
        </a:graphic>
      </p:graphicFrame>
    </p:spTree>
    <p:extLst>
      <p:ext uri="{BB962C8B-B14F-4D97-AF65-F5344CB8AC3E}">
        <p14:creationId xmlns:p14="http://schemas.microsoft.com/office/powerpoint/2010/main" val="419194721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Spirit of MI</a:t>
            </a:r>
            <a:endParaRPr lang="en-US" dirty="0"/>
          </a:p>
        </p:txBody>
      </p:sp>
      <p:sp>
        <p:nvSpPr>
          <p:cNvPr id="3" name="Content Placeholder 2"/>
          <p:cNvSpPr>
            <a:spLocks noGrp="1"/>
          </p:cNvSpPr>
          <p:nvPr>
            <p:ph idx="1"/>
          </p:nvPr>
        </p:nvSpPr>
        <p:spPr>
          <a:xfrm>
            <a:off x="457200" y="1600200"/>
            <a:ext cx="5497691" cy="4876800"/>
          </a:xfrm>
        </p:spPr>
        <p:txBody>
          <a:bodyPr>
            <a:normAutofit/>
          </a:bodyPr>
          <a:lstStyle/>
          <a:p>
            <a:pPr marL="514350" indent="-514350">
              <a:buFont typeface="+mj-lt"/>
              <a:buAutoNum type="arabicPeriod"/>
            </a:pPr>
            <a:r>
              <a:rPr lang="en-US" dirty="0" smtClean="0"/>
              <a:t>Partnership – Your turn!</a:t>
            </a:r>
          </a:p>
          <a:p>
            <a:pPr marL="0" indent="0">
              <a:buNone/>
            </a:pPr>
            <a:r>
              <a:rPr lang="en-US" dirty="0" smtClean="0"/>
              <a:t> </a:t>
            </a:r>
            <a:endParaRPr lang="en-US" dirty="0"/>
          </a:p>
          <a:p>
            <a:pPr marL="1196658" lvl="2" indent="-352425"/>
            <a:endParaRPr lang="en-US" dirty="0" smtClean="0"/>
          </a:p>
          <a:p>
            <a:pPr marL="1196658" lvl="2" indent="-352425"/>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011083618"/>
              </p:ext>
            </p:extLst>
          </p:nvPr>
        </p:nvGraphicFramePr>
        <p:xfrm>
          <a:off x="1019502" y="2435874"/>
          <a:ext cx="7469956" cy="3484487"/>
        </p:xfrm>
        <a:graphic>
          <a:graphicData uri="http://schemas.openxmlformats.org/drawingml/2006/table">
            <a:tbl>
              <a:tblPr firstRow="1" bandRow="1">
                <a:tableStyleId>{5C22544A-7EE6-4342-B048-85BDC9FD1C3A}</a:tableStyleId>
              </a:tblPr>
              <a:tblGrid>
                <a:gridCol w="3312210"/>
                <a:gridCol w="4157746"/>
              </a:tblGrid>
              <a:tr h="466968">
                <a:tc>
                  <a:txBody>
                    <a:bodyPr/>
                    <a:lstStyle/>
                    <a:p>
                      <a:r>
                        <a:rPr lang="en-US" dirty="0" smtClean="0"/>
                        <a:t>Expert Trap</a:t>
                      </a:r>
                      <a:endParaRPr lang="en-US" dirty="0"/>
                    </a:p>
                  </a:txBody>
                  <a:tcPr/>
                </a:tc>
                <a:tc>
                  <a:txBody>
                    <a:bodyPr/>
                    <a:lstStyle/>
                    <a:p>
                      <a:r>
                        <a:rPr lang="en-US" dirty="0" smtClean="0"/>
                        <a:t>Partnership</a:t>
                      </a:r>
                      <a:endParaRPr lang="en-US" dirty="0"/>
                    </a:p>
                  </a:txBody>
                  <a:tcPr/>
                </a:tc>
              </a:tr>
              <a:tr h="466968">
                <a:tc>
                  <a:txBody>
                    <a:bodyPr/>
                    <a:lstStyle/>
                    <a:p>
                      <a:r>
                        <a:rPr lang="en-US" dirty="0" smtClean="0"/>
                        <a:t>If you could just start going</a:t>
                      </a:r>
                      <a:r>
                        <a:rPr lang="en-US" baseline="0" dirty="0" smtClean="0"/>
                        <a:t> for walks during your lunch breaks, that would really help.</a:t>
                      </a:r>
                    </a:p>
                    <a:p>
                      <a:endParaRPr lang="en-US" dirty="0"/>
                    </a:p>
                  </a:txBody>
                  <a:tcPr/>
                </a:tc>
                <a:tc>
                  <a:txBody>
                    <a:bodyPr/>
                    <a:lstStyle/>
                    <a:p>
                      <a:endParaRPr lang="en-US" dirty="0"/>
                    </a:p>
                  </a:txBody>
                  <a:tcPr/>
                </a:tc>
              </a:tr>
              <a:tr h="466968">
                <a:tc>
                  <a:txBody>
                    <a:bodyPr/>
                    <a:lstStyle/>
                    <a:p>
                      <a:r>
                        <a:rPr lang="en-US" dirty="0" smtClean="0"/>
                        <a:t>You are definitely going to need to cut out all the soda.</a:t>
                      </a:r>
                    </a:p>
                    <a:p>
                      <a:endParaRPr lang="en-US" dirty="0"/>
                    </a:p>
                  </a:txBody>
                  <a:tcPr/>
                </a:tc>
                <a:tc>
                  <a:txBody>
                    <a:bodyPr/>
                    <a:lstStyle/>
                    <a:p>
                      <a:endParaRPr lang="en-US"/>
                    </a:p>
                  </a:txBody>
                  <a:tcPr/>
                </a:tc>
              </a:tr>
              <a:tr h="466968">
                <a:tc>
                  <a:txBody>
                    <a:bodyPr/>
                    <a:lstStyle/>
                    <a:p>
                      <a:r>
                        <a:rPr lang="en-US" dirty="0" smtClean="0"/>
                        <a:t>I like</a:t>
                      </a:r>
                      <a:r>
                        <a:rPr lang="en-US" baseline="0" dirty="0" smtClean="0"/>
                        <a:t> to put my broccoli in the microwave to steam it. It’s much faster that way.</a:t>
                      </a:r>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9825180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554</TotalTime>
  <Words>1267</Words>
  <Application>Microsoft Macintosh PowerPoint</Application>
  <PresentationFormat>On-screen Show (4:3)</PresentationFormat>
  <Paragraphs>141</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Clarity</vt:lpstr>
      <vt:lpstr>The Spirit of  motivational interviewing</vt:lpstr>
      <vt:lpstr>Learning Objectives</vt:lpstr>
      <vt:lpstr>The Spirit of MI</vt:lpstr>
      <vt:lpstr>The Spirit of MI</vt:lpstr>
      <vt:lpstr>The Spirit of MI</vt:lpstr>
      <vt:lpstr>The Spirit of MI</vt:lpstr>
      <vt:lpstr>The Spirit of MI</vt:lpstr>
      <vt:lpstr>The Spirit of MI</vt:lpstr>
      <vt:lpstr>The Spirit of MI</vt:lpstr>
      <vt:lpstr>The Spirit of MI</vt:lpstr>
      <vt:lpstr>The Spirit of MI</vt:lpstr>
      <vt:lpstr>The Spirit of MI</vt:lpstr>
      <vt:lpstr>The Spirit of MI</vt:lpstr>
      <vt:lpstr>The Spirit of MI</vt:lpstr>
      <vt:lpstr>In Class Activity</vt:lpstr>
      <vt:lpstr>PowerPoint Presentation</vt:lpstr>
      <vt:lpstr>Take Home Messages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Complexities of Lifestyle Changes</dc:title>
  <dc:creator>Office 2004 Test Drive User</dc:creator>
  <cp:lastModifiedBy>Dazzia Szczepaniak</cp:lastModifiedBy>
  <cp:revision>55</cp:revision>
  <dcterms:created xsi:type="dcterms:W3CDTF">2016-08-31T20:33:07Z</dcterms:created>
  <dcterms:modified xsi:type="dcterms:W3CDTF">2017-05-16T00:08:08Z</dcterms:modified>
</cp:coreProperties>
</file>