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311" r:id="rId4"/>
    <p:sldId id="315" r:id="rId5"/>
    <p:sldId id="317" r:id="rId6"/>
    <p:sldId id="313" r:id="rId7"/>
    <p:sldId id="321" r:id="rId8"/>
    <p:sldId id="319" r:id="rId9"/>
    <p:sldId id="344" r:id="rId10"/>
    <p:sldId id="345" r:id="rId11"/>
    <p:sldId id="320" r:id="rId12"/>
    <p:sldId id="322" r:id="rId13"/>
    <p:sldId id="323" r:id="rId14"/>
    <p:sldId id="328" r:id="rId15"/>
    <p:sldId id="329" r:id="rId16"/>
    <p:sldId id="338" r:id="rId17"/>
    <p:sldId id="324" r:id="rId18"/>
    <p:sldId id="330" r:id="rId19"/>
    <p:sldId id="325" r:id="rId20"/>
    <p:sldId id="326" r:id="rId21"/>
    <p:sldId id="331" r:id="rId22"/>
    <p:sldId id="327" r:id="rId23"/>
    <p:sldId id="332" r:id="rId24"/>
    <p:sldId id="333" r:id="rId25"/>
    <p:sldId id="334" r:id="rId26"/>
    <p:sldId id="335" r:id="rId27"/>
    <p:sldId id="336" r:id="rId28"/>
    <p:sldId id="337" r:id="rId29"/>
    <p:sldId id="339" r:id="rId30"/>
    <p:sldId id="346" r:id="rId31"/>
    <p:sldId id="340" r:id="rId32"/>
    <p:sldId id="342" r:id="rId33"/>
    <p:sldId id="343" r:id="rId34"/>
    <p:sldId id="31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30"/>
    <a:srgbClr val="D6550D"/>
    <a:srgbClr val="D62F09"/>
    <a:srgbClr val="8F3302"/>
    <a:srgbClr val="973914"/>
    <a:srgbClr val="B2451F"/>
    <a:srgbClr val="A55614"/>
    <a:srgbClr val="A54424"/>
    <a:srgbClr val="A53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32" autoAdjust="0"/>
  </p:normalViewPr>
  <p:slideViewPr>
    <p:cSldViewPr snapToGrid="0" snapToObjects="1">
      <p:cViewPr>
        <p:scale>
          <a:sx n="100" d="100"/>
          <a:sy n="100" d="100"/>
        </p:scale>
        <p:origin x="-1560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B9AAE-C659-E240-AFEA-FB56B9160EFA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1B504-11CD-9A44-9C2A-55951DD76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832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2603FF6-BCF9-0649-BB7D-CFF4702520E5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065E583-786D-FA41-8759-46E92F7A4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D6550D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Calibri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Nutrition &amp; Fitness Industries:</a:t>
            </a:r>
            <a:br>
              <a:rPr lang="en-US" sz="3600" dirty="0" smtClean="0"/>
            </a:br>
            <a:r>
              <a:rPr lang="en-US" sz="2400" dirty="0" smtClean="0"/>
              <a:t>Weight Concerns &amp; Disordered Eating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15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74" l="0" r="99862">
                        <a14:foregroundMark x1="91492" y1="88296" x2="91492" y2="88296"/>
                        <a14:foregroundMark x1="14751" y1="26266" x2="14751" y2="262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705" y="3829538"/>
            <a:ext cx="2579225" cy="284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75" y="6184814"/>
            <a:ext cx="59630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Companion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slides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to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Motivational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Interviewing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in Nutrition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Fitness</a:t>
            </a:r>
          </a:p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ISBN: </a:t>
            </a:r>
            <a:r>
              <a:rPr lang="is-IS" sz="1100" kern="12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9781462524181</a:t>
            </a:r>
            <a:r>
              <a:rPr lang="de-DE" sz="1100" kern="12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  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© 2016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Dawn Clifford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Laura Curtis</a:t>
            </a:r>
          </a:p>
          <a:p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Press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370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Seventh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Ave Suite 1200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New York, NY, 10001-1020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guilford.com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642332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Exploring a Negative 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6100"/>
            <a:ext cx="8229600" cy="14351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Support your client in finding a healthy relationship with food and fitness</a:t>
            </a:r>
          </a:p>
          <a:p>
            <a:r>
              <a:rPr lang="en-US" sz="2800" dirty="0" smtClean="0"/>
              <a:t>Focusing on weight detracts from healing food/body image issues.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711200" y="4292600"/>
            <a:ext cx="7861300" cy="218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en-US" sz="2400" dirty="0"/>
              <a:t>Your clients may make many positive, health-supporting changes</a:t>
            </a:r>
            <a:r>
              <a:rPr lang="mr-IN" sz="2400" dirty="0" smtClean="0"/>
              <a:t>…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algn="r"/>
            <a:r>
              <a:rPr lang="en-US" sz="2400" dirty="0" smtClean="0"/>
              <a:t> </a:t>
            </a:r>
            <a:r>
              <a:rPr lang="mr-IN" sz="2400" dirty="0" smtClean="0"/>
              <a:t>…</a:t>
            </a:r>
            <a:r>
              <a:rPr lang="en-US" sz="2400" dirty="0" smtClean="0"/>
              <a:t>and </a:t>
            </a:r>
            <a:r>
              <a:rPr lang="en-US" sz="2400" dirty="0"/>
              <a:t>their body </a:t>
            </a:r>
            <a:r>
              <a:rPr lang="en-US" sz="2400" dirty="0" smtClean="0"/>
              <a:t>weight &amp; shape </a:t>
            </a:r>
            <a:r>
              <a:rPr lang="en-US" sz="2400" dirty="0"/>
              <a:t>may stay the same.</a:t>
            </a:r>
          </a:p>
        </p:txBody>
      </p:sp>
      <p:sp>
        <p:nvSpPr>
          <p:cNvPr id="5" name="Trapezoid 4"/>
          <p:cNvSpPr/>
          <p:nvPr/>
        </p:nvSpPr>
        <p:spPr>
          <a:xfrm rot="1060984">
            <a:off x="7571028" y="4019660"/>
            <a:ext cx="1404053" cy="1153822"/>
          </a:xfrm>
          <a:prstGeom prst="trapezoi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hord 5"/>
          <p:cNvSpPr/>
          <p:nvPr/>
        </p:nvSpPr>
        <p:spPr>
          <a:xfrm rot="6712360">
            <a:off x="8136636" y="4140836"/>
            <a:ext cx="434340" cy="379730"/>
          </a:xfrm>
          <a:prstGeom prst="chord">
            <a:avLst>
              <a:gd name="adj1" fmla="val 5390360"/>
              <a:gd name="adj2" fmla="val 16200000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8343900" y="4216400"/>
            <a:ext cx="25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407400" y="4241800"/>
            <a:ext cx="25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8267700" y="4191000"/>
            <a:ext cx="25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8379107" y="4229100"/>
            <a:ext cx="193393" cy="1264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251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Explore the root of your client’s body dissatisfaction.</a:t>
            </a:r>
          </a:p>
          <a:p>
            <a:r>
              <a:rPr lang="en-US" dirty="0" smtClean="0"/>
              <a:t>What are some questions you could ask to explore body image with a client?</a:t>
            </a:r>
          </a:p>
          <a:p>
            <a:pPr lvl="1"/>
            <a:r>
              <a:rPr lang="en-US" dirty="0" smtClean="0"/>
              <a:t>___________________________________________________</a:t>
            </a:r>
          </a:p>
          <a:p>
            <a:pPr lvl="1"/>
            <a:r>
              <a:rPr lang="en-US" dirty="0" smtClean="0"/>
              <a:t>___________________________________________________</a:t>
            </a:r>
            <a:endParaRPr lang="en-US" dirty="0"/>
          </a:p>
          <a:p>
            <a:pPr lvl="1"/>
            <a:r>
              <a:rPr lang="en-US" dirty="0" smtClean="0"/>
              <a:t>___________________________________________________</a:t>
            </a:r>
            <a:endParaRPr lang="en-US" dirty="0"/>
          </a:p>
          <a:p>
            <a:pPr lvl="1"/>
            <a:r>
              <a:rPr lang="en-US" dirty="0" smtClean="0"/>
              <a:t>___________________________________________________</a:t>
            </a:r>
            <a:endParaRPr lang="en-US" dirty="0"/>
          </a:p>
          <a:p>
            <a:pPr lvl="1"/>
            <a:r>
              <a:rPr lang="en-US" dirty="0" smtClean="0"/>
              <a:t>___________________________________________________</a:t>
            </a:r>
            <a:endParaRPr lang="en-US" dirty="0"/>
          </a:p>
          <a:p>
            <a:pPr lvl="1"/>
            <a:r>
              <a:rPr lang="en-US" dirty="0" smtClean="0"/>
              <a:t>___________________________________________________</a:t>
            </a:r>
            <a:endParaRPr lang="en-US" dirty="0"/>
          </a:p>
          <a:p>
            <a:pPr lvl="1"/>
            <a:r>
              <a:rPr lang="en-US" dirty="0" smtClean="0"/>
              <a:t>___________________________________________________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100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a Negative 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35100"/>
          </a:xfrm>
        </p:spPr>
        <p:txBody>
          <a:bodyPr/>
          <a:lstStyle/>
          <a:p>
            <a:r>
              <a:rPr lang="en-US" dirty="0" smtClean="0"/>
              <a:t>Questions about body image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7696200" cy="3746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200" dirty="0" smtClean="0"/>
              <a:t>When did you first start feeling that your body wasn’t ok?</a:t>
            </a:r>
          </a:p>
          <a:p>
            <a:pPr lvl="1"/>
            <a:r>
              <a:rPr lang="en-US" sz="2200" dirty="0" smtClean="0"/>
              <a:t>Where do you think that message came from?</a:t>
            </a:r>
          </a:p>
          <a:p>
            <a:pPr lvl="1"/>
            <a:r>
              <a:rPr lang="en-US" sz="2200" dirty="0" smtClean="0"/>
              <a:t>Describe the messages you heard about weight and size during your youth.</a:t>
            </a:r>
          </a:p>
          <a:p>
            <a:pPr lvl="1"/>
            <a:r>
              <a:rPr lang="en-US" sz="2200" dirty="0" smtClean="0"/>
              <a:t>What is it about your body that you don’t like?</a:t>
            </a:r>
          </a:p>
          <a:p>
            <a:pPr lvl="1"/>
            <a:r>
              <a:rPr lang="en-US" sz="2200" dirty="0" smtClean="0"/>
              <a:t>What are some negative thoughts you have about your body during a typical day?</a:t>
            </a:r>
          </a:p>
          <a:p>
            <a:pPr lvl="1"/>
            <a:r>
              <a:rPr lang="en-US" sz="2200" dirty="0" smtClean="0"/>
              <a:t>What are your thoughts when you step on a scale? How do those thoughts affect you?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60913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Clients will be more open to a non-diet approach when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/>
              <a:t>y</a:t>
            </a:r>
            <a:r>
              <a:rPr lang="en-US" dirty="0" smtClean="0"/>
              <a:t>ou validate their concerns. </a:t>
            </a:r>
          </a:p>
          <a:p>
            <a:pPr lvl="1"/>
            <a:r>
              <a:rPr lang="en-US" dirty="0" smtClean="0"/>
              <a:t>they realize the dieting journey hasn’t been working.</a:t>
            </a:r>
          </a:p>
          <a:p>
            <a:pPr lvl="1"/>
            <a:r>
              <a:rPr lang="en-US" dirty="0" smtClean="0"/>
              <a:t>you emphasize autonomy and partnership.</a:t>
            </a:r>
          </a:p>
          <a:p>
            <a:pPr lvl="1"/>
            <a:r>
              <a:rPr lang="en-US" dirty="0" smtClean="0"/>
              <a:t>you refrain from arguing in favor of a non-diet approach.</a:t>
            </a:r>
          </a:p>
          <a:p>
            <a:pPr lvl="1"/>
            <a:r>
              <a:rPr lang="en-US" dirty="0" smtClean="0"/>
              <a:t>you take the time to engage and build a strong relationship with your client first.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868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6 steps to introducing a non-diet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</a:t>
            </a:r>
            <a:r>
              <a:rPr lang="en-US" dirty="0"/>
              <a:t>about previous dieting </a:t>
            </a:r>
            <a:r>
              <a:rPr lang="en-US" dirty="0" smtClean="0"/>
              <a:t>attempts.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the “diet misery” talk that you hear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what he/she already knows about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permission to share more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what it means to follow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your client’s thoughts about the approach.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346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6 steps to introducing a non-diet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</a:t>
            </a:r>
            <a:r>
              <a:rPr lang="en-US" dirty="0"/>
              <a:t>about previous dieting </a:t>
            </a:r>
            <a:r>
              <a:rPr lang="en-US" dirty="0" smtClean="0"/>
              <a:t>attempts.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the “diet misery” talk that you hear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what he/she already knows about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permission to share more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what it means to follow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your client’s thoughts about the approach.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-50800" y="2336800"/>
            <a:ext cx="5461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87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1" indent="-514350">
              <a:buFont typeface="+mj-lt"/>
              <a:buAutoNum type="arabicPeriod"/>
            </a:pPr>
            <a:r>
              <a:rPr lang="en-US" dirty="0"/>
              <a:t>Ask the client about previous dieting attempts</a:t>
            </a:r>
            <a:r>
              <a:rPr lang="en-US" dirty="0" smtClean="0"/>
              <a:t>.</a:t>
            </a:r>
          </a:p>
          <a:p>
            <a:pPr marL="863600" lvl="2" indent="-182563"/>
            <a:r>
              <a:rPr lang="en-US" dirty="0" smtClean="0"/>
              <a:t>Ask </a:t>
            </a:r>
            <a:r>
              <a:rPr lang="en-US" dirty="0"/>
              <a:t>questions to elicit </a:t>
            </a:r>
            <a:r>
              <a:rPr lang="en-US" dirty="0" smtClean="0"/>
              <a:t>thoughts</a:t>
            </a:r>
            <a:r>
              <a:rPr lang="en-US" dirty="0"/>
              <a:t>, feelings and experiences </a:t>
            </a:r>
            <a:r>
              <a:rPr lang="en-US" dirty="0" smtClean="0"/>
              <a:t>related to dieting.</a:t>
            </a:r>
          </a:p>
          <a:p>
            <a:pPr marL="863600" lvl="2" indent="-182563"/>
            <a:r>
              <a:rPr lang="en-US" dirty="0" smtClean="0"/>
              <a:t>Provide your client a safe space to explore some of the downsides of actively pursuing weight loss.</a:t>
            </a:r>
          </a:p>
          <a:p>
            <a:pPr marL="457200" lvl="2"/>
            <a:endParaRPr lang="en-US" dirty="0"/>
          </a:p>
          <a:p>
            <a:pPr marL="457200" lvl="2"/>
            <a:endParaRPr lang="en-US" dirty="0" smtClean="0"/>
          </a:p>
          <a:p>
            <a:pPr marL="457200" lvl="2"/>
            <a:endParaRPr lang="en-US" dirty="0"/>
          </a:p>
          <a:p>
            <a:pPr marL="274320" lvl="2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27100" y="4343400"/>
            <a:ext cx="7264400" cy="1066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Tell me about your previous dieting attempts.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010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What are some questions you could ask that would evoke “dieting misery” talk from your client?</a:t>
            </a:r>
          </a:p>
          <a:p>
            <a:pPr lvl="1"/>
            <a:r>
              <a:rPr lang="en-US" sz="2400" dirty="0" smtClean="0"/>
              <a:t>_________________________________________________</a:t>
            </a:r>
            <a:endParaRPr lang="en-US" sz="2400" dirty="0"/>
          </a:p>
          <a:p>
            <a:pPr lvl="1"/>
            <a:r>
              <a:rPr lang="en-US" sz="2400" dirty="0" smtClean="0"/>
              <a:t>_________________________________________________</a:t>
            </a:r>
            <a:endParaRPr lang="en-US" sz="2400" dirty="0"/>
          </a:p>
          <a:p>
            <a:pPr lvl="1"/>
            <a:r>
              <a:rPr lang="en-US" sz="2400" dirty="0" smtClean="0"/>
              <a:t>_________________________________________________</a:t>
            </a:r>
            <a:endParaRPr lang="en-US" sz="2400" dirty="0"/>
          </a:p>
          <a:p>
            <a:pPr lvl="1"/>
            <a:r>
              <a:rPr lang="en-US" sz="2400" dirty="0" smtClean="0"/>
              <a:t>_________________________________________________</a:t>
            </a:r>
            <a:endParaRPr lang="en-US" sz="2400" dirty="0"/>
          </a:p>
          <a:p>
            <a:pPr lvl="1"/>
            <a:r>
              <a:rPr lang="en-US" sz="2400" dirty="0" smtClean="0"/>
              <a:t>_________________________________________________</a:t>
            </a:r>
            <a:endParaRPr lang="en-US" sz="2400" dirty="0"/>
          </a:p>
          <a:p>
            <a:pPr lvl="1"/>
            <a:r>
              <a:rPr lang="en-US" sz="2400" dirty="0" smtClean="0"/>
              <a:t>_________________________________________________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75359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6 steps to introducing a non-diet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</a:t>
            </a:r>
            <a:r>
              <a:rPr lang="en-US" dirty="0"/>
              <a:t>about previous dieting </a:t>
            </a:r>
            <a:r>
              <a:rPr lang="en-US" dirty="0" smtClean="0"/>
              <a:t>attempts.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the “diet misery” talk that you hear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what he/she already knows about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permission to share more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what it means to follow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your client’s thoughts about the approach.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-38100" y="2946400"/>
            <a:ext cx="5461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03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Reflect the “diet misery” talk that you hear.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96900" y="2349500"/>
            <a:ext cx="7874000" cy="19685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defTabSz="228600">
              <a:buNone/>
            </a:pPr>
            <a:r>
              <a:rPr lang="en-US" sz="2000" b="1" dirty="0"/>
              <a:t>Client: </a:t>
            </a:r>
            <a:r>
              <a:rPr lang="en-US" sz="2000" dirty="0"/>
              <a:t>The last diet I went on ended when I went to a holiday party. I think I ate everything in sight</a:t>
            </a:r>
            <a:r>
              <a:rPr lang="en-US" sz="2000" dirty="0" smtClean="0"/>
              <a:t>.</a:t>
            </a:r>
          </a:p>
          <a:p>
            <a:pPr marL="114300" defTabSz="228600">
              <a:buNone/>
            </a:pPr>
            <a:endParaRPr lang="en-US" sz="2000" dirty="0"/>
          </a:p>
          <a:p>
            <a:pPr marL="114300" defTabSz="228600">
              <a:buNone/>
            </a:pPr>
            <a:r>
              <a:rPr lang="en-US" sz="2000" b="1" dirty="0" smtClean="0"/>
              <a:t>Counselor: </a:t>
            </a:r>
            <a:r>
              <a:rPr lang="en-US" sz="2000" dirty="0" smtClean="0"/>
              <a:t>You were tired of missing out on your favorite foods.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596900" y="4521200"/>
            <a:ext cx="7874000" cy="19685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defTabSz="228600">
              <a:buNone/>
            </a:pPr>
            <a:r>
              <a:rPr lang="en-US" sz="2000" b="1" dirty="0"/>
              <a:t>Client: </a:t>
            </a:r>
            <a:r>
              <a:rPr lang="en-US" sz="2000" dirty="0" smtClean="0"/>
              <a:t>I stopped going to the meetings when my weight wouldn’t budge. I felt like I was letting my weight loss coach down.</a:t>
            </a:r>
          </a:p>
          <a:p>
            <a:pPr marL="114300" defTabSz="228600">
              <a:buNone/>
            </a:pPr>
            <a:endParaRPr lang="en-US" sz="2000" dirty="0"/>
          </a:p>
          <a:p>
            <a:pPr marL="114300" defTabSz="228600">
              <a:buNone/>
            </a:pPr>
            <a:r>
              <a:rPr lang="en-US" sz="2000" b="1" dirty="0" smtClean="0"/>
              <a:t>Counselor: </a:t>
            </a:r>
            <a:r>
              <a:rPr lang="en-US" sz="2000" dirty="0" smtClean="0"/>
              <a:t>The focus on the scale made everything worse.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89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98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By the end of this presentation, participants will be able to: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Describe the Health At Every Size® (HAES®) paradigm.*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List questions that can evoke clients’ thoughts and feelings about weight and body image.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Explain strategies that can be used to introduce a non-diet approach to clients.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Describe strategies to create an environment that is welcoming to individuals of all shapes and sizes.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Describe the similarities between the spirit of MI and non-diet approaches.</a:t>
            </a:r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 smtClean="0"/>
          </a:p>
          <a:p>
            <a:pPr lvl="1">
              <a:spcAft>
                <a:spcPts val="1200"/>
              </a:spcAft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7100" y="6233180"/>
            <a:ext cx="7683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*Health At Every Size and HAES are registered trademarks of the Association for Size Diversity and Health and used with permission.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992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/>
              <a:t>Reflect the “diet misery” talk after each of these client statements.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I’ve been on and off so many diets, I’ve lost count.</a:t>
            </a:r>
          </a:p>
          <a:p>
            <a:pPr marL="520700" indent="0">
              <a:spcAft>
                <a:spcPts val="2500"/>
              </a:spcAft>
              <a:buNone/>
            </a:pPr>
            <a:r>
              <a:rPr lang="en-US" dirty="0" smtClean="0"/>
              <a:t>Response: ___________________________________________________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My friend wants me to do this 30-day diet with her. I like doing things with a friend, but I see how it could get competitive.</a:t>
            </a:r>
          </a:p>
          <a:p>
            <a:pPr marL="520700" indent="0">
              <a:spcAft>
                <a:spcPts val="2500"/>
              </a:spcAft>
              <a:buNone/>
            </a:pPr>
            <a:r>
              <a:rPr lang="en-US" dirty="0"/>
              <a:t>Response: </a:t>
            </a:r>
            <a:r>
              <a:rPr lang="en-US" dirty="0" smtClean="0"/>
              <a:t>___________________________________________________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I usually lose weight; but then the weight plateaus and I throw in the towel.</a:t>
            </a:r>
          </a:p>
          <a:p>
            <a:pPr marL="520700" indent="0">
              <a:spcAft>
                <a:spcPts val="2500"/>
              </a:spcAft>
              <a:buNone/>
            </a:pPr>
            <a:r>
              <a:rPr lang="en-US" dirty="0"/>
              <a:t>Response: </a:t>
            </a:r>
            <a:r>
              <a:rPr lang="en-US" dirty="0" smtClean="0"/>
              <a:t>____________________________________________________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For awhile I was really good, and kept track of everything I ate on my phone. That was hard to keep up with.</a:t>
            </a:r>
          </a:p>
          <a:p>
            <a:pPr marL="520700" indent="0">
              <a:buNone/>
            </a:pPr>
            <a:r>
              <a:rPr lang="en-US" dirty="0"/>
              <a:t>Response: </a:t>
            </a:r>
            <a:r>
              <a:rPr lang="en-US" dirty="0" smtClean="0"/>
              <a:t>_____________________________________________________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76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6 steps to introducing a non-diet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</a:t>
            </a:r>
            <a:r>
              <a:rPr lang="en-US" dirty="0"/>
              <a:t>about previous dieting </a:t>
            </a:r>
            <a:r>
              <a:rPr lang="en-US" dirty="0" smtClean="0"/>
              <a:t>attempts.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the “diet misery” talk that you hear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what he/she already knows about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permission to share more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what it means to follow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your client’s thoughts about the approach.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-88900" y="3517900"/>
            <a:ext cx="5461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03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Ask the client what he/she already knows about a non-diet approach</a:t>
            </a:r>
            <a:r>
              <a:rPr lang="en-US" dirty="0" smtClean="0"/>
              <a:t>.</a:t>
            </a:r>
          </a:p>
          <a:p>
            <a:pPr marL="977900" lvl="1" indent="-182563"/>
            <a:r>
              <a:rPr lang="en-US" dirty="0" smtClean="0"/>
              <a:t>What have you heard about a non-diet approach, if anything?</a:t>
            </a:r>
          </a:p>
          <a:p>
            <a:pPr marL="977900" lvl="1" indent="-182563"/>
            <a:r>
              <a:rPr lang="en-US" dirty="0" smtClean="0"/>
              <a:t>What do you already know about mindful or intuitive eating?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80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6 steps to introducing a non-diet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</a:t>
            </a:r>
            <a:r>
              <a:rPr lang="en-US" dirty="0"/>
              <a:t>about previous dieting </a:t>
            </a:r>
            <a:r>
              <a:rPr lang="en-US" dirty="0" smtClean="0"/>
              <a:t>attempts.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the “diet misery” talk that you hear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what he/she already knows about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permission to share more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what it means to follow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your client’s thoughts about the approach.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-38100" y="4470400"/>
            <a:ext cx="5461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380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Ask </a:t>
            </a:r>
            <a:r>
              <a:rPr lang="en-US" dirty="0"/>
              <a:t>permission to share more information.</a:t>
            </a:r>
          </a:p>
          <a:p>
            <a:pPr marL="1028700" lvl="1" indent="-182563"/>
            <a:r>
              <a:rPr lang="en-US" dirty="0" smtClean="0"/>
              <a:t>Would you be open to exploring a non-diet approach?</a:t>
            </a:r>
          </a:p>
          <a:p>
            <a:pPr marL="1028700" lvl="1" indent="-182563"/>
            <a:r>
              <a:rPr lang="en-US" dirty="0" smtClean="0"/>
              <a:t>Could I share more with you about what a non-diet approach means?</a:t>
            </a:r>
          </a:p>
          <a:p>
            <a:pPr marL="1028700" lvl="1" indent="-182563"/>
            <a:r>
              <a:rPr lang="en-US" dirty="0" smtClean="0"/>
              <a:t>Would you be interested in hearing more about this approach?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577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6 steps to introducing a non-diet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</a:t>
            </a:r>
            <a:r>
              <a:rPr lang="en-US" dirty="0"/>
              <a:t>about previous dieting </a:t>
            </a:r>
            <a:r>
              <a:rPr lang="en-US" dirty="0" smtClean="0"/>
              <a:t>attempts.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the “diet misery” talk that you hear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what he/she already knows about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permission to share more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what it means to follow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your client’s thoughts about the approach.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-38100" y="5054600"/>
            <a:ext cx="5461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84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Describe what it means to follow a non-diet approach.</a:t>
            </a:r>
          </a:p>
          <a:p>
            <a:pPr marL="1092200" lvl="1" indent="-182563"/>
            <a:r>
              <a:rPr lang="en-US" dirty="0" smtClean="0"/>
              <a:t>Keep your description fairly short (20-30 seconds long).</a:t>
            </a:r>
          </a:p>
          <a:p>
            <a:pPr marL="1092200" lvl="1" indent="-182563"/>
            <a:r>
              <a:rPr lang="en-US" dirty="0" smtClean="0"/>
              <a:t>Share information relevant to the client’s personal journey.</a:t>
            </a:r>
          </a:p>
          <a:p>
            <a:pPr marL="1092200" lvl="1" indent="-182563"/>
            <a:r>
              <a:rPr lang="en-US" dirty="0" smtClean="0"/>
              <a:t>Tune into the client’s non-verbal and verbal responses.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074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chemeClr val="accent1"/>
                </a:solidFill>
              </a:rPr>
              <a:t>6 steps to introducing a non-diet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</a:t>
            </a:r>
            <a:r>
              <a:rPr lang="en-US" dirty="0"/>
              <a:t>about previous dieting </a:t>
            </a:r>
            <a:r>
              <a:rPr lang="en-US" dirty="0" smtClean="0"/>
              <a:t>attempts.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</a:t>
            </a:r>
            <a:r>
              <a:rPr lang="en-US" dirty="0"/>
              <a:t>the “diet misery” talk that you hear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the client what he/she already knows about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permission to share more information.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what it means to follow a non-diet approach.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your client’s thoughts about the approach.</a:t>
            </a: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-38100" y="5981700"/>
            <a:ext cx="546100" cy="3048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02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a Non-Diet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Ask for your client’s thoughts about the approach.</a:t>
            </a:r>
          </a:p>
          <a:p>
            <a:pPr marL="1206500" lvl="1" indent="-292100"/>
            <a:r>
              <a:rPr lang="en-US" dirty="0" smtClean="0"/>
              <a:t>What do you think about what I just shared?</a:t>
            </a:r>
          </a:p>
          <a:p>
            <a:pPr marL="1206500" lvl="1" indent="-292100"/>
            <a:r>
              <a:rPr lang="en-US" dirty="0" smtClean="0"/>
              <a:t>What piece that I just explained resonated with you?</a:t>
            </a:r>
          </a:p>
          <a:p>
            <a:pPr marL="1206500" lvl="1" indent="-292100"/>
            <a:r>
              <a:rPr lang="en-US" dirty="0" smtClean="0"/>
              <a:t>How do you feel about what you just heard?</a:t>
            </a:r>
          </a:p>
          <a:p>
            <a:pPr marL="1206500" lvl="1" indent="-292100"/>
            <a:r>
              <a:rPr lang="en-US" dirty="0" smtClean="0"/>
              <a:t>Is there anything you heard that you would like to talk more about?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697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Create an Environment for Body Acceptance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 your own weight biases. </a:t>
            </a:r>
            <a:endParaRPr lang="en-US" dirty="0"/>
          </a:p>
          <a:p>
            <a:r>
              <a:rPr lang="en-US" dirty="0" smtClean="0"/>
              <a:t>Challenge the assumptions you might make based on your client’s size.</a:t>
            </a:r>
          </a:p>
          <a:p>
            <a:r>
              <a:rPr lang="en-US" dirty="0" smtClean="0"/>
              <a:t>Create a physical environment that caters to all body shapes and sizes.</a:t>
            </a:r>
          </a:p>
          <a:p>
            <a:pPr lvl="1"/>
            <a:r>
              <a:rPr lang="en-US" dirty="0" smtClean="0"/>
              <a:t>Chairs without arms</a:t>
            </a:r>
          </a:p>
          <a:p>
            <a:pPr lvl="1"/>
            <a:r>
              <a:rPr lang="en-US" dirty="0" smtClean="0"/>
              <a:t>Images of diverse bodies in educational and promotional materials and office wall space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785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Drawbacks of dieting</a:t>
            </a:r>
          </a:p>
          <a:p>
            <a:r>
              <a:rPr lang="en-US" dirty="0" smtClean="0"/>
              <a:t>HAES Basics</a:t>
            </a:r>
          </a:p>
          <a:p>
            <a:r>
              <a:rPr lang="en-US" dirty="0" smtClean="0"/>
              <a:t>Exploring a negative body image</a:t>
            </a:r>
          </a:p>
          <a:p>
            <a:r>
              <a:rPr lang="en-US" dirty="0" smtClean="0"/>
              <a:t>Introducing a non-diet approach to a client</a:t>
            </a:r>
          </a:p>
          <a:p>
            <a:r>
              <a:rPr lang="en-US" dirty="0" smtClean="0"/>
              <a:t>Creating an environment of body acceptance</a:t>
            </a:r>
          </a:p>
          <a:p>
            <a:r>
              <a:rPr lang="en-US" dirty="0" smtClean="0"/>
              <a:t>Supporting clients in building a healthier relationship with food and fitness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04900" y="1485900"/>
            <a:ext cx="7061200" cy="4140200"/>
          </a:xfrm>
          <a:prstGeom prst="roundRect">
            <a:avLst/>
          </a:prstGeom>
          <a:ln w="6350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Aim to create a comfortable, accepting, and inviting atmosphere for clients across the weight spectrum.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5444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Create an Environment for Body Acceptance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/>
            <a:r>
              <a:rPr lang="en-US" dirty="0"/>
              <a:t>Consider assessment measures that </a:t>
            </a:r>
            <a:r>
              <a:rPr lang="en-US" dirty="0" smtClean="0"/>
              <a:t>take </a:t>
            </a:r>
            <a:r>
              <a:rPr lang="en-US" dirty="0"/>
              <a:t>the focus off of weight</a:t>
            </a:r>
          </a:p>
          <a:p>
            <a:pPr marL="571500" lvl="1" indent="-279400"/>
            <a:r>
              <a:rPr lang="en-US" sz="2400" dirty="0"/>
              <a:t>Examples: </a:t>
            </a:r>
          </a:p>
          <a:p>
            <a:pPr marL="793750" lvl="2" indent="-182563"/>
            <a:r>
              <a:rPr lang="en-US" sz="2000" dirty="0"/>
              <a:t>Fruit and vegetable screeners</a:t>
            </a:r>
          </a:p>
          <a:p>
            <a:pPr marL="793750" lvl="2" indent="-182563"/>
            <a:r>
              <a:rPr lang="en-US" sz="2000" dirty="0"/>
              <a:t>Aerobic fitness </a:t>
            </a:r>
            <a:r>
              <a:rPr lang="en-US" sz="2000" dirty="0" smtClean="0"/>
              <a:t>assessments (step test)</a:t>
            </a:r>
          </a:p>
          <a:p>
            <a:pPr marL="793750" lvl="2" indent="-182563"/>
            <a:r>
              <a:rPr lang="en-US" sz="2000" dirty="0" smtClean="0"/>
              <a:t>Blood pressure</a:t>
            </a:r>
          </a:p>
          <a:p>
            <a:pPr marL="793750" lvl="2" indent="-182563"/>
            <a:r>
              <a:rPr lang="en-US" sz="2000" dirty="0" smtClean="0"/>
              <a:t>Surveys about eating patterns/attitudes</a:t>
            </a:r>
          </a:p>
          <a:p>
            <a:pPr marL="793750" lvl="2" indent="-182563"/>
            <a:r>
              <a:rPr lang="en-US" sz="2000" dirty="0" smtClean="0"/>
              <a:t>Surveys about body image</a:t>
            </a:r>
            <a:endParaRPr lang="en-US" sz="2000" dirty="0"/>
          </a:p>
          <a:p>
            <a:pPr lvl="2"/>
            <a:endParaRPr lang="en-US" dirty="0" smtClean="0"/>
          </a:p>
        </p:txBody>
      </p:sp>
      <p:grpSp>
        <p:nvGrpSpPr>
          <p:cNvPr id="25" name="Group 24"/>
          <p:cNvGrpSpPr/>
          <p:nvPr/>
        </p:nvGrpSpPr>
        <p:grpSpPr>
          <a:xfrm rot="613773">
            <a:off x="6477000" y="3048000"/>
            <a:ext cx="2209800" cy="2120900"/>
            <a:chOff x="6477000" y="3048000"/>
            <a:chExt cx="2209800" cy="2120900"/>
          </a:xfrm>
        </p:grpSpPr>
        <p:sp>
          <p:nvSpPr>
            <p:cNvPr id="4" name="Trapezoid 3"/>
            <p:cNvSpPr/>
            <p:nvPr/>
          </p:nvSpPr>
          <p:spPr>
            <a:xfrm>
              <a:off x="6477000" y="3187700"/>
              <a:ext cx="2209800" cy="1981200"/>
            </a:xfrm>
            <a:prstGeom prst="trapezoid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rapezoid 4"/>
            <p:cNvSpPr/>
            <p:nvPr/>
          </p:nvSpPr>
          <p:spPr>
            <a:xfrm>
              <a:off x="7252282" y="3048000"/>
              <a:ext cx="647700" cy="279400"/>
            </a:xfrm>
            <a:prstGeom prst="trapezoid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7252282" y="3530600"/>
              <a:ext cx="8376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7010400" y="3467100"/>
              <a:ext cx="101600" cy="10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7252282" y="3771900"/>
              <a:ext cx="8376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6985000" y="3695700"/>
              <a:ext cx="101600" cy="10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946900" y="3949700"/>
              <a:ext cx="101600" cy="10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908800" y="4165600"/>
              <a:ext cx="101600" cy="10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83400" y="4432300"/>
              <a:ext cx="101600" cy="101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7252282" y="4051300"/>
              <a:ext cx="9519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7112000" y="4318000"/>
              <a:ext cx="12319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086600" y="4635500"/>
              <a:ext cx="13716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35319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 and Non-Diet Approaches</a:t>
            </a:r>
            <a:br>
              <a:rPr lang="en-US" dirty="0" smtClean="0"/>
            </a:br>
            <a:r>
              <a:rPr lang="en-US" sz="2700" dirty="0" smtClean="0">
                <a:solidFill>
                  <a:srgbClr val="6076B4"/>
                </a:solidFill>
              </a:rPr>
              <a:t>A match made in heaven</a:t>
            </a:r>
            <a:endParaRPr lang="en-US" sz="2700" dirty="0">
              <a:solidFill>
                <a:srgbClr val="6076B4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0361070"/>
              </p:ext>
            </p:extLst>
          </p:nvPr>
        </p:nvGraphicFramePr>
        <p:xfrm>
          <a:off x="584200" y="1816100"/>
          <a:ext cx="8102600" cy="437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3162"/>
                <a:gridCol w="60394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Spirit of MI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Strategies for addressing clients’ weight concerns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Partnership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Treat the client</a:t>
                      </a:r>
                      <a:r>
                        <a:rPr lang="en-US" sz="1600" baseline="0" dirty="0" smtClean="0"/>
                        <a:t> as the expert of his or her body.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Acceptance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Avoid using judgment</a:t>
                      </a:r>
                      <a:r>
                        <a:rPr lang="en-US" sz="1600" baseline="0" dirty="0" smtClean="0"/>
                        <a:t>, shame, or fear as a motivator for behavior change.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Absolute worth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Avoid discrimination, stigmatization,</a:t>
                      </a:r>
                      <a:r>
                        <a:rPr lang="en-US" sz="1600" baseline="0" dirty="0" smtClean="0"/>
                        <a:t> weight bias, and making assumptions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Accurate empathy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Attempt to see the world through the eyes of clients who experience</a:t>
                      </a:r>
                      <a:r>
                        <a:rPr lang="en-US" sz="1600" baseline="0" dirty="0" smtClean="0"/>
                        <a:t> oppression and stigmatization for their size.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Autonomy</a:t>
                      </a:r>
                      <a:r>
                        <a:rPr lang="en-US" sz="1600" baseline="0" dirty="0" smtClean="0"/>
                        <a:t> 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Give client freedom of choice with food, fitness, and self-care.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Provide affirmations based on changes in attitudes, personal discoveries, and behaviors, not</a:t>
                      </a:r>
                      <a:r>
                        <a:rPr lang="en-US" sz="1600" baseline="0" dirty="0" smtClean="0"/>
                        <a:t> weight-based outcomes.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Compassion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Commit to the overall</a:t>
                      </a:r>
                      <a:r>
                        <a:rPr lang="en-US" sz="1600" baseline="0" dirty="0" smtClean="0"/>
                        <a:t> well-being of the client instead of self-gain.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Evocation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Evoke negative aspects of dieting</a:t>
                      </a:r>
                      <a:r>
                        <a:rPr lang="en-US" sz="1600" baseline="0" dirty="0" smtClean="0"/>
                        <a:t> as well as change talk in support of whole-body self-care.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725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8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Diets don’t work and cause more harm than good.</a:t>
            </a:r>
          </a:p>
          <a:p>
            <a:r>
              <a:rPr lang="en-US" sz="2400" dirty="0" smtClean="0"/>
              <a:t>A non-diet approach supports clients to discover which foods and which amounts feel best in their bodies.</a:t>
            </a:r>
          </a:p>
          <a:p>
            <a:r>
              <a:rPr lang="en-US" sz="2400" dirty="0" smtClean="0"/>
              <a:t>It is important to explore body image when clients express weight dissatisfaction.</a:t>
            </a:r>
          </a:p>
          <a:p>
            <a:pPr lvl="1"/>
            <a:r>
              <a:rPr lang="en-US" sz="2000" dirty="0" smtClean="0"/>
              <a:t>Helping a client restrict in order to lose weight, will result in an unhealthy relationship with food, fitness, and obsession with the scale.</a:t>
            </a:r>
          </a:p>
          <a:p>
            <a:r>
              <a:rPr lang="en-US" sz="2400" dirty="0" smtClean="0"/>
              <a:t>Create a comfortable, shame-free environment for exploring previous attempts at dieting.</a:t>
            </a:r>
          </a:p>
          <a:p>
            <a:r>
              <a:rPr lang="en-US" sz="2400" dirty="0" smtClean="0"/>
              <a:t>Emphasize autonomy and partnership when exposing your client to a non-diet approach.</a:t>
            </a:r>
          </a:p>
          <a:p>
            <a:endParaRPr lang="en-US" sz="24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9441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Drawbacks of Dieting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Weight loss is usually followed by weight regain. </a:t>
            </a:r>
          </a:p>
          <a:p>
            <a:r>
              <a:rPr lang="en-US" dirty="0" smtClean="0"/>
              <a:t>Clients who are told to lose weight, are more likely to gain weight over time</a:t>
            </a:r>
          </a:p>
          <a:p>
            <a:r>
              <a:rPr lang="en-US" dirty="0" smtClean="0"/>
              <a:t>Attempts to lose weight can lead to:</a:t>
            </a:r>
          </a:p>
          <a:p>
            <a:pPr lvl="1"/>
            <a:r>
              <a:rPr lang="en-US" dirty="0" smtClean="0"/>
              <a:t>Disordered eating</a:t>
            </a:r>
          </a:p>
          <a:p>
            <a:pPr lvl="1"/>
            <a:r>
              <a:rPr lang="en-US" dirty="0" smtClean="0"/>
              <a:t>Low self esteem</a:t>
            </a:r>
          </a:p>
          <a:p>
            <a:pPr lvl="1"/>
            <a:r>
              <a:rPr lang="en-US" dirty="0" smtClean="0"/>
              <a:t>Weight bias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56200" y="5524500"/>
            <a:ext cx="3886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Mann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et al,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2007</a:t>
            </a:r>
          </a:p>
          <a:p>
            <a:pPr algn="r"/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Sutin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&amp; </a:t>
            </a:r>
            <a:r>
              <a:rPr lang="en-US" sz="1400" dirty="0" err="1">
                <a:solidFill>
                  <a:schemeClr val="bg1">
                    <a:lumMod val="75000"/>
                  </a:schemeClr>
                </a:solidFill>
              </a:rPr>
              <a:t>Terracciano</a:t>
            </a: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2013</a:t>
            </a:r>
          </a:p>
          <a:p>
            <a:pPr algn="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Ramos Salas, 2015</a:t>
            </a:r>
          </a:p>
          <a:p>
            <a:pPr algn="r"/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Tylka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 al, 2014</a:t>
            </a:r>
          </a:p>
          <a:p>
            <a:pPr algn="r"/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Tomiyama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Ahlstrom &amp; Mann, 2013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53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Drawbacks of Dieting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Weight loss is not associated with health.</a:t>
            </a:r>
          </a:p>
          <a:p>
            <a:r>
              <a:rPr lang="en-US" dirty="0" smtClean="0"/>
              <a:t>Dieting is associated with weight gain, not weight loss.</a:t>
            </a:r>
          </a:p>
          <a:p>
            <a:r>
              <a:rPr lang="en-US" dirty="0" smtClean="0"/>
              <a:t>Weight loss efforts often result in obsessive thoughts about food and exercise.</a:t>
            </a:r>
          </a:p>
          <a:p>
            <a:r>
              <a:rPr lang="en-US" dirty="0" smtClean="0"/>
              <a:t>A weight-neutral approach is an alternative to dieting, that better supports mental health.</a:t>
            </a:r>
          </a:p>
          <a:p>
            <a:pPr lvl="1"/>
            <a:r>
              <a:rPr lang="en-US" dirty="0" smtClean="0"/>
              <a:t>Takes the focus off of weight</a:t>
            </a:r>
          </a:p>
          <a:p>
            <a:pPr lvl="1"/>
            <a:r>
              <a:rPr lang="en-US" dirty="0" smtClean="0"/>
              <a:t>Focus is on supporting the client in making changes that support overall health and well-being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56200" y="5967968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Tomiyama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Ahlstrom &amp; Mann, 2013</a:t>
            </a:r>
          </a:p>
          <a:p>
            <a:pPr algn="r"/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Neumark-Sztainer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 al, 2006</a:t>
            </a:r>
          </a:p>
          <a:p>
            <a:pPr algn="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Patton, et al, 1999</a:t>
            </a:r>
          </a:p>
          <a:p>
            <a:pPr algn="r"/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Clifford, et al, 2015</a:t>
            </a:r>
          </a:p>
        </p:txBody>
      </p:sp>
    </p:spTree>
    <p:extLst>
      <p:ext uri="{BB962C8B-B14F-4D97-AF65-F5344CB8AC3E}">
        <p14:creationId xmlns:p14="http://schemas.microsoft.com/office/powerpoint/2010/main" val="1186059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At Every Size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Weight inclusivity: </a:t>
            </a:r>
            <a:r>
              <a:rPr lang="en-US" dirty="0" smtClean="0"/>
              <a:t>Accept and respect diverse body shapes and sizes.</a:t>
            </a:r>
          </a:p>
          <a:p>
            <a:r>
              <a:rPr lang="en-US" b="1" dirty="0" smtClean="0"/>
              <a:t>Health enhancement: </a:t>
            </a:r>
            <a:r>
              <a:rPr lang="en-US" dirty="0" smtClean="0"/>
              <a:t>Support health policies that equalize access to care and that improve well-bing.</a:t>
            </a:r>
          </a:p>
          <a:p>
            <a:r>
              <a:rPr lang="en-US" b="1" dirty="0" smtClean="0"/>
              <a:t>Respectful care: </a:t>
            </a:r>
            <a:r>
              <a:rPr lang="en-US" dirty="0" smtClean="0"/>
              <a:t>Acknowledge biases and work to end weight discrimination, stigma and bias.</a:t>
            </a:r>
          </a:p>
          <a:p>
            <a:r>
              <a:rPr lang="en-US" b="1" dirty="0" smtClean="0"/>
              <a:t>Eating for well-being: </a:t>
            </a:r>
            <a:r>
              <a:rPr lang="en-US" dirty="0" smtClean="0"/>
              <a:t>Promote flexible eating based on hunger, satiety, nutritional needs and pleasure instead of eating to control weight.</a:t>
            </a:r>
          </a:p>
          <a:p>
            <a:r>
              <a:rPr lang="en-US" b="1" dirty="0" smtClean="0"/>
              <a:t>Life-enhancing movement: </a:t>
            </a:r>
            <a:r>
              <a:rPr lang="en-US" dirty="0" smtClean="0"/>
              <a:t>Support physical activities that are enjoyable.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78400" y="63246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BFBFBF"/>
                </a:solidFill>
              </a:rPr>
              <a:t>https://</a:t>
            </a:r>
            <a:r>
              <a:rPr lang="en-US" sz="1400" dirty="0" err="1">
                <a:solidFill>
                  <a:srgbClr val="BFBFBF"/>
                </a:solidFill>
              </a:rPr>
              <a:t>www.sizediversityandhealth.org</a:t>
            </a:r>
            <a:r>
              <a:rPr lang="en-US" sz="1400" dirty="0">
                <a:solidFill>
                  <a:srgbClr val="BFBFBF"/>
                </a:solidFill>
              </a:rPr>
              <a:t>/</a:t>
            </a:r>
            <a:r>
              <a:rPr lang="en-US" sz="1400" dirty="0" err="1">
                <a:solidFill>
                  <a:srgbClr val="BFBFBF"/>
                </a:solidFill>
              </a:rPr>
              <a:t>content.asp?id</a:t>
            </a:r>
            <a:r>
              <a:rPr lang="en-US" sz="1400" dirty="0">
                <a:solidFill>
                  <a:srgbClr val="BFBFBF"/>
                </a:solidFill>
              </a:rPr>
              <a:t>=152</a:t>
            </a:r>
          </a:p>
        </p:txBody>
      </p:sp>
    </p:spTree>
    <p:extLst>
      <p:ext uri="{BB962C8B-B14F-4D97-AF65-F5344CB8AC3E}">
        <p14:creationId xmlns:p14="http://schemas.microsoft.com/office/powerpoint/2010/main" val="304914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117600" y="1308100"/>
            <a:ext cx="7061200" cy="45593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In a non-diet approach, clients aren’t told how much or when to eat. Instead, they are encouraged to become experts of their own body cues.</a:t>
            </a:r>
          </a:p>
        </p:txBody>
      </p:sp>
    </p:spTree>
    <p:extLst>
      <p:ext uri="{BB962C8B-B14F-4D97-AF65-F5344CB8AC3E}">
        <p14:creationId xmlns:p14="http://schemas.microsoft.com/office/powerpoint/2010/main" val="3137550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a Negative 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35100"/>
          </a:xfrm>
        </p:spPr>
        <p:txBody>
          <a:bodyPr/>
          <a:lstStyle/>
          <a:p>
            <a:r>
              <a:rPr lang="en-US" dirty="0" smtClean="0"/>
              <a:t>Where might clients hear messages about weight and size?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32100"/>
            <a:ext cx="4737100" cy="3746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9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Peers</a:t>
            </a:r>
          </a:p>
          <a:p>
            <a:pPr lvl="1"/>
            <a:r>
              <a:rPr lang="en-US" dirty="0" smtClean="0"/>
              <a:t>Parents</a:t>
            </a:r>
          </a:p>
          <a:p>
            <a:pPr lvl="1"/>
            <a:r>
              <a:rPr lang="en-US" dirty="0" smtClean="0"/>
              <a:t>Teachers</a:t>
            </a:r>
          </a:p>
          <a:p>
            <a:pPr lvl="1"/>
            <a:r>
              <a:rPr lang="en-US" dirty="0" smtClean="0"/>
              <a:t>Coaches</a:t>
            </a:r>
          </a:p>
          <a:p>
            <a:pPr lvl="1"/>
            <a:r>
              <a:rPr lang="en-US" dirty="0" smtClean="0"/>
              <a:t>Relatives</a:t>
            </a:r>
          </a:p>
          <a:p>
            <a:pPr lvl="1"/>
            <a:r>
              <a:rPr lang="en-US" dirty="0" smtClean="0"/>
              <a:t>Health care professionals</a:t>
            </a:r>
          </a:p>
          <a:p>
            <a:pPr lvl="1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248400" y="2355850"/>
            <a:ext cx="2616200" cy="1358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omic Sans MS"/>
                <a:cs typeface="Comic Sans MS"/>
              </a:rPr>
              <a:t>“You’ve really filled out, haven’t you?”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940300" y="3860800"/>
            <a:ext cx="2616200" cy="1358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“You look like you’ve got a healthy appetite.”</a:t>
            </a:r>
            <a:endParaRPr lang="en-US" sz="20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48400" y="5384800"/>
            <a:ext cx="2616200" cy="1358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Comic Sans MS"/>
                <a:cs typeface="Comic Sans MS"/>
              </a:rPr>
              <a:t>“Want to try this diet with me?”</a:t>
            </a:r>
            <a:endParaRPr lang="en-US" sz="2000" dirty="0">
              <a:solidFill>
                <a:schemeClr val="bg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78642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Exploring a Negative Body Image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87800"/>
            <a:ext cx="8229600" cy="1435100"/>
          </a:xfrm>
        </p:spPr>
        <p:txBody>
          <a:bodyPr>
            <a:noAutofit/>
          </a:bodyPr>
          <a:lstStyle/>
          <a:p>
            <a:r>
              <a:rPr lang="en-US" sz="2800" dirty="0" smtClean="0"/>
              <a:t>Losing weight does not usually improve body image.</a:t>
            </a:r>
          </a:p>
          <a:p>
            <a:pPr lvl="1"/>
            <a:r>
              <a:rPr lang="en-US" sz="2400" dirty="0" smtClean="0"/>
              <a:t>Body image counseling is effective at reducing body dissatisfaction.</a:t>
            </a:r>
          </a:p>
          <a:p>
            <a:r>
              <a:rPr lang="en-US" sz="2800" dirty="0" smtClean="0"/>
              <a:t>Get comfortable talking about body image with your clients or get comfortable making referrals.</a:t>
            </a:r>
          </a:p>
          <a:p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635000" y="1562100"/>
            <a:ext cx="7874000" cy="22225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/>
            <a:r>
              <a:rPr lang="en-US" sz="2800" dirty="0"/>
              <a:t>Clients at all points on the weight spectrum and at all ages experience body </a:t>
            </a:r>
            <a:r>
              <a:rPr lang="en-US" sz="2800" dirty="0" smtClean="0"/>
              <a:t>dissatisfaction </a:t>
            </a:r>
            <a:r>
              <a:rPr lang="mr-IN" sz="2800" dirty="0" smtClean="0"/>
              <a:t>–</a:t>
            </a:r>
            <a:r>
              <a:rPr lang="en-US" sz="2800" dirty="0" smtClean="0"/>
              <a:t> thin, fat, and everywhere in between. </a:t>
            </a:r>
          </a:p>
        </p:txBody>
      </p:sp>
    </p:spTree>
    <p:extLst>
      <p:ext uri="{BB962C8B-B14F-4D97-AF65-F5344CB8AC3E}">
        <p14:creationId xmlns:p14="http://schemas.microsoft.com/office/powerpoint/2010/main" val="3300092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6497</TotalTime>
  <Words>2275</Words>
  <Application>Microsoft Macintosh PowerPoint</Application>
  <PresentationFormat>On-screen Show (4:3)</PresentationFormat>
  <Paragraphs>261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Clarity</vt:lpstr>
      <vt:lpstr>Nutrition &amp; Fitness Industries: Weight Concerns &amp; Disordered Eating</vt:lpstr>
      <vt:lpstr>Learning Objectives</vt:lpstr>
      <vt:lpstr>Outline</vt:lpstr>
      <vt:lpstr>The Drawbacks of Dieting</vt:lpstr>
      <vt:lpstr>The Drawbacks of Dieting</vt:lpstr>
      <vt:lpstr>Health At Every Size Paradigm</vt:lpstr>
      <vt:lpstr>PowerPoint Presentation</vt:lpstr>
      <vt:lpstr>Exploring a Negative Body Image</vt:lpstr>
      <vt:lpstr>Exploring a Negative Body Image</vt:lpstr>
      <vt:lpstr>Exploring a Negative Body Image</vt:lpstr>
      <vt:lpstr>In Class Activity</vt:lpstr>
      <vt:lpstr>Exploring a Negative Body Image</vt:lpstr>
      <vt:lpstr>Introducing a Non-Diet Approach</vt:lpstr>
      <vt:lpstr>Introducing a Non-Diet Approach</vt:lpstr>
      <vt:lpstr>Introducing a Non-Diet Approach</vt:lpstr>
      <vt:lpstr>Introducing a Non-Diet Approach</vt:lpstr>
      <vt:lpstr>In Class Activity</vt:lpstr>
      <vt:lpstr>Introducing a Non-Diet Approach</vt:lpstr>
      <vt:lpstr>Introducing a Non-Diet Approach</vt:lpstr>
      <vt:lpstr>In Class Activity</vt:lpstr>
      <vt:lpstr>Introducing a Non-Diet Approach</vt:lpstr>
      <vt:lpstr>Introducing a Non-Diet Approach</vt:lpstr>
      <vt:lpstr>Introducing a Non-Diet Approach</vt:lpstr>
      <vt:lpstr>Introducing a Non-Diet Approach</vt:lpstr>
      <vt:lpstr>Introducing a Non-Diet Approach</vt:lpstr>
      <vt:lpstr>Introducing a Non-Diet Approach</vt:lpstr>
      <vt:lpstr>Introducing a Non-Diet Approach</vt:lpstr>
      <vt:lpstr>Introducing a Non-Diet Approach</vt:lpstr>
      <vt:lpstr>Create an Environment for Body Acceptance</vt:lpstr>
      <vt:lpstr>PowerPoint Presentation</vt:lpstr>
      <vt:lpstr>Create an Environment for Body Acceptance</vt:lpstr>
      <vt:lpstr>MI and Non-Diet Approaches A match made in heaven</vt:lpstr>
      <vt:lpstr>PowerPoint Presentation</vt:lpstr>
      <vt:lpstr>Take Home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Complexities of Lifestyle Changes</dc:title>
  <dc:creator>Office 2004 Test Drive User</dc:creator>
  <cp:lastModifiedBy>Dazzia Szczepaniak</cp:lastModifiedBy>
  <cp:revision>352</cp:revision>
  <dcterms:created xsi:type="dcterms:W3CDTF">2016-08-31T20:33:07Z</dcterms:created>
  <dcterms:modified xsi:type="dcterms:W3CDTF">2017-05-16T03:19:18Z</dcterms:modified>
</cp:coreProperties>
</file>