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56" r:id="rId2"/>
    <p:sldId id="257" r:id="rId3"/>
    <p:sldId id="284" r:id="rId4"/>
    <p:sldId id="259" r:id="rId5"/>
    <p:sldId id="299" r:id="rId6"/>
    <p:sldId id="300" r:id="rId7"/>
    <p:sldId id="301" r:id="rId8"/>
    <p:sldId id="285" r:id="rId9"/>
    <p:sldId id="302" r:id="rId10"/>
    <p:sldId id="303" r:id="rId11"/>
    <p:sldId id="27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C30"/>
    <a:srgbClr val="D6550D"/>
    <a:srgbClr val="D62F09"/>
    <a:srgbClr val="8F3302"/>
    <a:srgbClr val="973914"/>
    <a:srgbClr val="B2451F"/>
    <a:srgbClr val="A55614"/>
    <a:srgbClr val="A54424"/>
    <a:srgbClr val="A53F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832" autoAdjust="0"/>
  </p:normalViewPr>
  <p:slideViewPr>
    <p:cSldViewPr snapToGrid="0" snapToObjects="1">
      <p:cViewPr>
        <p:scale>
          <a:sx n="100" d="100"/>
          <a:sy n="100" d="100"/>
        </p:scale>
        <p:origin x="-1560" y="-2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5B9AAE-C659-E240-AFEA-FB56B9160EFA}" type="datetimeFigureOut">
              <a:rPr lang="en-US" smtClean="0"/>
              <a:t>5/15/17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41B504-11CD-9A44-9C2A-55951DD76A60}" type="slidenum">
              <a:rPr lang="en-US" smtClean="0"/>
              <a:t>‹#›</a:t>
            </a:fld>
            <a:endParaRPr lang="en-US"/>
          </a:p>
        </p:txBody>
      </p:sp>
    </p:spTree>
    <p:extLst>
      <p:ext uri="{BB962C8B-B14F-4D97-AF65-F5344CB8AC3E}">
        <p14:creationId xmlns:p14="http://schemas.microsoft.com/office/powerpoint/2010/main" val="6398325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603FF6-BCF9-0649-BB7D-CFF4702520E5}" type="datetimeFigureOut">
              <a:rPr lang="en-US" smtClean="0"/>
              <a:t>5/15/17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65E583-786D-FA41-8759-46E92F7A4B9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03FF6-BCF9-0649-BB7D-CFF4702520E5}" type="datetimeFigureOut">
              <a:rPr lang="en-US" smtClean="0"/>
              <a:t>5/15/17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03FF6-BCF9-0649-BB7D-CFF4702520E5}" type="datetimeFigureOut">
              <a:rPr lang="en-US" smtClean="0"/>
              <a:t>5/15/17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2603FF6-BCF9-0649-BB7D-CFF4702520E5}" type="datetimeFigureOut">
              <a:rPr lang="en-US" smtClean="0"/>
              <a:t>5/15/17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065E583-786D-FA41-8759-46E92F7A4B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rgbClr val="D6550D"/>
          </a:solidFill>
          <a:latin typeface="+mj-lt"/>
          <a:ea typeface="+mj-ea"/>
          <a:cs typeface="+mj-cs"/>
        </a:defRPr>
      </a:lvl1pPr>
    </p:titleStyle>
    <p:bodyStyle>
      <a:lvl1pPr marL="182880" indent="-182880" algn="l" defTabSz="914400" rtl="0" eaLnBrk="1" latinLnBrk="0" hangingPunct="1">
        <a:spcBef>
          <a:spcPct val="20000"/>
        </a:spcBef>
        <a:spcAft>
          <a:spcPts val="1000"/>
        </a:spcAft>
        <a:buClr>
          <a:schemeClr val="accent1"/>
        </a:buClr>
        <a:buSzPct val="85000"/>
        <a:buFont typeface="Arial" pitchFamily="34" charset="0"/>
        <a:buChar char="•"/>
        <a:defRPr sz="3200" kern="1200">
          <a:solidFill>
            <a:schemeClr val="tx1"/>
          </a:solidFill>
          <a:latin typeface="Calibri"/>
          <a:ea typeface="+mn-ea"/>
          <a:cs typeface="+mn-cs"/>
        </a:defRPr>
      </a:lvl1pPr>
      <a:lvl2pPr marL="457200" indent="-182880" algn="l" defTabSz="914400" rtl="0" eaLnBrk="1" latinLnBrk="0" hangingPunct="1">
        <a:spcBef>
          <a:spcPct val="20000"/>
        </a:spcBef>
        <a:spcAft>
          <a:spcPts val="1000"/>
        </a:spcAft>
        <a:buClr>
          <a:schemeClr val="accent1"/>
        </a:buClr>
        <a:buSzPct val="85000"/>
        <a:buFont typeface="Arial" pitchFamily="34" charset="0"/>
        <a:buChar char="•"/>
        <a:defRPr sz="2800" kern="1200">
          <a:solidFill>
            <a:schemeClr val="tx1"/>
          </a:solidFill>
          <a:latin typeface="Calibri"/>
          <a:ea typeface="+mn-ea"/>
          <a:cs typeface="+mn-cs"/>
        </a:defRPr>
      </a:lvl2pPr>
      <a:lvl3pPr marL="731520" indent="-182880" algn="l" defTabSz="914400" rtl="0" eaLnBrk="1" latinLnBrk="0" hangingPunct="1">
        <a:spcBef>
          <a:spcPct val="20000"/>
        </a:spcBef>
        <a:spcAft>
          <a:spcPts val="1000"/>
        </a:spcAft>
        <a:buClr>
          <a:schemeClr val="accent1"/>
        </a:buClr>
        <a:buSzPct val="90000"/>
        <a:buFont typeface="Arial" pitchFamily="34" charset="0"/>
        <a:buChar char="•"/>
        <a:defRPr sz="2400" kern="1200">
          <a:solidFill>
            <a:schemeClr val="tx1"/>
          </a:solidFill>
          <a:latin typeface="Calibri"/>
          <a:ea typeface="+mn-ea"/>
          <a:cs typeface="+mn-cs"/>
        </a:defRPr>
      </a:lvl3pPr>
      <a:lvl4pPr marL="1005840" indent="-182880" algn="l" defTabSz="914400" rtl="0" eaLnBrk="1" latinLnBrk="0" hangingPunct="1">
        <a:spcBef>
          <a:spcPct val="20000"/>
        </a:spcBef>
        <a:spcAft>
          <a:spcPts val="1000"/>
        </a:spcAft>
        <a:buClr>
          <a:schemeClr val="accent1"/>
        </a:buClr>
        <a:buFont typeface="Arial" pitchFamily="34" charset="0"/>
        <a:buChar char="•"/>
        <a:defRPr sz="2000" kern="1200">
          <a:solidFill>
            <a:schemeClr val="tx1"/>
          </a:solidFill>
          <a:latin typeface="Calibri"/>
          <a:ea typeface="+mn-ea"/>
          <a:cs typeface="+mn-cs"/>
        </a:defRPr>
      </a:lvl4pPr>
      <a:lvl5pPr marL="1188720" indent="-137160" algn="l" defTabSz="914400" rtl="0" eaLnBrk="1" latinLnBrk="0" hangingPunct="1">
        <a:spcBef>
          <a:spcPct val="20000"/>
        </a:spcBef>
        <a:spcAft>
          <a:spcPts val="1000"/>
        </a:spcAft>
        <a:buClr>
          <a:schemeClr val="accent1"/>
        </a:buClr>
        <a:buSzPct val="100000"/>
        <a:buFont typeface="Arial" pitchFamily="34" charset="0"/>
        <a:buChar char="•"/>
        <a:defRPr sz="1800" kern="1200" baseline="0">
          <a:solidFill>
            <a:schemeClr val="tx1"/>
          </a:solidFill>
          <a:latin typeface="Calibri"/>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Beyond the Basics:</a:t>
            </a:r>
            <a:br>
              <a:rPr lang="en-US" sz="4000" dirty="0" smtClean="0"/>
            </a:br>
            <a:r>
              <a:rPr lang="en-US" sz="3200" dirty="0" smtClean="0"/>
              <a:t>Clarifying health misinformation &amp; exploring unhealthy beliefs</a:t>
            </a:r>
            <a:endParaRPr lang="en-US" sz="3600" dirty="0"/>
          </a:p>
        </p:txBody>
      </p:sp>
      <p:sp>
        <p:nvSpPr>
          <p:cNvPr id="3" name="Subtitle 2"/>
          <p:cNvSpPr>
            <a:spLocks noGrp="1"/>
          </p:cNvSpPr>
          <p:nvPr>
            <p:ph type="subTitle" idx="1"/>
          </p:nvPr>
        </p:nvSpPr>
        <p:spPr/>
        <p:txBody>
          <a:bodyPr/>
          <a:lstStyle/>
          <a:p>
            <a:r>
              <a:rPr lang="en-US" dirty="0" smtClean="0"/>
              <a:t>Chapter 12</a:t>
            </a:r>
            <a:endParaRPr lang="en-US" dirty="0"/>
          </a:p>
        </p:txBody>
      </p:sp>
      <p:pic>
        <p:nvPicPr>
          <p:cNvPr id="4" name="Picture 3"/>
          <p:cNvPicPr>
            <a:picLocks noChangeAspect="1"/>
          </p:cNvPicPr>
          <p:nvPr/>
        </p:nvPicPr>
        <p:blipFill>
          <a:blip r:embed="rId2" cstate="screen">
            <a:extLst>
              <a:ext uri="{BEBA8EAE-BF5A-486C-A8C5-ECC9F3942E4B}">
                <a14:imgProps xmlns:a14="http://schemas.microsoft.com/office/drawing/2010/main">
                  <a14:imgLayer r:embed="rId3">
                    <a14:imgEffect>
                      <a14:backgroundRemoval t="0" b="99674" l="0" r="99862">
                        <a14:foregroundMark x1="91492" y1="88296" x2="91492" y2="88296"/>
                        <a14:foregroundMark x1="14751" y1="26266" x2="14751" y2="26266"/>
                      </a14:backgroundRemoval>
                    </a14:imgEffect>
                  </a14:imgLayer>
                </a14:imgProps>
              </a:ext>
              <a:ext uri="{28A0092B-C50C-407E-A947-70E740481C1C}">
                <a14:useLocalDpi xmlns:a14="http://schemas.microsoft.com/office/drawing/2010/main"/>
              </a:ext>
            </a:extLst>
          </a:blip>
          <a:stretch>
            <a:fillRect/>
          </a:stretch>
        </p:blipFill>
        <p:spPr>
          <a:xfrm>
            <a:off x="6314705" y="3829538"/>
            <a:ext cx="2579225" cy="2842847"/>
          </a:xfrm>
          <a:prstGeom prst="rect">
            <a:avLst/>
          </a:prstGeom>
        </p:spPr>
      </p:pic>
      <p:sp>
        <p:nvSpPr>
          <p:cNvPr id="5" name="TextBox 4"/>
          <p:cNvSpPr txBox="1"/>
          <p:nvPr/>
        </p:nvSpPr>
        <p:spPr>
          <a:xfrm>
            <a:off x="30975" y="6184814"/>
            <a:ext cx="5963057" cy="600164"/>
          </a:xfrm>
          <a:prstGeom prst="rect">
            <a:avLst/>
          </a:prstGeom>
          <a:noFill/>
        </p:spPr>
        <p:txBody>
          <a:bodyPr wrap="square" rtlCol="0">
            <a:spAutoFit/>
          </a:bodyPr>
          <a:lstStyle/>
          <a:p>
            <a:r>
              <a:rPr lang="de-DE" sz="1100" dirty="0" smtClean="0">
                <a:solidFill>
                  <a:schemeClr val="bg1">
                    <a:lumMod val="65000"/>
                  </a:schemeClr>
                </a:solidFill>
                <a:latin typeface="Avenir Next Regular"/>
                <a:cs typeface="Avenir Next Regular"/>
              </a:rPr>
              <a:t>Companion </a:t>
            </a:r>
            <a:r>
              <a:rPr lang="de-DE" sz="1100" dirty="0" err="1" smtClean="0">
                <a:solidFill>
                  <a:schemeClr val="bg1">
                    <a:lumMod val="65000"/>
                  </a:schemeClr>
                </a:solidFill>
                <a:latin typeface="Avenir Next Regular"/>
                <a:cs typeface="Avenir Next Regular"/>
              </a:rPr>
              <a:t>slides</a:t>
            </a:r>
            <a:r>
              <a:rPr lang="de-DE" sz="1100" dirty="0" smtClean="0">
                <a:solidFill>
                  <a:schemeClr val="bg1">
                    <a:lumMod val="65000"/>
                  </a:schemeClr>
                </a:solidFill>
                <a:latin typeface="Avenir Next Regular"/>
                <a:cs typeface="Avenir Next Regular"/>
              </a:rPr>
              <a:t> </a:t>
            </a:r>
            <a:r>
              <a:rPr lang="de-DE" sz="1100" dirty="0" err="1" smtClean="0">
                <a:solidFill>
                  <a:schemeClr val="bg1">
                    <a:lumMod val="65000"/>
                  </a:schemeClr>
                </a:solidFill>
                <a:latin typeface="Avenir Next Regular"/>
                <a:cs typeface="Avenir Next Regular"/>
              </a:rPr>
              <a:t>to</a:t>
            </a:r>
            <a:r>
              <a:rPr lang="de-DE" sz="1100" dirty="0" smtClean="0">
                <a:solidFill>
                  <a:schemeClr val="bg1">
                    <a:lumMod val="65000"/>
                  </a:schemeClr>
                </a:solidFill>
                <a:latin typeface="Avenir Next Regular"/>
                <a:cs typeface="Avenir Next Regular"/>
              </a:rPr>
              <a:t> </a:t>
            </a:r>
            <a:r>
              <a:rPr lang="de-DE" sz="1100" i="1" dirty="0" smtClean="0">
                <a:solidFill>
                  <a:schemeClr val="bg1">
                    <a:lumMod val="65000"/>
                  </a:schemeClr>
                </a:solidFill>
                <a:latin typeface="Avenir Next Regular"/>
                <a:cs typeface="Avenir Next Regular"/>
              </a:rPr>
              <a:t>Motivational </a:t>
            </a:r>
            <a:r>
              <a:rPr lang="de-DE" sz="1100" i="1" dirty="0" err="1" smtClean="0">
                <a:solidFill>
                  <a:schemeClr val="bg1">
                    <a:lumMod val="65000"/>
                  </a:schemeClr>
                </a:solidFill>
                <a:latin typeface="Avenir Next Regular"/>
                <a:cs typeface="Avenir Next Regular"/>
              </a:rPr>
              <a:t>Interviewing</a:t>
            </a:r>
            <a:r>
              <a:rPr lang="de-DE" sz="1100" i="1" dirty="0" smtClean="0">
                <a:solidFill>
                  <a:schemeClr val="bg1">
                    <a:lumMod val="65000"/>
                  </a:schemeClr>
                </a:solidFill>
                <a:latin typeface="Avenir Next Regular"/>
                <a:cs typeface="Avenir Next Regular"/>
              </a:rPr>
              <a:t> in Nutrition </a:t>
            </a:r>
            <a:r>
              <a:rPr lang="de-DE" sz="1100" i="1" dirty="0" err="1" smtClean="0">
                <a:solidFill>
                  <a:schemeClr val="bg1">
                    <a:lumMod val="65000"/>
                  </a:schemeClr>
                </a:solidFill>
                <a:latin typeface="Avenir Next Regular"/>
                <a:cs typeface="Avenir Next Regular"/>
              </a:rPr>
              <a:t>and</a:t>
            </a:r>
            <a:r>
              <a:rPr lang="de-DE" sz="1100" i="1" dirty="0" smtClean="0">
                <a:solidFill>
                  <a:schemeClr val="bg1">
                    <a:lumMod val="65000"/>
                  </a:schemeClr>
                </a:solidFill>
                <a:latin typeface="Avenir Next Regular"/>
                <a:cs typeface="Avenir Next Regular"/>
              </a:rPr>
              <a:t> Fitness</a:t>
            </a:r>
          </a:p>
          <a:p>
            <a:r>
              <a:rPr lang="de-DE" sz="1100" dirty="0" smtClean="0">
                <a:solidFill>
                  <a:schemeClr val="bg1">
                    <a:lumMod val="65000"/>
                  </a:schemeClr>
                </a:solidFill>
                <a:latin typeface="Avenir Next Regular"/>
                <a:cs typeface="Avenir Next Regular"/>
              </a:rPr>
              <a:t>ISBN: </a:t>
            </a:r>
            <a:r>
              <a:rPr lang="is-IS" sz="1100" kern="1200" dirty="0" smtClean="0">
                <a:solidFill>
                  <a:schemeClr val="bg1">
                    <a:lumMod val="65000"/>
                  </a:schemeClr>
                </a:solidFill>
                <a:latin typeface="Avenir Next Regular"/>
                <a:ea typeface="+mn-ea"/>
                <a:cs typeface="Avenir Next Regular"/>
              </a:rPr>
              <a:t>9781462524181</a:t>
            </a:r>
            <a:r>
              <a:rPr lang="de-DE" sz="1100" kern="1200" baseline="0" dirty="0" smtClean="0">
                <a:solidFill>
                  <a:schemeClr val="bg1">
                    <a:lumMod val="65000"/>
                  </a:schemeClr>
                </a:solidFill>
                <a:latin typeface="Avenir Next Regular"/>
                <a:ea typeface="+mn-ea"/>
                <a:cs typeface="Avenir Next Regular"/>
              </a:rPr>
              <a:t>   </a:t>
            </a:r>
            <a:r>
              <a:rPr lang="de-DE" sz="1100" dirty="0" smtClean="0">
                <a:solidFill>
                  <a:schemeClr val="bg1">
                    <a:lumMod val="65000"/>
                  </a:schemeClr>
                </a:solidFill>
                <a:latin typeface="Avenir Next Regular"/>
                <a:cs typeface="Avenir Next Regular"/>
              </a:rPr>
              <a:t>© 2016</a:t>
            </a:r>
            <a:r>
              <a:rPr lang="de-DE" sz="1100" baseline="0" dirty="0" smtClean="0">
                <a:solidFill>
                  <a:schemeClr val="bg1">
                    <a:lumMod val="65000"/>
                  </a:schemeClr>
                </a:solidFill>
                <a:latin typeface="Avenir Next Regular"/>
                <a:cs typeface="Avenir Next Regular"/>
              </a:rPr>
              <a:t> </a:t>
            </a:r>
            <a:r>
              <a:rPr lang="de-DE" sz="1100" dirty="0" smtClean="0">
                <a:solidFill>
                  <a:schemeClr val="bg1">
                    <a:lumMod val="65000"/>
                  </a:schemeClr>
                </a:solidFill>
                <a:latin typeface="Avenir Next Regular"/>
                <a:cs typeface="Avenir Next Regular"/>
              </a:rPr>
              <a:t>Dawn Clifford </a:t>
            </a:r>
            <a:r>
              <a:rPr lang="de-DE" sz="1100" dirty="0" err="1" smtClean="0">
                <a:solidFill>
                  <a:schemeClr val="bg1">
                    <a:lumMod val="65000"/>
                  </a:schemeClr>
                </a:solidFill>
                <a:latin typeface="Avenir Next Regular"/>
                <a:cs typeface="Avenir Next Regular"/>
              </a:rPr>
              <a:t>and</a:t>
            </a:r>
            <a:r>
              <a:rPr lang="de-DE" sz="1100" dirty="0" smtClean="0">
                <a:solidFill>
                  <a:schemeClr val="bg1">
                    <a:lumMod val="65000"/>
                  </a:schemeClr>
                </a:solidFill>
                <a:latin typeface="Avenir Next Regular"/>
                <a:cs typeface="Avenir Next Regular"/>
              </a:rPr>
              <a:t> Laura Curtis</a:t>
            </a:r>
          </a:p>
          <a:p>
            <a:r>
              <a:rPr lang="de-DE" sz="1100" dirty="0" err="1" smtClean="0">
                <a:solidFill>
                  <a:schemeClr val="bg1">
                    <a:lumMod val="65000"/>
                  </a:schemeClr>
                </a:solidFill>
                <a:latin typeface="Avenir Next Regular"/>
                <a:cs typeface="Avenir Next Regular"/>
              </a:rPr>
              <a:t>Guilford</a:t>
            </a:r>
            <a:r>
              <a:rPr lang="de-DE" sz="1100" dirty="0" smtClean="0">
                <a:solidFill>
                  <a:schemeClr val="bg1">
                    <a:lumMod val="65000"/>
                  </a:schemeClr>
                </a:solidFill>
                <a:latin typeface="Avenir Next Regular"/>
                <a:cs typeface="Avenir Next Regular"/>
              </a:rPr>
              <a:t> Press</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370 </a:t>
            </a:r>
            <a:r>
              <a:rPr lang="de-DE" sz="1100" dirty="0" err="1" smtClean="0">
                <a:solidFill>
                  <a:schemeClr val="bg1">
                    <a:lumMod val="65000"/>
                  </a:schemeClr>
                </a:solidFill>
                <a:latin typeface="Avenir Next Regular"/>
                <a:cs typeface="Avenir Next Regular"/>
              </a:rPr>
              <a:t>Seventh</a:t>
            </a:r>
            <a:r>
              <a:rPr lang="de-DE" sz="1100" dirty="0" smtClean="0">
                <a:solidFill>
                  <a:schemeClr val="bg1">
                    <a:lumMod val="65000"/>
                  </a:schemeClr>
                </a:solidFill>
                <a:latin typeface="Avenir Next Regular"/>
                <a:cs typeface="Avenir Next Regular"/>
              </a:rPr>
              <a:t> Ave Suite 1200</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New York, NY, 10001-1020 </a:t>
            </a:r>
            <a:r>
              <a:rPr lang="de-DE" sz="1100" baseline="0" dirty="0" smtClean="0">
                <a:solidFill>
                  <a:schemeClr val="bg1">
                    <a:lumMod val="65000"/>
                  </a:schemeClr>
                </a:solidFill>
                <a:latin typeface="Avenir Next Regular"/>
                <a:ea typeface="Wingdings"/>
                <a:cs typeface="Avenir Next Regular"/>
                <a:sym typeface="Wingdings"/>
              </a:rPr>
              <a:t></a:t>
            </a:r>
            <a:r>
              <a:rPr lang="de-DE" sz="1100" baseline="0" dirty="0" smtClean="0">
                <a:solidFill>
                  <a:schemeClr val="bg1">
                    <a:lumMod val="65000"/>
                  </a:schemeClr>
                </a:solidFill>
                <a:latin typeface="Avenir Next Regular"/>
                <a:cs typeface="Avenir Next Regular"/>
              </a:rPr>
              <a:t> </a:t>
            </a:r>
            <a:r>
              <a:rPr lang="de-DE" sz="1100" baseline="0" dirty="0" err="1" smtClean="0">
                <a:solidFill>
                  <a:schemeClr val="bg1">
                    <a:lumMod val="65000"/>
                  </a:schemeClr>
                </a:solidFill>
                <a:latin typeface="Avenir Next Regular"/>
                <a:cs typeface="Avenir Next Regular"/>
              </a:rPr>
              <a:t>guilford.com</a:t>
            </a:r>
            <a:endParaRPr lang="en-US" sz="1100" dirty="0">
              <a:solidFill>
                <a:schemeClr val="bg1">
                  <a:lumMod val="65000"/>
                </a:schemeClr>
              </a:solidFill>
              <a:latin typeface="Avenir Next Regular"/>
              <a:cs typeface="Avenir Next Regular"/>
            </a:endParaRPr>
          </a:p>
        </p:txBody>
      </p:sp>
    </p:spTree>
    <p:extLst>
      <p:ext uri="{BB962C8B-B14F-4D97-AF65-F5344CB8AC3E}">
        <p14:creationId xmlns:p14="http://schemas.microsoft.com/office/powerpoint/2010/main" val="6423321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Exploring Health Beliefs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Use open-ended probing questions to explore the belief.</a:t>
            </a:r>
          </a:p>
          <a:p>
            <a:pPr lvl="1"/>
            <a:r>
              <a:rPr lang="en-US" dirty="0" smtClean="0"/>
              <a:t>Where did the belief come from?</a:t>
            </a:r>
          </a:p>
          <a:p>
            <a:pPr lvl="1"/>
            <a:r>
              <a:rPr lang="en-US" dirty="0" smtClean="0"/>
              <a:t>Is there truth to it?</a:t>
            </a:r>
          </a:p>
          <a:p>
            <a:pPr lvl="1"/>
            <a:r>
              <a:rPr lang="en-US" dirty="0" smtClean="0"/>
              <a:t>Is the belief serving you well? (Does it help to think that way?)</a:t>
            </a:r>
          </a:p>
          <a:p>
            <a:pPr lvl="1"/>
            <a:r>
              <a:rPr lang="en-US" dirty="0" smtClean="0"/>
              <a:t>What are drawbacks of having this belief?</a:t>
            </a:r>
          </a:p>
          <a:p>
            <a:r>
              <a:rPr lang="en-US" dirty="0" smtClean="0"/>
              <a:t>Come alongside the client with compassion and curiosity.</a:t>
            </a:r>
          </a:p>
          <a:p>
            <a:pPr lvl="1"/>
            <a:endParaRPr lang="en-US" dirty="0"/>
          </a:p>
        </p:txBody>
      </p:sp>
    </p:spTree>
    <p:extLst>
      <p:ext uri="{BB962C8B-B14F-4D97-AF65-F5344CB8AC3E}">
        <p14:creationId xmlns:p14="http://schemas.microsoft.com/office/powerpoint/2010/main" val="2824886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Messages</a:t>
            </a:r>
            <a:endParaRPr lang="en-US" dirty="0"/>
          </a:p>
        </p:txBody>
      </p:sp>
      <p:sp>
        <p:nvSpPr>
          <p:cNvPr id="3" name="Content Placeholder 2"/>
          <p:cNvSpPr>
            <a:spLocks noGrp="1"/>
          </p:cNvSpPr>
          <p:nvPr>
            <p:ph idx="1"/>
          </p:nvPr>
        </p:nvSpPr>
        <p:spPr/>
        <p:txBody>
          <a:bodyPr>
            <a:normAutofit/>
          </a:bodyPr>
          <a:lstStyle/>
          <a:p>
            <a:r>
              <a:rPr lang="en-US" dirty="0" smtClean="0"/>
              <a:t>Address misinformation in a gentle, compassionate way.</a:t>
            </a:r>
          </a:p>
          <a:p>
            <a:r>
              <a:rPr lang="en-US" dirty="0" smtClean="0"/>
              <a:t>Use an E-P-E format when correcting misinformation.</a:t>
            </a:r>
          </a:p>
          <a:p>
            <a:r>
              <a:rPr lang="en-US" dirty="0" smtClean="0"/>
              <a:t>Support client autonomy.</a:t>
            </a:r>
          </a:p>
          <a:p>
            <a:r>
              <a:rPr lang="en-US" dirty="0" smtClean="0"/>
              <a:t>Notice clients’ unhealthy beliefs and invite the them to explore without judgment.</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2564316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a:bodyPr>
          <a:lstStyle/>
          <a:p>
            <a:r>
              <a:rPr lang="en-US" dirty="0" smtClean="0"/>
              <a:t>By the end of this presentation, participants will be able to:</a:t>
            </a:r>
          </a:p>
          <a:p>
            <a:pPr lvl="1"/>
            <a:r>
              <a:rPr lang="en-US" dirty="0" smtClean="0"/>
              <a:t>Describe how to address misinformation using a guiding style</a:t>
            </a:r>
          </a:p>
          <a:p>
            <a:pPr lvl="1"/>
            <a:r>
              <a:rPr lang="en-US" dirty="0" smtClean="0"/>
              <a:t>List strategies to correct misinformation while still supporting client autonomy</a:t>
            </a:r>
          </a:p>
          <a:p>
            <a:pPr lvl="1"/>
            <a:r>
              <a:rPr lang="en-US" dirty="0" smtClean="0"/>
              <a:t>Identify client statements that suggest unhealthy beliefs about food, body image, and exercise</a:t>
            </a:r>
          </a:p>
          <a:p>
            <a:pPr lvl="1"/>
            <a:endParaRPr lang="en-US" dirty="0" smtClean="0"/>
          </a:p>
          <a:p>
            <a:pPr lvl="1"/>
            <a:endParaRPr lang="en-US" dirty="0" smtClean="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6899213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Examples of misinformation</a:t>
            </a:r>
          </a:p>
          <a:p>
            <a:r>
              <a:rPr lang="en-US" dirty="0" smtClean="0"/>
              <a:t>Addressing misinformation</a:t>
            </a:r>
          </a:p>
          <a:p>
            <a:r>
              <a:rPr lang="en-US" dirty="0" smtClean="0"/>
              <a:t>Identifying unhealthy beliefs</a:t>
            </a:r>
          </a:p>
          <a:p>
            <a:r>
              <a:rPr lang="en-US" dirty="0" smtClean="0"/>
              <a:t>Exploring health beliefs</a:t>
            </a:r>
          </a:p>
          <a:p>
            <a:endParaRPr lang="en-US" dirty="0" smtClean="0"/>
          </a:p>
          <a:p>
            <a:endParaRPr lang="en-US" dirty="0"/>
          </a:p>
        </p:txBody>
      </p:sp>
    </p:spTree>
    <p:extLst>
      <p:ext uri="{BB962C8B-B14F-4D97-AF65-F5344CB8AC3E}">
        <p14:creationId xmlns:p14="http://schemas.microsoft.com/office/powerpoint/2010/main" val="3513169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Misinformation</a:t>
            </a:r>
            <a:r>
              <a:rPr lang="mr-IN" dirty="0" smtClean="0"/>
              <a:t>…</a:t>
            </a:r>
            <a:r>
              <a:rPr lang="en-US" dirty="0" smtClean="0"/>
              <a:t>it’s everywhere!</a:t>
            </a:r>
            <a:endParaRPr lang="en-US" dirty="0"/>
          </a:p>
        </p:txBody>
      </p:sp>
      <p:sp>
        <p:nvSpPr>
          <p:cNvPr id="3" name="Content Placeholder 2"/>
          <p:cNvSpPr>
            <a:spLocks noGrp="1"/>
          </p:cNvSpPr>
          <p:nvPr>
            <p:ph idx="1"/>
          </p:nvPr>
        </p:nvSpPr>
        <p:spPr>
          <a:xfrm>
            <a:off x="457200" y="1600200"/>
            <a:ext cx="8001000" cy="4876800"/>
          </a:xfrm>
        </p:spPr>
        <p:txBody>
          <a:bodyPr>
            <a:normAutofit fontScale="92500" lnSpcReduction="10000"/>
          </a:bodyPr>
          <a:lstStyle/>
          <a:p>
            <a:r>
              <a:rPr lang="en-US" dirty="0" smtClean="0"/>
              <a:t>Weight loss programs</a:t>
            </a:r>
          </a:p>
          <a:p>
            <a:pPr lvl="1"/>
            <a:r>
              <a:rPr lang="en-US" dirty="0" smtClean="0"/>
              <a:t>Dieting is actually associated with long term weight gain, not weight loss.</a:t>
            </a:r>
          </a:p>
          <a:p>
            <a:r>
              <a:rPr lang="en-US" dirty="0" smtClean="0"/>
              <a:t>Supplement industry</a:t>
            </a:r>
          </a:p>
          <a:p>
            <a:pPr lvl="1"/>
            <a:r>
              <a:rPr lang="en-US" dirty="0" smtClean="0"/>
              <a:t>So many brands, so many claims, so little truth</a:t>
            </a:r>
          </a:p>
          <a:p>
            <a:r>
              <a:rPr lang="en-US" dirty="0" smtClean="0"/>
              <a:t>Testimonials</a:t>
            </a:r>
          </a:p>
          <a:p>
            <a:r>
              <a:rPr lang="en-US" dirty="0" smtClean="0"/>
              <a:t>Celebrities</a:t>
            </a:r>
          </a:p>
          <a:p>
            <a:r>
              <a:rPr lang="en-US" dirty="0" smtClean="0"/>
              <a:t>Single studies that lead to pandemonium </a:t>
            </a:r>
          </a:p>
          <a:p>
            <a:pPr marL="788670" lvl="1" indent="-514350">
              <a:buFont typeface="+mj-lt"/>
              <a:buAutoNum type="arabicPeriod"/>
            </a:pPr>
            <a:endParaRPr lang="en-US" dirty="0"/>
          </a:p>
        </p:txBody>
      </p:sp>
    </p:spTree>
    <p:extLst>
      <p:ext uri="{BB962C8B-B14F-4D97-AF65-F5344CB8AC3E}">
        <p14:creationId xmlns:p14="http://schemas.microsoft.com/office/powerpoint/2010/main" val="2040287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Misinformation</a:t>
            </a:r>
            <a:endParaRPr lang="en-US" dirty="0"/>
          </a:p>
        </p:txBody>
      </p:sp>
      <p:sp>
        <p:nvSpPr>
          <p:cNvPr id="3" name="Content Placeholder 2"/>
          <p:cNvSpPr>
            <a:spLocks noGrp="1"/>
          </p:cNvSpPr>
          <p:nvPr>
            <p:ph idx="1"/>
          </p:nvPr>
        </p:nvSpPr>
        <p:spPr/>
        <p:txBody>
          <a:bodyPr>
            <a:normAutofit/>
          </a:bodyPr>
          <a:lstStyle/>
          <a:p>
            <a:r>
              <a:rPr lang="en-US" dirty="0" smtClean="0"/>
              <a:t>Address misinformation without making the client feel judged or belittled.</a:t>
            </a:r>
          </a:p>
          <a:p>
            <a:r>
              <a:rPr lang="en-US" dirty="0"/>
              <a:t>Avoid immediately correcting </a:t>
            </a:r>
            <a:r>
              <a:rPr lang="en-US" dirty="0" smtClean="0"/>
              <a:t>misinformation when you hear it (righting reflex).</a:t>
            </a:r>
          </a:p>
          <a:p>
            <a:pPr lvl="1"/>
            <a:r>
              <a:rPr lang="en-US" dirty="0" smtClean="0"/>
              <a:t>Could </a:t>
            </a:r>
            <a:r>
              <a:rPr lang="en-US" dirty="0"/>
              <a:t>lead to sustain talk and </a:t>
            </a:r>
            <a:r>
              <a:rPr lang="en-US" dirty="0" smtClean="0"/>
              <a:t>discord</a:t>
            </a:r>
          </a:p>
          <a:p>
            <a:r>
              <a:rPr lang="en-US" dirty="0" smtClean="0"/>
              <a:t>Use a guiding style </a:t>
            </a:r>
            <a:r>
              <a:rPr lang="mr-IN" dirty="0" smtClean="0"/>
              <a:t>–</a:t>
            </a:r>
            <a:r>
              <a:rPr lang="en-US" dirty="0" smtClean="0"/>
              <a:t> client and practitioner work together to set the agenda</a:t>
            </a:r>
          </a:p>
        </p:txBody>
      </p:sp>
    </p:spTree>
    <p:extLst>
      <p:ext uri="{BB962C8B-B14F-4D97-AF65-F5344CB8AC3E}">
        <p14:creationId xmlns:p14="http://schemas.microsoft.com/office/powerpoint/2010/main" val="4147941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Misinformation</a:t>
            </a:r>
            <a:endParaRPr lang="en-US" dirty="0"/>
          </a:p>
        </p:txBody>
      </p:sp>
      <p:sp>
        <p:nvSpPr>
          <p:cNvPr id="3" name="Content Placeholder 2"/>
          <p:cNvSpPr>
            <a:spLocks noGrp="1"/>
          </p:cNvSpPr>
          <p:nvPr>
            <p:ph idx="1"/>
          </p:nvPr>
        </p:nvSpPr>
        <p:spPr/>
        <p:txBody>
          <a:bodyPr>
            <a:normAutofit/>
          </a:bodyPr>
          <a:lstStyle/>
          <a:p>
            <a:r>
              <a:rPr lang="en-US" dirty="0" smtClean="0"/>
              <a:t>Use </a:t>
            </a:r>
            <a:r>
              <a:rPr lang="en-US" b="1" dirty="0" smtClean="0">
                <a:solidFill>
                  <a:schemeClr val="accent1"/>
                </a:solidFill>
              </a:rPr>
              <a:t>E</a:t>
            </a:r>
            <a:r>
              <a:rPr lang="en-US" dirty="0" smtClean="0"/>
              <a:t>licit-</a:t>
            </a:r>
            <a:r>
              <a:rPr lang="en-US" b="1" dirty="0" smtClean="0">
                <a:solidFill>
                  <a:srgbClr val="6076B4"/>
                </a:solidFill>
              </a:rPr>
              <a:t>P</a:t>
            </a:r>
            <a:r>
              <a:rPr lang="en-US" dirty="0" smtClean="0"/>
              <a:t>rovide-</a:t>
            </a:r>
            <a:r>
              <a:rPr lang="en-US" b="1" dirty="0" smtClean="0">
                <a:solidFill>
                  <a:srgbClr val="6076B4"/>
                </a:solidFill>
              </a:rPr>
              <a:t>E</a:t>
            </a:r>
            <a:r>
              <a:rPr lang="en-US" dirty="0" smtClean="0"/>
              <a:t>licit (or Ask-Offer-Ask) </a:t>
            </a:r>
            <a:endParaRPr lang="en-US" dirty="0"/>
          </a:p>
          <a:p>
            <a:pPr marL="1022350" lvl="2" indent="-182563"/>
            <a:r>
              <a:rPr lang="en-US" dirty="0" smtClean="0"/>
              <a:t>What foods have you heard raise blood sugars?</a:t>
            </a:r>
          </a:p>
          <a:p>
            <a:pPr marL="1028700" lvl="2" indent="-228600"/>
            <a:r>
              <a:rPr lang="en-US" dirty="0" smtClean="0"/>
              <a:t>Could I share a few other facts about food and blood sugars?</a:t>
            </a:r>
          </a:p>
          <a:p>
            <a:pPr marL="1028700" lvl="2" indent="-228600"/>
            <a:r>
              <a:rPr lang="en-US" dirty="0" smtClean="0"/>
              <a:t>All carbohydrates can affect blood sugar. Carbohydrates are found not only in sweets but in starchy foods too such as pasta, rice, potatoes, breads, crackers, and tortillas.</a:t>
            </a:r>
          </a:p>
          <a:p>
            <a:pPr marL="1028700" lvl="2" indent="-228600"/>
            <a:r>
              <a:rPr lang="en-US" dirty="0" smtClean="0"/>
              <a:t>What are your thoughts on what I just shared?</a:t>
            </a:r>
          </a:p>
        </p:txBody>
      </p:sp>
      <p:sp>
        <p:nvSpPr>
          <p:cNvPr id="4" name="Rounded Rectangle 3"/>
          <p:cNvSpPr/>
          <p:nvPr/>
        </p:nvSpPr>
        <p:spPr>
          <a:xfrm>
            <a:off x="615950" y="2413000"/>
            <a:ext cx="647700" cy="787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t>E</a:t>
            </a:r>
            <a:endParaRPr lang="en-US" sz="4400" dirty="0"/>
          </a:p>
        </p:txBody>
      </p:sp>
      <p:sp>
        <p:nvSpPr>
          <p:cNvPr id="5" name="Rounded Rectangle 4"/>
          <p:cNvSpPr/>
          <p:nvPr/>
        </p:nvSpPr>
        <p:spPr>
          <a:xfrm>
            <a:off x="615950" y="3898900"/>
            <a:ext cx="647700" cy="787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t>P</a:t>
            </a:r>
            <a:endParaRPr lang="en-US" sz="4400" dirty="0"/>
          </a:p>
        </p:txBody>
      </p:sp>
      <p:sp>
        <p:nvSpPr>
          <p:cNvPr id="6" name="Rounded Rectangle 5"/>
          <p:cNvSpPr/>
          <p:nvPr/>
        </p:nvSpPr>
        <p:spPr>
          <a:xfrm>
            <a:off x="615950" y="5473700"/>
            <a:ext cx="647700" cy="787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t>E</a:t>
            </a:r>
            <a:endParaRPr lang="en-US" sz="4400" dirty="0"/>
          </a:p>
        </p:txBody>
      </p:sp>
    </p:spTree>
    <p:extLst>
      <p:ext uri="{BB962C8B-B14F-4D97-AF65-F5344CB8AC3E}">
        <p14:creationId xmlns:p14="http://schemas.microsoft.com/office/powerpoint/2010/main" val="2225902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Misinformation</a:t>
            </a:r>
            <a:endParaRPr lang="en-US" dirty="0"/>
          </a:p>
        </p:txBody>
      </p:sp>
      <p:sp>
        <p:nvSpPr>
          <p:cNvPr id="3" name="Content Placeholder 2"/>
          <p:cNvSpPr>
            <a:spLocks noGrp="1"/>
          </p:cNvSpPr>
          <p:nvPr>
            <p:ph idx="1"/>
          </p:nvPr>
        </p:nvSpPr>
        <p:spPr/>
        <p:txBody>
          <a:bodyPr>
            <a:normAutofit fontScale="92500" lnSpcReduction="10000"/>
          </a:bodyPr>
          <a:lstStyle/>
          <a:p>
            <a:pPr>
              <a:spcAft>
                <a:spcPts val="1500"/>
              </a:spcAft>
            </a:pPr>
            <a:r>
              <a:rPr lang="en-US" dirty="0" smtClean="0"/>
              <a:t>Use </a:t>
            </a:r>
            <a:r>
              <a:rPr lang="en-US" b="1" dirty="0" smtClean="0">
                <a:solidFill>
                  <a:schemeClr val="accent1"/>
                </a:solidFill>
              </a:rPr>
              <a:t>E</a:t>
            </a:r>
            <a:r>
              <a:rPr lang="en-US" dirty="0" smtClean="0"/>
              <a:t>licit-</a:t>
            </a:r>
            <a:r>
              <a:rPr lang="en-US" b="1" dirty="0" smtClean="0">
                <a:solidFill>
                  <a:srgbClr val="6076B4"/>
                </a:solidFill>
              </a:rPr>
              <a:t>P</a:t>
            </a:r>
            <a:r>
              <a:rPr lang="en-US" dirty="0" smtClean="0"/>
              <a:t>rovide-</a:t>
            </a:r>
            <a:r>
              <a:rPr lang="en-US" b="1" dirty="0" smtClean="0">
                <a:solidFill>
                  <a:srgbClr val="6076B4"/>
                </a:solidFill>
              </a:rPr>
              <a:t>E</a:t>
            </a:r>
            <a:r>
              <a:rPr lang="en-US" dirty="0" smtClean="0"/>
              <a:t>licit (or Ask-Offer-Ask) </a:t>
            </a:r>
          </a:p>
          <a:p>
            <a:pPr lvl="3"/>
            <a:r>
              <a:rPr lang="en-US" sz="2400" dirty="0"/>
              <a:t>What do you already know about the (insert commercial weight loss program) that you mentioned?</a:t>
            </a:r>
          </a:p>
          <a:p>
            <a:pPr marL="1028700" lvl="2" indent="-228600"/>
            <a:r>
              <a:rPr lang="en-US" dirty="0" smtClean="0"/>
              <a:t>If you’re interested I could tell you the latest research about weight loss programs, in general.</a:t>
            </a:r>
          </a:p>
          <a:p>
            <a:pPr marL="1028700" lvl="2" indent="-228600"/>
            <a:r>
              <a:rPr lang="en-US" dirty="0" smtClean="0"/>
              <a:t>Researchers have found that no matter which weight loss program is being studied, they all result in immediate weight loss, followed by weight regain for most participants. The commercials make them very enticing, but in the long run most of my clients find that their metabolism slows down and they start missing their favorite foods. </a:t>
            </a:r>
          </a:p>
          <a:p>
            <a:pPr marL="1028700" lvl="2" indent="-228600"/>
            <a:r>
              <a:rPr lang="en-US" dirty="0" smtClean="0"/>
              <a:t>What are your thoughts on what I just shared?</a:t>
            </a:r>
          </a:p>
        </p:txBody>
      </p:sp>
      <p:sp>
        <p:nvSpPr>
          <p:cNvPr id="4" name="Rounded Rectangle 3"/>
          <p:cNvSpPr/>
          <p:nvPr/>
        </p:nvSpPr>
        <p:spPr>
          <a:xfrm>
            <a:off x="615950" y="2222500"/>
            <a:ext cx="647700" cy="787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t>E</a:t>
            </a:r>
            <a:endParaRPr lang="en-US" sz="4400" dirty="0"/>
          </a:p>
        </p:txBody>
      </p:sp>
      <p:sp>
        <p:nvSpPr>
          <p:cNvPr id="5" name="Rounded Rectangle 4"/>
          <p:cNvSpPr/>
          <p:nvPr/>
        </p:nvSpPr>
        <p:spPr>
          <a:xfrm>
            <a:off x="615950" y="3683000"/>
            <a:ext cx="647700" cy="787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t>P</a:t>
            </a:r>
            <a:endParaRPr lang="en-US" sz="4400" dirty="0"/>
          </a:p>
        </p:txBody>
      </p:sp>
      <p:sp>
        <p:nvSpPr>
          <p:cNvPr id="6" name="Rounded Rectangle 5"/>
          <p:cNvSpPr/>
          <p:nvPr/>
        </p:nvSpPr>
        <p:spPr>
          <a:xfrm>
            <a:off x="615950" y="5689600"/>
            <a:ext cx="647700" cy="787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t>E</a:t>
            </a:r>
            <a:endParaRPr lang="en-US" sz="4400" dirty="0"/>
          </a:p>
        </p:txBody>
      </p:sp>
    </p:spTree>
    <p:extLst>
      <p:ext uri="{BB962C8B-B14F-4D97-AF65-F5344CB8AC3E}">
        <p14:creationId xmlns:p14="http://schemas.microsoft.com/office/powerpoint/2010/main" val="2428801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Addressing Misinformation</a:t>
            </a:r>
            <a:endParaRPr lang="en-US" dirty="0"/>
          </a:p>
        </p:txBody>
      </p:sp>
      <p:sp>
        <p:nvSpPr>
          <p:cNvPr id="3" name="Content Placeholder 2"/>
          <p:cNvSpPr>
            <a:spLocks noGrp="1"/>
          </p:cNvSpPr>
          <p:nvPr>
            <p:ph idx="1"/>
          </p:nvPr>
        </p:nvSpPr>
        <p:spPr/>
        <p:txBody>
          <a:bodyPr>
            <a:normAutofit lnSpcReduction="10000"/>
          </a:bodyPr>
          <a:lstStyle/>
          <a:p>
            <a:r>
              <a:rPr lang="en-US" sz="3800" dirty="0" smtClean="0"/>
              <a:t>Tips for providing correct information</a:t>
            </a:r>
          </a:p>
          <a:p>
            <a:pPr lvl="1"/>
            <a:r>
              <a:rPr lang="en-US" dirty="0" smtClean="0"/>
              <a:t>Offer only relevant information.</a:t>
            </a:r>
          </a:p>
          <a:p>
            <a:pPr lvl="1"/>
            <a:r>
              <a:rPr lang="en-US" dirty="0" smtClean="0"/>
              <a:t>Keep it short </a:t>
            </a:r>
            <a:r>
              <a:rPr lang="mr-IN" dirty="0" smtClean="0"/>
              <a:t>–</a:t>
            </a:r>
            <a:r>
              <a:rPr lang="en-US" dirty="0" smtClean="0"/>
              <a:t> clear and concise explanations.</a:t>
            </a:r>
          </a:p>
          <a:p>
            <a:pPr lvl="1"/>
            <a:r>
              <a:rPr lang="en-US" dirty="0" smtClean="0"/>
              <a:t>Use understandable terms.</a:t>
            </a:r>
          </a:p>
          <a:p>
            <a:pPr lvl="2"/>
            <a:r>
              <a:rPr lang="en-US" dirty="0" smtClean="0"/>
              <a:t>Example: salt instead of sodium</a:t>
            </a:r>
          </a:p>
          <a:p>
            <a:pPr lvl="1"/>
            <a:r>
              <a:rPr lang="en-US" dirty="0" smtClean="0"/>
              <a:t>Use language that supports client autonomy.</a:t>
            </a:r>
          </a:p>
          <a:p>
            <a:pPr lvl="2"/>
            <a:r>
              <a:rPr lang="en-US" dirty="0" smtClean="0"/>
              <a:t>“Ultimately it’s up to you to decide what works best for you. I just wanted to make sure you have the latest scientific information.” </a:t>
            </a:r>
          </a:p>
          <a:p>
            <a:pPr marL="788670" lvl="1" indent="-514350">
              <a:buFont typeface="+mj-lt"/>
              <a:buAutoNum type="arabicPeriod"/>
            </a:pPr>
            <a:endParaRPr lang="en-US" dirty="0"/>
          </a:p>
        </p:txBody>
      </p:sp>
    </p:spTree>
    <p:extLst>
      <p:ext uri="{BB962C8B-B14F-4D97-AF65-F5344CB8AC3E}">
        <p14:creationId xmlns:p14="http://schemas.microsoft.com/office/powerpoint/2010/main" val="2513320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Exploring Health Beliefs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Listen for statements clients make that suggest faulty thinking, or unhealthy beliefs. </a:t>
            </a:r>
          </a:p>
          <a:p>
            <a:r>
              <a:rPr lang="en-US" dirty="0" smtClean="0"/>
              <a:t>Examples:</a:t>
            </a:r>
          </a:p>
          <a:p>
            <a:pPr lvl="1"/>
            <a:r>
              <a:rPr lang="en-US" dirty="0" smtClean="0"/>
              <a:t>I can’t be trusted with chocolate.</a:t>
            </a:r>
          </a:p>
          <a:p>
            <a:pPr lvl="1"/>
            <a:r>
              <a:rPr lang="en-US" dirty="0" smtClean="0"/>
              <a:t>I can’t keep (insert food) in the house.</a:t>
            </a:r>
          </a:p>
          <a:p>
            <a:pPr lvl="1"/>
            <a:r>
              <a:rPr lang="en-US" dirty="0" smtClean="0"/>
              <a:t>If I can’t do the treadmill for 30 minutes, then what’s the point?</a:t>
            </a:r>
          </a:p>
          <a:p>
            <a:pPr lvl="1"/>
            <a:r>
              <a:rPr lang="en-US" dirty="0" smtClean="0"/>
              <a:t>I’ve got to burn the fat.</a:t>
            </a:r>
          </a:p>
          <a:p>
            <a:pPr lvl="1"/>
            <a:r>
              <a:rPr lang="en-US" dirty="0" smtClean="0"/>
              <a:t>I shouldn’t be eating that. I haven’t been good this week.</a:t>
            </a:r>
          </a:p>
          <a:p>
            <a:pPr lvl="1"/>
            <a:endParaRPr lang="en-US" dirty="0"/>
          </a:p>
        </p:txBody>
      </p:sp>
    </p:spTree>
    <p:extLst>
      <p:ext uri="{BB962C8B-B14F-4D97-AF65-F5344CB8AC3E}">
        <p14:creationId xmlns:p14="http://schemas.microsoft.com/office/powerpoint/2010/main" val="28370207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3760</TotalTime>
  <Words>646</Words>
  <Application>Microsoft Macintosh PowerPoint</Application>
  <PresentationFormat>On-screen Show (4:3)</PresentationFormat>
  <Paragraphs>78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Clarity</vt:lpstr>
      <vt:lpstr>Beyond the Basics: Clarifying health misinformation &amp; exploring unhealthy beliefs</vt:lpstr>
      <vt:lpstr>Learning Objectives</vt:lpstr>
      <vt:lpstr>Outline</vt:lpstr>
      <vt:lpstr>Misinformation…it’s everywhere!</vt:lpstr>
      <vt:lpstr>Addressing Misinformation</vt:lpstr>
      <vt:lpstr>Addressing Misinformation</vt:lpstr>
      <vt:lpstr>Addressing Misinformation</vt:lpstr>
      <vt:lpstr>Addressing Misinformation</vt:lpstr>
      <vt:lpstr>Exploring Health Beliefs</vt:lpstr>
      <vt:lpstr>Exploring Health Beliefs</vt:lpstr>
      <vt:lpstr>Take Home Messages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Complexities of Lifestyle Changes</dc:title>
  <dc:creator>Office 2004 Test Drive User</dc:creator>
  <cp:lastModifiedBy>Dazzia Szczepaniak</cp:lastModifiedBy>
  <cp:revision>274</cp:revision>
  <dcterms:created xsi:type="dcterms:W3CDTF">2016-08-31T20:33:07Z</dcterms:created>
  <dcterms:modified xsi:type="dcterms:W3CDTF">2017-05-16T03:17:51Z</dcterms:modified>
</cp:coreProperties>
</file>