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84" r:id="rId4"/>
    <p:sldId id="259" r:id="rId5"/>
    <p:sldId id="285" r:id="rId6"/>
    <p:sldId id="293" r:id="rId7"/>
    <p:sldId id="294" r:id="rId8"/>
    <p:sldId id="295" r:id="rId9"/>
    <p:sldId id="289" r:id="rId10"/>
    <p:sldId id="296" r:id="rId11"/>
    <p:sldId id="297" r:id="rId12"/>
    <p:sldId id="290" r:id="rId13"/>
    <p:sldId id="298" r:id="rId14"/>
    <p:sldId id="291" r:id="rId15"/>
    <p:sldId id="292" r:id="rId16"/>
    <p:sldId id="278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C30"/>
    <a:srgbClr val="D6550D"/>
    <a:srgbClr val="D62F09"/>
    <a:srgbClr val="8F3302"/>
    <a:srgbClr val="973914"/>
    <a:srgbClr val="B2451F"/>
    <a:srgbClr val="A55614"/>
    <a:srgbClr val="A54424"/>
    <a:srgbClr val="A53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832" autoAdjust="0"/>
  </p:normalViewPr>
  <p:slideViewPr>
    <p:cSldViewPr snapToGrid="0" snapToObjects="1">
      <p:cViewPr>
        <p:scale>
          <a:sx n="100" d="100"/>
          <a:sy n="100" d="100"/>
        </p:scale>
        <p:origin x="-1560" y="-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B9AAE-C659-E240-AFEA-FB56B9160EFA}" type="datetimeFigureOut">
              <a:rPr lang="en-US" smtClean="0"/>
              <a:t>5/15/17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41B504-11CD-9A44-9C2A-55951DD76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832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rgbClr val="D6550D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SzPct val="85000"/>
        <a:buFont typeface="Arial" pitchFamily="34" charset="0"/>
        <a:buChar char="•"/>
        <a:defRPr sz="3200" kern="1200">
          <a:solidFill>
            <a:schemeClr val="tx1"/>
          </a:solidFill>
          <a:latin typeface="Calibri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Calibri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SzPct val="90000"/>
        <a:buFont typeface="Arial" pitchFamily="34" charset="0"/>
        <a:buChar char="•"/>
        <a:defRPr sz="2400" kern="1200">
          <a:solidFill>
            <a:schemeClr val="tx1"/>
          </a:solidFill>
          <a:latin typeface="Calibri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Calibri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SzPct val="100000"/>
        <a:buFont typeface="Arial" pitchFamily="34" charset="0"/>
        <a:buChar char="•"/>
        <a:defRPr sz="1800" kern="1200" baseline="0">
          <a:solidFill>
            <a:schemeClr val="tx1"/>
          </a:solidFill>
          <a:latin typeface="Calibri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Beyond the Basics:</a:t>
            </a:r>
            <a:br>
              <a:rPr lang="en-US" sz="4000" dirty="0" smtClean="0"/>
            </a:br>
            <a:r>
              <a:rPr lang="en-US" sz="3200" dirty="0" smtClean="0"/>
              <a:t>When there’s little time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11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674" l="0" r="99862">
                        <a14:foregroundMark x1="91492" y1="88296" x2="91492" y2="88296"/>
                        <a14:foregroundMark x1="14751" y1="26266" x2="14751" y2="2626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14705" y="3829538"/>
            <a:ext cx="2579225" cy="28428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975" y="6184814"/>
            <a:ext cx="59630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Companion </a:t>
            </a:r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slides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to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i="1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Motivational </a:t>
            </a:r>
            <a:r>
              <a:rPr lang="de-DE" sz="1100" i="1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Interviewing</a:t>
            </a:r>
            <a:r>
              <a:rPr lang="de-DE" sz="1100" i="1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in Nutrition </a:t>
            </a:r>
            <a:r>
              <a:rPr lang="de-DE" sz="1100" i="1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and</a:t>
            </a:r>
            <a:r>
              <a:rPr lang="de-DE" sz="1100" i="1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Fitness</a:t>
            </a:r>
          </a:p>
          <a:p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ISBN: </a:t>
            </a:r>
            <a:r>
              <a:rPr lang="is-IS" sz="1100" kern="12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+mn-ea"/>
                <a:cs typeface="Avenir Next Regular"/>
              </a:rPr>
              <a:t>9781462524181</a:t>
            </a:r>
            <a:r>
              <a:rPr lang="de-DE" sz="1100" kern="12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+mn-ea"/>
                <a:cs typeface="Avenir Next Regular"/>
              </a:rPr>
              <a:t>   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© 2016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Dawn Clifford </a:t>
            </a:r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and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Laura Curtis</a:t>
            </a:r>
          </a:p>
          <a:p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Guilford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Press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Wingdings"/>
                <a:cs typeface="Avenir Next Regular"/>
                <a:sym typeface="Wingdings"/>
              </a:rPr>
              <a:t>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370 </a:t>
            </a:r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Seventh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Ave Suite 1200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Wingdings"/>
                <a:cs typeface="Avenir Next Regular"/>
                <a:sym typeface="Wingdings"/>
              </a:rPr>
              <a:t>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New York, NY, 10001-1020 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Wingdings"/>
                <a:cs typeface="Avenir Next Regular"/>
                <a:sym typeface="Wingdings"/>
              </a:rPr>
              <a:t>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baseline="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guilford.com</a:t>
            </a:r>
            <a:endParaRPr lang="en-US" sz="1100" dirty="0">
              <a:solidFill>
                <a:schemeClr val="bg1">
                  <a:lumMod val="65000"/>
                </a:schemeClr>
              </a:solidFill>
              <a:latin typeface="Avenir Next Regular"/>
              <a:cs typeface="Avenir Next Regular"/>
            </a:endParaRPr>
          </a:p>
        </p:txBody>
      </p:sp>
    </p:spTree>
    <p:extLst>
      <p:ext uri="{BB962C8B-B14F-4D97-AF65-F5344CB8AC3E}">
        <p14:creationId xmlns:p14="http://schemas.microsoft.com/office/powerpoint/2010/main" val="642332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19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Conduct a 5-minute session with a partner using the following questions. </a:t>
            </a:r>
          </a:p>
          <a:p>
            <a:r>
              <a:rPr lang="en-US" dirty="0" smtClean="0"/>
              <a:t>Remember to use reflective listening throughout the conversation.</a:t>
            </a:r>
          </a:p>
          <a:p>
            <a:pPr marL="514350" lvl="2" indent="-182563"/>
            <a:r>
              <a:rPr lang="en-US" dirty="0" smtClean="0">
                <a:solidFill>
                  <a:schemeClr val="accent1"/>
                </a:solidFill>
              </a:rPr>
              <a:t>Hi, I’m ________ and I was hoping we could talk about health today. Would that be alright with you?</a:t>
            </a:r>
          </a:p>
          <a:p>
            <a:pPr marL="514350" lvl="2" indent="-182563"/>
            <a:r>
              <a:rPr lang="en-US" dirty="0" smtClean="0">
                <a:solidFill>
                  <a:schemeClr val="accent1"/>
                </a:solidFill>
              </a:rPr>
              <a:t>We have about five minutes together and I have a list of topics here related to health (next slide). I’m curious which topic interests </a:t>
            </a:r>
            <a:r>
              <a:rPr lang="en-US" dirty="0">
                <a:solidFill>
                  <a:schemeClr val="accent1"/>
                </a:solidFill>
              </a:rPr>
              <a:t>you the most</a:t>
            </a:r>
            <a:r>
              <a:rPr lang="en-US" dirty="0" smtClean="0">
                <a:solidFill>
                  <a:schemeClr val="accent1"/>
                </a:solidFill>
              </a:rPr>
              <a:t>?</a:t>
            </a:r>
          </a:p>
          <a:p>
            <a:pPr marL="514350" lvl="2" indent="-182563"/>
            <a:r>
              <a:rPr lang="en-US" dirty="0" smtClean="0">
                <a:solidFill>
                  <a:schemeClr val="accent1"/>
                </a:solidFill>
              </a:rPr>
              <a:t>What is it about that particular change that interests you?</a:t>
            </a:r>
          </a:p>
          <a:p>
            <a:pPr marL="514350" lvl="2" indent="-182563"/>
            <a:r>
              <a:rPr lang="en-US" dirty="0" smtClean="0">
                <a:solidFill>
                  <a:schemeClr val="accent1"/>
                </a:solidFill>
              </a:rPr>
              <a:t>How would making a change in that area make your life better?</a:t>
            </a:r>
            <a:endParaRPr lang="en-US" dirty="0">
              <a:solidFill>
                <a:schemeClr val="accent1"/>
              </a:solidFill>
            </a:endParaRPr>
          </a:p>
          <a:p>
            <a:pPr marL="514350" lvl="1" indent="-182563"/>
            <a:r>
              <a:rPr lang="en-US" sz="2400" dirty="0" smtClean="0">
                <a:solidFill>
                  <a:srgbClr val="6076B4"/>
                </a:solidFill>
              </a:rPr>
              <a:t>What’s </a:t>
            </a:r>
            <a:r>
              <a:rPr lang="en-US" sz="2400" dirty="0">
                <a:solidFill>
                  <a:srgbClr val="6076B4"/>
                </a:solidFill>
              </a:rPr>
              <a:t>one small goal that feels achievable as it relates to this topic?</a:t>
            </a:r>
            <a:endParaRPr lang="en-US" sz="2400" dirty="0"/>
          </a:p>
          <a:p>
            <a:pPr marL="514350" lvl="1" indent="-182563"/>
            <a:r>
              <a:rPr lang="en-US" sz="2400" dirty="0" smtClean="0">
                <a:solidFill>
                  <a:srgbClr val="6076B4"/>
                </a:solidFill>
              </a:rPr>
              <a:t>What </a:t>
            </a:r>
            <a:r>
              <a:rPr lang="en-US" sz="2400" dirty="0">
                <a:solidFill>
                  <a:srgbClr val="6076B4"/>
                </a:solidFill>
              </a:rPr>
              <a:t>might come up as you attempt to make that change?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974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4"/>
          <p:cNvGrpSpPr>
            <a:grpSpLocks/>
          </p:cNvGrpSpPr>
          <p:nvPr/>
        </p:nvGrpSpPr>
        <p:grpSpPr bwMode="auto">
          <a:xfrm>
            <a:off x="1084467" y="1176133"/>
            <a:ext cx="1917700" cy="1899181"/>
            <a:chOff x="2241" y="2704"/>
            <a:chExt cx="2685" cy="2685"/>
          </a:xfrm>
        </p:grpSpPr>
        <p:sp>
          <p:nvSpPr>
            <p:cNvPr id="8" name="Oval 2"/>
            <p:cNvSpPr>
              <a:spLocks noChangeArrowheads="1"/>
            </p:cNvSpPr>
            <p:nvPr/>
          </p:nvSpPr>
          <p:spPr bwMode="auto">
            <a:xfrm>
              <a:off x="2241" y="2704"/>
              <a:ext cx="2685" cy="268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blurRad="63500" dist="26940" dir="5400000" algn="ctr" rotWithShape="0">
                <a:srgbClr val="000000">
                  <a:alpha val="35001"/>
                </a:srgbClr>
              </a:outerShdw>
            </a:effectLst>
          </p:spPr>
          <p:txBody>
            <a:bodyPr tIns="91440" bIns="91440"/>
            <a:lstStyle/>
            <a:p>
              <a:pPr>
                <a:defRPr/>
              </a:pPr>
              <a:endParaRPr 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531" name="Text Box 3"/>
            <p:cNvSpPr txBox="1">
              <a:spLocks noChangeArrowheads="1"/>
            </p:cNvSpPr>
            <p:nvPr/>
          </p:nvSpPr>
          <p:spPr bwMode="auto">
            <a:xfrm>
              <a:off x="2737" y="3244"/>
              <a:ext cx="1800" cy="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91440" bIns="91440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>
                  <a:latin typeface="Calibri" charset="0"/>
                  <a:cs typeface="Times New Roman" charset="0"/>
                </a:rPr>
                <a:t>Eating more regularly throughout the day</a:t>
              </a:r>
            </a:p>
          </p:txBody>
        </p:sp>
      </p:grpSp>
      <p:grpSp>
        <p:nvGrpSpPr>
          <p:cNvPr id="21507" name="Group 34"/>
          <p:cNvGrpSpPr>
            <a:grpSpLocks/>
          </p:cNvGrpSpPr>
          <p:nvPr/>
        </p:nvGrpSpPr>
        <p:grpSpPr bwMode="auto">
          <a:xfrm>
            <a:off x="228600" y="3124200"/>
            <a:ext cx="1905000" cy="1767304"/>
            <a:chOff x="0" y="0"/>
            <a:chExt cx="17049" cy="17477"/>
          </a:xfrm>
        </p:grpSpPr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0" y="0"/>
              <a:ext cx="17049" cy="17049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blurRad="63500" dist="26940" dir="5400000" algn="ctr" rotWithShape="0">
                <a:srgbClr val="000000">
                  <a:alpha val="35001"/>
                </a:srgbClr>
              </a:outerShdw>
            </a:effectLst>
          </p:spPr>
          <p:txBody>
            <a:bodyPr tIns="91440" bIns="91440"/>
            <a:lstStyle/>
            <a:p>
              <a:pPr>
                <a:defRPr/>
              </a:pPr>
              <a:endParaRPr 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529" name="Text Box 22"/>
            <p:cNvSpPr txBox="1">
              <a:spLocks noChangeArrowheads="1"/>
            </p:cNvSpPr>
            <p:nvPr/>
          </p:nvSpPr>
          <p:spPr bwMode="auto">
            <a:xfrm>
              <a:off x="1033" y="4904"/>
              <a:ext cx="15208" cy="125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91440" bIns="91440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 smtClean="0">
                  <a:latin typeface="Calibri" charset="0"/>
                  <a:cs typeface="Times New Roman" charset="0"/>
                </a:rPr>
                <a:t>Eating more fruits and vegetables</a:t>
              </a:r>
              <a:endParaRPr lang="en-US" sz="1400" dirty="0">
                <a:latin typeface="Calibri" charset="0"/>
                <a:cs typeface="Times New Roman" charset="0"/>
              </a:endParaRPr>
            </a:p>
          </p:txBody>
        </p:sp>
      </p:grpSp>
      <p:sp>
        <p:nvSpPr>
          <p:cNvPr id="49162" name="Oval 10"/>
          <p:cNvSpPr>
            <a:spLocks noChangeArrowheads="1"/>
          </p:cNvSpPr>
          <p:nvPr/>
        </p:nvSpPr>
        <p:spPr bwMode="auto">
          <a:xfrm>
            <a:off x="1600200" y="4496401"/>
            <a:ext cx="1968500" cy="1904399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  <a:effectLst>
            <a:outerShdw blurRad="63500" dist="26940" dir="5400000" algn="ctr" rotWithShape="0">
              <a:srgbClr val="000000">
                <a:alpha val="35001"/>
              </a:srgbClr>
            </a:outerShdw>
          </a:effectLst>
        </p:spPr>
        <p:txBody>
          <a:bodyPr tIns="91440" bIns="91440"/>
          <a:lstStyle/>
          <a:p>
            <a:pPr>
              <a:defRPr/>
            </a:pPr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1993900" y="5024102"/>
            <a:ext cx="1223963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>
                <a:latin typeface="Calibri" charset="0"/>
                <a:cs typeface="Times New Roman" charset="0"/>
              </a:rPr>
              <a:t>Being more mindful while eating</a:t>
            </a:r>
          </a:p>
        </p:txBody>
      </p:sp>
      <p:grpSp>
        <p:nvGrpSpPr>
          <p:cNvPr id="21510" name="Group 12"/>
          <p:cNvGrpSpPr>
            <a:grpSpLocks/>
          </p:cNvGrpSpPr>
          <p:nvPr/>
        </p:nvGrpSpPr>
        <p:grpSpPr bwMode="auto">
          <a:xfrm>
            <a:off x="2585445" y="2829403"/>
            <a:ext cx="1966509" cy="1759405"/>
            <a:chOff x="0" y="0"/>
            <a:chExt cx="17049" cy="17049"/>
          </a:xfrm>
        </p:grpSpPr>
        <p:sp>
          <p:nvSpPr>
            <p:cNvPr id="21" name="Oval 18"/>
            <p:cNvSpPr>
              <a:spLocks noChangeArrowheads="1"/>
            </p:cNvSpPr>
            <p:nvPr/>
          </p:nvSpPr>
          <p:spPr bwMode="auto">
            <a:xfrm>
              <a:off x="0" y="0"/>
              <a:ext cx="17049" cy="17049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blurRad="63500" dist="26940" dir="5400000" algn="ctr" rotWithShape="0">
                <a:srgbClr val="000000">
                  <a:alpha val="35001"/>
                </a:srgbClr>
              </a:outerShdw>
            </a:effectLst>
          </p:spPr>
          <p:txBody>
            <a:bodyPr tIns="91440" bIns="91440"/>
            <a:lstStyle/>
            <a:p>
              <a:pPr>
                <a:defRPr/>
              </a:pPr>
              <a:endParaRPr 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527" name="Text Box 19"/>
            <p:cNvSpPr txBox="1">
              <a:spLocks noChangeArrowheads="1"/>
            </p:cNvSpPr>
            <p:nvPr/>
          </p:nvSpPr>
          <p:spPr bwMode="auto">
            <a:xfrm>
              <a:off x="1143" y="2286"/>
              <a:ext cx="14859" cy="125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91440" bIns="91440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endParaRPr lang="en-US" sz="900">
                <a:latin typeface="Calibri" charset="0"/>
                <a:cs typeface="Times New Roman" charset="0"/>
              </a:endParaRPr>
            </a:p>
            <a:p>
              <a:pPr algn="ctr"/>
              <a:endParaRPr lang="en-US" sz="900">
                <a:latin typeface="Calibri" charset="0"/>
                <a:cs typeface="Times New Roman" charset="0"/>
              </a:endParaRPr>
            </a:p>
            <a:p>
              <a:pPr algn="ctr"/>
              <a:r>
                <a:rPr lang="en-US" sz="1400">
                  <a:latin typeface="Calibri" charset="0"/>
                  <a:cs typeface="Times New Roman" charset="0"/>
                </a:rPr>
                <a:t>Other: ________</a:t>
              </a:r>
            </a:p>
          </p:txBody>
        </p:sp>
      </p:grpSp>
      <p:grpSp>
        <p:nvGrpSpPr>
          <p:cNvPr id="21511" name="Group 31"/>
          <p:cNvGrpSpPr>
            <a:grpSpLocks/>
          </p:cNvGrpSpPr>
          <p:nvPr/>
        </p:nvGrpSpPr>
        <p:grpSpPr bwMode="auto">
          <a:xfrm>
            <a:off x="3962400" y="1295400"/>
            <a:ext cx="1981200" cy="1905000"/>
            <a:chOff x="0" y="0"/>
            <a:chExt cx="17049" cy="17049"/>
          </a:xfrm>
        </p:grpSpPr>
        <p:sp>
          <p:nvSpPr>
            <p:cNvPr id="5" name="Oval 6"/>
            <p:cNvSpPr>
              <a:spLocks noChangeArrowheads="1"/>
            </p:cNvSpPr>
            <p:nvPr/>
          </p:nvSpPr>
          <p:spPr bwMode="auto">
            <a:xfrm>
              <a:off x="0" y="0"/>
              <a:ext cx="17049" cy="17049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blurRad="63500" dist="26940" dir="5400000" algn="ctr" rotWithShape="0">
                <a:srgbClr val="000000">
                  <a:alpha val="35001"/>
                </a:srgbClr>
              </a:outerShdw>
            </a:effectLst>
          </p:spPr>
          <p:txBody>
            <a:bodyPr tIns="91440" bIns="91440"/>
            <a:lstStyle/>
            <a:p>
              <a:pPr>
                <a:defRPr/>
              </a:pPr>
              <a:endParaRPr 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525" name="Text Box 7"/>
            <p:cNvSpPr txBox="1">
              <a:spLocks noChangeArrowheads="1"/>
            </p:cNvSpPr>
            <p:nvPr/>
          </p:nvSpPr>
          <p:spPr bwMode="auto">
            <a:xfrm>
              <a:off x="2948" y="4203"/>
              <a:ext cx="11430" cy="114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91440" bIns="91440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 smtClean="0">
                  <a:latin typeface="Calibri" charset="0"/>
                  <a:cs typeface="Times New Roman" charset="0"/>
                </a:rPr>
                <a:t>Being more physically active</a:t>
              </a:r>
              <a:endParaRPr lang="en-US" sz="1400" dirty="0">
                <a:latin typeface="Calibri" charset="0"/>
                <a:cs typeface="Times New Roman" charset="0"/>
              </a:endParaRPr>
            </a:p>
          </p:txBody>
        </p:sp>
      </p:grpSp>
      <p:sp>
        <p:nvSpPr>
          <p:cNvPr id="49170" name="Oval 15"/>
          <p:cNvSpPr>
            <a:spLocks noChangeArrowheads="1"/>
          </p:cNvSpPr>
          <p:nvPr/>
        </p:nvSpPr>
        <p:spPr bwMode="auto">
          <a:xfrm>
            <a:off x="6705600" y="1143000"/>
            <a:ext cx="1854200" cy="178530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  <a:effectLst>
            <a:outerShdw blurRad="63500" dist="26940" dir="5400000" algn="ctr" rotWithShape="0">
              <a:srgbClr val="000000">
                <a:alpha val="35001"/>
              </a:srgbClr>
            </a:outerShdw>
          </a:effectLst>
        </p:spPr>
        <p:txBody>
          <a:bodyPr tIns="91440" bIns="91440"/>
          <a:lstStyle/>
          <a:p>
            <a:pPr>
              <a:defRPr/>
            </a:pPr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513" name="Text Box 16"/>
          <p:cNvSpPr txBox="1">
            <a:spLocks noChangeArrowheads="1"/>
          </p:cNvSpPr>
          <p:nvPr/>
        </p:nvSpPr>
        <p:spPr bwMode="auto">
          <a:xfrm>
            <a:off x="6920545" y="1584635"/>
            <a:ext cx="1447800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400" dirty="0" smtClean="0">
                <a:latin typeface="Calibri" charset="0"/>
                <a:cs typeface="Times New Roman" charset="0"/>
              </a:rPr>
              <a:t>Stress management</a:t>
            </a:r>
            <a:endParaRPr lang="en-US" sz="1400" dirty="0">
              <a:latin typeface="Calibri" charset="0"/>
              <a:cs typeface="Times New Roman" charset="0"/>
            </a:endParaRPr>
          </a:p>
        </p:txBody>
      </p:sp>
      <p:grpSp>
        <p:nvGrpSpPr>
          <p:cNvPr id="21514" name="Group 32"/>
          <p:cNvGrpSpPr>
            <a:grpSpLocks/>
          </p:cNvGrpSpPr>
          <p:nvPr/>
        </p:nvGrpSpPr>
        <p:grpSpPr bwMode="auto">
          <a:xfrm>
            <a:off x="6654800" y="4470400"/>
            <a:ext cx="1905000" cy="1828800"/>
            <a:chOff x="0" y="0"/>
            <a:chExt cx="17049" cy="17049"/>
          </a:xfrm>
        </p:grpSpPr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0" y="0"/>
              <a:ext cx="17049" cy="17049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blurRad="63500" dist="26940" dir="5400000" algn="ctr" rotWithShape="0">
                <a:srgbClr val="000000">
                  <a:alpha val="35001"/>
                </a:srgbClr>
              </a:outerShdw>
            </a:effectLst>
          </p:spPr>
          <p:txBody>
            <a:bodyPr tIns="91440" bIns="91440"/>
            <a:lstStyle/>
            <a:p>
              <a:pPr>
                <a:defRPr/>
              </a:pPr>
              <a:endParaRPr 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523" name="Text Box 10"/>
            <p:cNvSpPr txBox="1">
              <a:spLocks noChangeArrowheads="1"/>
            </p:cNvSpPr>
            <p:nvPr/>
          </p:nvSpPr>
          <p:spPr bwMode="auto">
            <a:xfrm>
              <a:off x="2843" y="5081"/>
              <a:ext cx="11430" cy="114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91440" bIns="91440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dirty="0" smtClean="0">
                  <a:latin typeface="Calibri" charset="0"/>
                  <a:cs typeface="Times New Roman" charset="0"/>
                </a:rPr>
                <a:t>Sleep</a:t>
              </a:r>
              <a:endParaRPr lang="en-US" sz="1600" dirty="0">
                <a:latin typeface="Calibri" charset="0"/>
                <a:cs typeface="Times New Roman" charset="0"/>
              </a:endParaRPr>
            </a:p>
          </p:txBody>
        </p:sp>
      </p:grpSp>
      <p:grpSp>
        <p:nvGrpSpPr>
          <p:cNvPr id="21515" name="Group 23"/>
          <p:cNvGrpSpPr>
            <a:grpSpLocks/>
          </p:cNvGrpSpPr>
          <p:nvPr/>
        </p:nvGrpSpPr>
        <p:grpSpPr bwMode="auto">
          <a:xfrm>
            <a:off x="5473700" y="2743800"/>
            <a:ext cx="2051529" cy="1917099"/>
            <a:chOff x="0" y="0"/>
            <a:chExt cx="17049" cy="17145"/>
          </a:xfrm>
        </p:grpSpPr>
        <p:sp>
          <p:nvSpPr>
            <p:cNvPr id="15" name="Oval 24"/>
            <p:cNvSpPr>
              <a:spLocks noChangeArrowheads="1"/>
            </p:cNvSpPr>
            <p:nvPr/>
          </p:nvSpPr>
          <p:spPr bwMode="auto">
            <a:xfrm>
              <a:off x="0" y="0"/>
              <a:ext cx="17049" cy="17052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blurRad="63500" dist="26940" dir="5400000" algn="ctr" rotWithShape="0">
                <a:srgbClr val="000000">
                  <a:alpha val="35001"/>
                </a:srgbClr>
              </a:outerShdw>
            </a:effectLst>
          </p:spPr>
          <p:txBody>
            <a:bodyPr tIns="91440" bIns="91440"/>
            <a:lstStyle/>
            <a:p>
              <a:pPr>
                <a:defRPr/>
              </a:pPr>
              <a:endParaRPr 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521" name="Text Box 25"/>
            <p:cNvSpPr txBox="1">
              <a:spLocks noChangeArrowheads="1"/>
            </p:cNvSpPr>
            <p:nvPr/>
          </p:nvSpPr>
          <p:spPr bwMode="auto">
            <a:xfrm>
              <a:off x="3046" y="5715"/>
              <a:ext cx="11430" cy="114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91440" bIns="91440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 smtClean="0">
                  <a:latin typeface="Calibri" charset="0"/>
                  <a:cs typeface="Times New Roman" charset="0"/>
                </a:rPr>
                <a:t>Beverage choices</a:t>
              </a:r>
              <a:endParaRPr lang="en-US" sz="1400" dirty="0">
                <a:latin typeface="Calibri" charset="0"/>
                <a:cs typeface="Times New Roman" charset="0"/>
              </a:endParaRPr>
            </a:p>
          </p:txBody>
        </p:sp>
      </p:grpSp>
      <p:grpSp>
        <p:nvGrpSpPr>
          <p:cNvPr id="21516" name="Group 35"/>
          <p:cNvGrpSpPr>
            <a:grpSpLocks/>
          </p:cNvGrpSpPr>
          <p:nvPr/>
        </p:nvGrpSpPr>
        <p:grpSpPr bwMode="auto">
          <a:xfrm>
            <a:off x="3986201" y="4331715"/>
            <a:ext cx="2047875" cy="1967485"/>
            <a:chOff x="0" y="0"/>
            <a:chExt cx="17049" cy="17348"/>
          </a:xfrm>
        </p:grpSpPr>
        <p:sp>
          <p:nvSpPr>
            <p:cNvPr id="24" name="Oval 18"/>
            <p:cNvSpPr>
              <a:spLocks noChangeArrowheads="1"/>
            </p:cNvSpPr>
            <p:nvPr/>
          </p:nvSpPr>
          <p:spPr bwMode="auto">
            <a:xfrm>
              <a:off x="0" y="0"/>
              <a:ext cx="17049" cy="17049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blurRad="63500" dist="26940" dir="5400000" algn="ctr" rotWithShape="0">
                <a:srgbClr val="000000">
                  <a:alpha val="35001"/>
                </a:srgbClr>
              </a:outerShdw>
            </a:effectLst>
          </p:spPr>
          <p:txBody>
            <a:bodyPr tIns="91440" bIns="91440"/>
            <a:lstStyle/>
            <a:p>
              <a:pPr>
                <a:defRPr/>
              </a:pPr>
              <a:endParaRPr lang="en-US"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519" name="Text Box 19"/>
            <p:cNvSpPr txBox="1">
              <a:spLocks noChangeArrowheads="1"/>
            </p:cNvSpPr>
            <p:nvPr/>
          </p:nvSpPr>
          <p:spPr bwMode="auto">
            <a:xfrm>
              <a:off x="2936" y="4775"/>
              <a:ext cx="11430" cy="125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91440" bIns="91440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 smtClean="0">
                  <a:latin typeface="Calibri" charset="0"/>
                  <a:cs typeface="Times New Roman" charset="0"/>
                </a:rPr>
                <a:t>Making time for family and friends</a:t>
              </a:r>
              <a:endParaRPr lang="en-US" sz="1400" dirty="0">
                <a:latin typeface="Calibri" charset="0"/>
                <a:cs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26988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Communicating with a Talkative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techniques to use with talkative clients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Reflections and summaries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Refocusing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Breaking in</a:t>
            </a:r>
          </a:p>
        </p:txBody>
      </p:sp>
    </p:spTree>
    <p:extLst>
      <p:ext uri="{BB962C8B-B14F-4D97-AF65-F5344CB8AC3E}">
        <p14:creationId xmlns:p14="http://schemas.microsoft.com/office/powerpoint/2010/main" val="4164855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Communicating with a Talkative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Reflections and Summaries</a:t>
            </a:r>
          </a:p>
          <a:p>
            <a:pPr lvl="1"/>
            <a:r>
              <a:rPr lang="en-US" dirty="0" smtClean="0"/>
              <a:t>Use reflective listening to emphasize change talk in a long client narrative.</a:t>
            </a:r>
          </a:p>
          <a:p>
            <a:pPr lvl="1"/>
            <a:r>
              <a:rPr lang="en-US" dirty="0" smtClean="0"/>
              <a:t>Reflect the pieces most relevant to the topic.</a:t>
            </a:r>
          </a:p>
          <a:p>
            <a:pPr lvl="1"/>
            <a:r>
              <a:rPr lang="en-US" dirty="0" smtClean="0"/>
              <a:t>Use summaries to keep the appointment moving forward through the four processes.</a:t>
            </a:r>
          </a:p>
        </p:txBody>
      </p:sp>
    </p:spTree>
    <p:extLst>
      <p:ext uri="{BB962C8B-B14F-4D97-AF65-F5344CB8AC3E}">
        <p14:creationId xmlns:p14="http://schemas.microsoft.com/office/powerpoint/2010/main" val="1096722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Communicating with a Talkative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Refocus the client when the client brings up a new </a:t>
            </a:r>
            <a:r>
              <a:rPr lang="en-US" dirty="0" smtClean="0"/>
              <a:t>topic.</a:t>
            </a:r>
            <a:endParaRPr lang="en-US" dirty="0"/>
          </a:p>
          <a:p>
            <a:pPr lvl="1"/>
            <a:r>
              <a:rPr lang="en-US" dirty="0"/>
              <a:t>“At first you seemed interested in talking more about eating more fruits and vegetables, and now I’m hearing excitement for an exercise-related goal. Which change would you like to talk most about with the time we have left?”</a:t>
            </a:r>
          </a:p>
        </p:txBody>
      </p:sp>
    </p:spTree>
    <p:extLst>
      <p:ext uri="{BB962C8B-B14F-4D97-AF65-F5344CB8AC3E}">
        <p14:creationId xmlns:p14="http://schemas.microsoft.com/office/powerpoint/2010/main" val="1405006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Communicating with a Talkative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Break </a:t>
            </a:r>
            <a:r>
              <a:rPr lang="en-US" dirty="0" smtClean="0"/>
              <a:t>in with kindness </a:t>
            </a:r>
            <a:r>
              <a:rPr lang="en-US" smtClean="0"/>
              <a:t>and compassion.</a:t>
            </a:r>
            <a:endParaRPr lang="en-US" dirty="0" smtClean="0"/>
          </a:p>
          <a:p>
            <a:pPr lvl="1"/>
            <a:r>
              <a:rPr lang="en-US" dirty="0" smtClean="0"/>
              <a:t>“If I may jump in for just a moment, I’m concerned we’re not going to be able to discuss the reason your doctor asked me to see you. Unfortunately, we only have about 10 minutes today and I want to make sure I have time to answer any questions you have</a:t>
            </a:r>
            <a:r>
              <a:rPr lang="mr-IN" dirty="0" smtClean="0"/>
              <a:t>…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5932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It’s not necessary to cover all four processes of MI within a session.</a:t>
            </a:r>
          </a:p>
          <a:p>
            <a:r>
              <a:rPr lang="en-US" dirty="0" smtClean="0"/>
              <a:t>Each process can be shortened to bare essentials, if short on time.</a:t>
            </a:r>
          </a:p>
          <a:p>
            <a:r>
              <a:rPr lang="en-US" dirty="0" smtClean="0"/>
              <a:t>Certain MI-inspired techniques can still be used if you only have a few minutes with a client.</a:t>
            </a:r>
          </a:p>
          <a:p>
            <a:r>
              <a:rPr lang="en-US" dirty="0" smtClean="0"/>
              <a:t>If you’re short on time and you have a talkative client, break in or redirect with kindness and compassion.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316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the end of this presentation, participants will be able to:</a:t>
            </a:r>
          </a:p>
          <a:p>
            <a:pPr lvl="1"/>
            <a:r>
              <a:rPr lang="en-US" dirty="0" smtClean="0"/>
              <a:t>Describe the essential elements of the four processes of MI.</a:t>
            </a:r>
          </a:p>
          <a:p>
            <a:pPr lvl="1"/>
            <a:r>
              <a:rPr lang="en-US" dirty="0" smtClean="0"/>
              <a:t>List six key MI concepts that can be used in even the shortest sessions.</a:t>
            </a:r>
          </a:p>
          <a:p>
            <a:pPr lvl="1"/>
            <a:r>
              <a:rPr lang="en-US" dirty="0" smtClean="0"/>
              <a:t>List three strategies that can be used to shorten sessions when working with talkative clients.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921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Shortening sessions</a:t>
            </a:r>
          </a:p>
          <a:p>
            <a:r>
              <a:rPr lang="en-US" dirty="0" smtClean="0"/>
              <a:t>The bare essentials of the 4 processes</a:t>
            </a:r>
          </a:p>
          <a:p>
            <a:r>
              <a:rPr lang="en-US" dirty="0" smtClean="0"/>
              <a:t>6 steps to MI-inspired sessions</a:t>
            </a:r>
          </a:p>
          <a:p>
            <a:r>
              <a:rPr lang="en-US" dirty="0" smtClean="0"/>
              <a:t>Communicating with a </a:t>
            </a:r>
            <a:r>
              <a:rPr lang="en-US" smtClean="0"/>
              <a:t>talkative client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169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V="1">
            <a:off x="8089900" y="4432300"/>
            <a:ext cx="0" cy="1778000"/>
          </a:xfrm>
          <a:prstGeom prst="line">
            <a:avLst/>
          </a:prstGeom>
          <a:ln w="508000" cap="rnd">
            <a:solidFill>
              <a:srgbClr val="D655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0"/>
          </p:cNvCxnSpPr>
          <p:nvPr/>
        </p:nvCxnSpPr>
        <p:spPr>
          <a:xfrm flipV="1">
            <a:off x="8064500" y="1524000"/>
            <a:ext cx="0" cy="1854200"/>
          </a:xfrm>
          <a:prstGeom prst="line">
            <a:avLst/>
          </a:prstGeom>
          <a:ln w="508000" cap="rnd">
            <a:solidFill>
              <a:srgbClr val="D655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Shortening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5405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Short on time?</a:t>
            </a:r>
          </a:p>
          <a:p>
            <a:pPr lvl="1"/>
            <a:r>
              <a:rPr lang="en-US" dirty="0" smtClean="0"/>
              <a:t>It’s not necessary to cover all four processes of MI.</a:t>
            </a:r>
          </a:p>
          <a:p>
            <a:pPr lvl="1"/>
            <a:r>
              <a:rPr lang="en-US" dirty="0" smtClean="0"/>
              <a:t>You may only have enough time to build a connection and determine a focus for future sessions.</a:t>
            </a:r>
          </a:p>
          <a:p>
            <a:pPr lvl="1"/>
            <a:r>
              <a:rPr lang="en-US" dirty="0" smtClean="0"/>
              <a:t>Resist the urge to jump directly to the planning process.</a:t>
            </a:r>
          </a:p>
          <a:p>
            <a:pPr marL="788670" lvl="1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7442200" y="3378200"/>
            <a:ext cx="1244600" cy="12827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588250" y="3543300"/>
            <a:ext cx="952500" cy="952500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8039100" y="1752600"/>
            <a:ext cx="45719" cy="50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8039100" y="2070100"/>
            <a:ext cx="45719" cy="50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8026400" y="2362200"/>
            <a:ext cx="45719" cy="50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stCxn id="18" idx="0"/>
            <a:endCxn id="18" idx="4"/>
          </p:cNvCxnSpPr>
          <p:nvPr/>
        </p:nvCxnSpPr>
        <p:spPr>
          <a:xfrm>
            <a:off x="8064500" y="3543300"/>
            <a:ext cx="0" cy="952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8" idx="2"/>
            <a:endCxn id="18" idx="6"/>
          </p:cNvCxnSpPr>
          <p:nvPr/>
        </p:nvCxnSpPr>
        <p:spPr>
          <a:xfrm>
            <a:off x="7588250" y="4019550"/>
            <a:ext cx="952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7874000" y="3632200"/>
            <a:ext cx="406400" cy="800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7588250" y="3784600"/>
            <a:ext cx="952500" cy="469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874000" y="3543300"/>
            <a:ext cx="406400" cy="889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588250" y="3784600"/>
            <a:ext cx="952500" cy="469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7747000" y="3708400"/>
            <a:ext cx="622300" cy="6350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>
            <a:stCxn id="51" idx="1"/>
          </p:cNvCxnSpPr>
          <p:nvPr/>
        </p:nvCxnSpPr>
        <p:spPr>
          <a:xfrm>
            <a:off x="7838134" y="3801394"/>
            <a:ext cx="233985" cy="2181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7874000" y="4019550"/>
            <a:ext cx="198120" cy="4127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 flipH="1" flipV="1">
            <a:off x="7976869" y="3944619"/>
            <a:ext cx="137160" cy="1371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287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Bare Essentials of the 4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800" dirty="0" smtClean="0">
                <a:solidFill>
                  <a:schemeClr val="accent1"/>
                </a:solidFill>
              </a:rPr>
              <a:t>Engage</a:t>
            </a:r>
          </a:p>
          <a:p>
            <a:pPr lvl="1"/>
            <a:r>
              <a:rPr lang="en-US" dirty="0" smtClean="0"/>
              <a:t>Let your client know how much time you do have.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“Today we only have about five minutes, but perhaps we could spend that time discussing what changes you might be interested in exploring in future sessions.”</a:t>
            </a:r>
          </a:p>
          <a:p>
            <a:pPr lvl="1"/>
            <a:r>
              <a:rPr lang="en-US" dirty="0" smtClean="0"/>
              <a:t>Even when you are feeling rushed</a:t>
            </a:r>
            <a:r>
              <a:rPr lang="mr-IN" dirty="0" smtClean="0"/>
              <a:t>…</a:t>
            </a:r>
            <a:endParaRPr lang="en-US" dirty="0" smtClean="0"/>
          </a:p>
          <a:p>
            <a:pPr lvl="2"/>
            <a:r>
              <a:rPr lang="en-US" dirty="0" smtClean="0"/>
              <a:t>display warmth, compassion and attentive listening.</a:t>
            </a:r>
          </a:p>
          <a:p>
            <a:pPr lvl="2"/>
            <a:r>
              <a:rPr lang="en-US" dirty="0" smtClean="0"/>
              <a:t>maintain </a:t>
            </a:r>
            <a:r>
              <a:rPr lang="en-US" dirty="0"/>
              <a:t>reflective </a:t>
            </a:r>
            <a:r>
              <a:rPr lang="en-US" dirty="0" smtClean="0"/>
              <a:t>listening.</a:t>
            </a:r>
          </a:p>
          <a:p>
            <a:pPr lvl="1"/>
            <a:r>
              <a:rPr lang="en-US" dirty="0" smtClean="0"/>
              <a:t>Avoid unrelated rapport-building questions like:</a:t>
            </a:r>
          </a:p>
          <a:p>
            <a:pPr lvl="2"/>
            <a:r>
              <a:rPr lang="en-US" dirty="0" smtClean="0"/>
              <a:t>“How are you feeling?”</a:t>
            </a:r>
          </a:p>
          <a:p>
            <a:pPr lvl="2"/>
            <a:r>
              <a:rPr lang="en-US" dirty="0" smtClean="0"/>
              <a:t>“How are you?”</a:t>
            </a:r>
          </a:p>
          <a:p>
            <a:pPr marL="788670" lvl="1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320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Bare Essentials of the 4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800" dirty="0" smtClean="0">
                <a:solidFill>
                  <a:schemeClr val="accent1"/>
                </a:solidFill>
              </a:rPr>
              <a:t>Focus</a:t>
            </a:r>
          </a:p>
          <a:p>
            <a:pPr lvl="1"/>
            <a:r>
              <a:rPr lang="en-US" dirty="0" smtClean="0"/>
              <a:t>An essential step when you’re short on time</a:t>
            </a:r>
          </a:p>
          <a:p>
            <a:pPr lvl="1"/>
            <a:r>
              <a:rPr lang="en-US" dirty="0" smtClean="0"/>
              <a:t>It’s important to give the client choices</a:t>
            </a:r>
            <a:r>
              <a:rPr lang="mr-IN" dirty="0" smtClean="0"/>
              <a:t>…</a:t>
            </a:r>
            <a:endParaRPr lang="en-US" dirty="0" smtClean="0"/>
          </a:p>
          <a:p>
            <a:pPr lvl="2"/>
            <a:r>
              <a:rPr lang="en-US" dirty="0"/>
              <a:t>W</a:t>
            </a:r>
            <a:r>
              <a:rPr lang="en-US" dirty="0" smtClean="0"/>
              <a:t>hich change to make</a:t>
            </a:r>
          </a:p>
          <a:p>
            <a:pPr lvl="2"/>
            <a:r>
              <a:rPr lang="en-US" dirty="0" smtClean="0"/>
              <a:t>How to make that change</a:t>
            </a:r>
          </a:p>
          <a:p>
            <a:pPr lvl="2"/>
            <a:r>
              <a:rPr lang="en-US" dirty="0" smtClean="0"/>
              <a:t>Or to not make any changes at all</a:t>
            </a:r>
          </a:p>
          <a:p>
            <a:pPr marL="788670" lvl="1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634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Bare Essentials of the 4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800" dirty="0" smtClean="0">
                <a:solidFill>
                  <a:schemeClr val="accent1"/>
                </a:solidFill>
              </a:rPr>
              <a:t>Evoke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ost tempted to skip when you’re short on time</a:t>
            </a:r>
          </a:p>
          <a:p>
            <a:pPr lvl="1"/>
            <a:r>
              <a:rPr lang="en-US" dirty="0" smtClean="0"/>
              <a:t>Still important to evoke change talk when time is limited</a:t>
            </a:r>
          </a:p>
          <a:p>
            <a:pPr lvl="1"/>
            <a:r>
              <a:rPr lang="en-US" dirty="0" smtClean="0"/>
              <a:t>3 key evoking questions when you’re short on time:</a:t>
            </a:r>
          </a:p>
          <a:p>
            <a:pPr lvl="2"/>
            <a:r>
              <a:rPr lang="en-US" dirty="0" smtClean="0"/>
              <a:t>Why do you want to make this change?</a:t>
            </a:r>
          </a:p>
          <a:p>
            <a:pPr lvl="2"/>
            <a:r>
              <a:rPr lang="en-US" dirty="0" smtClean="0"/>
              <a:t>How ready are you</a:t>
            </a:r>
            <a:r>
              <a:rPr lang="mr-IN" dirty="0" smtClean="0"/>
              <a:t>…</a:t>
            </a:r>
            <a:r>
              <a:rPr lang="en-US" dirty="0"/>
              <a:t>? </a:t>
            </a:r>
            <a:r>
              <a:rPr lang="en-US" dirty="0" smtClean="0"/>
              <a:t>(change </a:t>
            </a:r>
            <a:r>
              <a:rPr lang="en-US" dirty="0"/>
              <a:t>ruler and probing questions 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How would making that change make your life better?</a:t>
            </a:r>
          </a:p>
          <a:p>
            <a:pPr lvl="1"/>
            <a:r>
              <a:rPr lang="en-US" dirty="0" smtClean="0"/>
              <a:t>Summarize change talk to transition to planning process</a:t>
            </a:r>
          </a:p>
          <a:p>
            <a:pPr marL="788670" lvl="1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676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Bare Essentials of the 4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800" dirty="0" smtClean="0">
                <a:solidFill>
                  <a:schemeClr val="accent1"/>
                </a:solidFill>
              </a:rPr>
              <a:t>Plan with F.O.C.U.S.</a:t>
            </a:r>
          </a:p>
          <a:p>
            <a:pPr lvl="1"/>
            <a:r>
              <a:rPr lang="en-US" sz="4000" b="1" dirty="0" smtClean="0">
                <a:solidFill>
                  <a:srgbClr val="D6550D"/>
                </a:solidFill>
              </a:rPr>
              <a:t>F</a:t>
            </a:r>
            <a:r>
              <a:rPr lang="en-US" dirty="0" smtClean="0"/>
              <a:t>irst ask permission.</a:t>
            </a:r>
          </a:p>
          <a:p>
            <a:pPr lvl="1"/>
            <a:r>
              <a:rPr lang="en-US" sz="4000" b="1" dirty="0" smtClean="0">
                <a:solidFill>
                  <a:srgbClr val="D6550D"/>
                </a:solidFill>
              </a:rPr>
              <a:t>O</a:t>
            </a:r>
            <a:r>
              <a:rPr lang="en-US" dirty="0" smtClean="0"/>
              <a:t>ffer ideas.</a:t>
            </a:r>
          </a:p>
          <a:p>
            <a:pPr lvl="1"/>
            <a:r>
              <a:rPr lang="en-US" sz="4000" b="1" dirty="0" smtClean="0">
                <a:solidFill>
                  <a:srgbClr val="D6550D"/>
                </a:solidFill>
              </a:rPr>
              <a:t>C</a:t>
            </a:r>
            <a:r>
              <a:rPr lang="en-US" dirty="0" smtClean="0"/>
              <a:t>oncise </a:t>
            </a:r>
            <a:r>
              <a:rPr lang="mr-IN" dirty="0" smtClean="0"/>
              <a:t>–</a:t>
            </a:r>
            <a:r>
              <a:rPr lang="en-US" dirty="0" smtClean="0"/>
              <a:t> keep it brief.</a:t>
            </a:r>
          </a:p>
          <a:p>
            <a:pPr lvl="1"/>
            <a:r>
              <a:rPr lang="en-US" sz="4000" b="1" dirty="0" smtClean="0">
                <a:solidFill>
                  <a:srgbClr val="D6550D"/>
                </a:solidFill>
              </a:rPr>
              <a:t>U</a:t>
            </a:r>
            <a:r>
              <a:rPr lang="en-US" dirty="0" smtClean="0"/>
              <a:t>se a menu </a:t>
            </a:r>
            <a:r>
              <a:rPr lang="mr-IN" dirty="0" smtClean="0"/>
              <a:t>–</a:t>
            </a:r>
            <a:r>
              <a:rPr lang="en-US" dirty="0" smtClean="0"/>
              <a:t> offer a menu of change ideas.</a:t>
            </a:r>
          </a:p>
          <a:p>
            <a:pPr lvl="1"/>
            <a:r>
              <a:rPr lang="en-US" sz="4000" b="1" dirty="0" smtClean="0">
                <a:solidFill>
                  <a:srgbClr val="D6550D"/>
                </a:solidFill>
              </a:rPr>
              <a:t>S</a:t>
            </a:r>
            <a:r>
              <a:rPr lang="en-US" dirty="0" smtClean="0"/>
              <a:t>olicit what the client thinks.</a:t>
            </a:r>
          </a:p>
          <a:p>
            <a:pPr marL="788670" lvl="1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64300" y="6324600"/>
            <a:ext cx="2451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err="1" smtClean="0"/>
              <a:t>Rosengren</a:t>
            </a:r>
            <a:r>
              <a:rPr lang="en-US" sz="1600" dirty="0" smtClean="0"/>
              <a:t>, 2009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45390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6 Steps to MI-Inspired Sessions</a:t>
            </a:r>
            <a:br>
              <a:rPr lang="en-US" sz="3200" dirty="0" smtClean="0"/>
            </a:br>
            <a:r>
              <a:rPr lang="en-US" sz="2000" dirty="0" smtClean="0">
                <a:solidFill>
                  <a:schemeClr val="accent1"/>
                </a:solidFill>
              </a:rPr>
              <a:t>When you don’t have time for full sessions</a:t>
            </a:r>
            <a:endParaRPr lang="en-US" sz="20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1300"/>
            <a:ext cx="8229600" cy="4876800"/>
          </a:xfrm>
        </p:spPr>
        <p:txBody>
          <a:bodyPr>
            <a:noAutofit/>
          </a:bodyPr>
          <a:lstStyle/>
          <a:p>
            <a:pPr marL="514350" indent="-514350">
              <a:spcAft>
                <a:spcPts val="0"/>
              </a:spcAft>
              <a:buFont typeface="+mj-lt"/>
              <a:buAutoNum type="arabicPeriod"/>
            </a:pPr>
            <a:r>
              <a:rPr lang="en-US" sz="2400" dirty="0" smtClean="0"/>
              <a:t>Narrow the focus.</a:t>
            </a:r>
          </a:p>
          <a:p>
            <a:pPr lvl="2"/>
            <a:r>
              <a:rPr lang="en-US" sz="1800" dirty="0" smtClean="0">
                <a:solidFill>
                  <a:schemeClr val="accent1"/>
                </a:solidFill>
              </a:rPr>
              <a:t>Of the topics on this handout, which interests you the most?</a:t>
            </a:r>
          </a:p>
          <a:p>
            <a:pPr marL="514350" indent="-514350">
              <a:spcAft>
                <a:spcPts val="0"/>
              </a:spcAft>
              <a:buFont typeface="+mj-lt"/>
              <a:buAutoNum type="arabicPeriod"/>
            </a:pPr>
            <a:r>
              <a:rPr lang="en-US" sz="2400" dirty="0" smtClean="0"/>
              <a:t>Take every opportunity to affirm.</a:t>
            </a:r>
          </a:p>
          <a:p>
            <a:pPr marL="749300" lvl="1" indent="-182563"/>
            <a:r>
              <a:rPr lang="en-US" sz="1800" dirty="0" smtClean="0">
                <a:solidFill>
                  <a:srgbClr val="6076B4"/>
                </a:solidFill>
              </a:rPr>
              <a:t>You seem committed to taking care of yourself.</a:t>
            </a:r>
          </a:p>
          <a:p>
            <a:pPr marL="514350" indent="-514350">
              <a:spcAft>
                <a:spcPts val="0"/>
              </a:spcAft>
              <a:buFont typeface="+mj-lt"/>
              <a:buAutoNum type="arabicPeriod"/>
            </a:pPr>
            <a:r>
              <a:rPr lang="en-US" sz="2400" dirty="0" smtClean="0"/>
              <a:t>Ask permission before providing information.</a:t>
            </a:r>
          </a:p>
          <a:p>
            <a:pPr marL="749300" lvl="1" indent="-228600"/>
            <a:r>
              <a:rPr lang="en-US" sz="1800" dirty="0" smtClean="0">
                <a:solidFill>
                  <a:srgbClr val="6076B4"/>
                </a:solidFill>
              </a:rPr>
              <a:t>Could I share some strategies that have worked well for other clients?</a:t>
            </a:r>
            <a:endParaRPr lang="en-US" sz="1800" dirty="0" smtClean="0"/>
          </a:p>
          <a:p>
            <a:pPr marL="514350" indent="-514350">
              <a:spcAft>
                <a:spcPts val="0"/>
              </a:spcAft>
              <a:buFont typeface="+mj-lt"/>
              <a:buAutoNum type="arabicPeriod"/>
            </a:pPr>
            <a:r>
              <a:rPr lang="en-US" sz="2400" dirty="0" smtClean="0"/>
              <a:t>Check in with your client.</a:t>
            </a:r>
          </a:p>
          <a:p>
            <a:pPr marL="730250" lvl="2" indent="-209550"/>
            <a:r>
              <a:rPr lang="en-US" sz="1800" dirty="0" smtClean="0">
                <a:solidFill>
                  <a:srgbClr val="6076B4"/>
                </a:solidFill>
              </a:rPr>
              <a:t>What do you think about these ideas?</a:t>
            </a:r>
            <a:endParaRPr lang="en-US" sz="1800" dirty="0" smtClean="0"/>
          </a:p>
          <a:p>
            <a:pPr marL="514350" indent="-514350">
              <a:spcAft>
                <a:spcPts val="0"/>
              </a:spcAft>
              <a:buFont typeface="+mj-lt"/>
              <a:buAutoNum type="arabicPeriod"/>
            </a:pPr>
            <a:r>
              <a:rPr lang="en-US" sz="2400" dirty="0" smtClean="0"/>
              <a:t>Encourage client-centered goal setting.</a:t>
            </a:r>
          </a:p>
          <a:p>
            <a:pPr marL="749300" lvl="1" indent="-228600"/>
            <a:r>
              <a:rPr lang="en-US" sz="1800" dirty="0" smtClean="0">
                <a:solidFill>
                  <a:srgbClr val="6076B4"/>
                </a:solidFill>
              </a:rPr>
              <a:t>What’s one small goal that feels achievable as it relates to this topic?</a:t>
            </a:r>
            <a:endParaRPr lang="en-US" sz="1800" dirty="0" smtClean="0"/>
          </a:p>
          <a:p>
            <a:pPr marL="514350" indent="-514350">
              <a:spcAft>
                <a:spcPts val="0"/>
              </a:spcAft>
              <a:buFont typeface="+mj-lt"/>
              <a:buAutoNum type="arabicPeriod"/>
            </a:pPr>
            <a:r>
              <a:rPr lang="en-US" sz="2400" dirty="0" smtClean="0"/>
              <a:t>Address possible barriers.</a:t>
            </a:r>
          </a:p>
          <a:p>
            <a:pPr marL="749300" lvl="1" indent="-228600"/>
            <a:r>
              <a:rPr lang="en-US" sz="1800" dirty="0" smtClean="0">
                <a:solidFill>
                  <a:srgbClr val="6076B4"/>
                </a:solidFill>
              </a:rPr>
              <a:t>What might come up as you attempt to make that change?</a:t>
            </a:r>
            <a:endParaRPr lang="en-US" sz="1800" dirty="0">
              <a:solidFill>
                <a:srgbClr val="6076B4"/>
              </a:solidFill>
            </a:endParaRPr>
          </a:p>
          <a:p>
            <a:pPr marL="0" indent="0">
              <a:buNone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788670" lvl="1" indent="-514350">
              <a:buFont typeface="+mj-lt"/>
              <a:buAutoNum type="arabicPeriod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47975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3473</TotalTime>
  <Words>956</Words>
  <Application>Microsoft Macintosh PowerPoint</Application>
  <PresentationFormat>On-screen Show (4:3)</PresentationFormat>
  <Paragraphs>113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Clarity</vt:lpstr>
      <vt:lpstr>Beyond the Basics: When there’s little time</vt:lpstr>
      <vt:lpstr>Learning Objectives</vt:lpstr>
      <vt:lpstr>Outline</vt:lpstr>
      <vt:lpstr>Shortening Sessions</vt:lpstr>
      <vt:lpstr>The Bare Essentials of the 4 Processes</vt:lpstr>
      <vt:lpstr>The Bare Essentials of the 4 Processes</vt:lpstr>
      <vt:lpstr>The Bare Essentials of the 4 Processes</vt:lpstr>
      <vt:lpstr>The Bare Essentials of the 4 Processes</vt:lpstr>
      <vt:lpstr>6 Steps to MI-Inspired Sessions When you don’t have time for full sessions</vt:lpstr>
      <vt:lpstr>In Class Activity</vt:lpstr>
      <vt:lpstr>PowerPoint Presentation</vt:lpstr>
      <vt:lpstr>Communicating with a Talkative Client</vt:lpstr>
      <vt:lpstr>Communicating with a Talkative Client</vt:lpstr>
      <vt:lpstr>Communicating with a Talkative Client</vt:lpstr>
      <vt:lpstr>Communicating with a Talkative Client</vt:lpstr>
      <vt:lpstr>Take Home Messages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Complexities of Lifestyle Changes</dc:title>
  <dc:creator>Office 2004 Test Drive User</dc:creator>
  <cp:lastModifiedBy>Dazzia Szczepaniak</cp:lastModifiedBy>
  <cp:revision>264</cp:revision>
  <dcterms:created xsi:type="dcterms:W3CDTF">2016-08-31T20:33:07Z</dcterms:created>
  <dcterms:modified xsi:type="dcterms:W3CDTF">2017-05-16T03:17:25Z</dcterms:modified>
</cp:coreProperties>
</file>