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sldIdLst>
    <p:sldId id="256" r:id="rId2"/>
    <p:sldId id="257" r:id="rId3"/>
    <p:sldId id="284" r:id="rId4"/>
    <p:sldId id="259" r:id="rId5"/>
    <p:sldId id="260" r:id="rId6"/>
    <p:sldId id="258" r:id="rId7"/>
    <p:sldId id="269" r:id="rId8"/>
    <p:sldId id="270" r:id="rId9"/>
    <p:sldId id="285" r:id="rId10"/>
    <p:sldId id="261" r:id="rId11"/>
    <p:sldId id="262" r:id="rId12"/>
    <p:sldId id="271" r:id="rId13"/>
    <p:sldId id="263" r:id="rId14"/>
    <p:sldId id="272" r:id="rId15"/>
    <p:sldId id="264" r:id="rId16"/>
    <p:sldId id="273" r:id="rId17"/>
    <p:sldId id="265" r:id="rId18"/>
    <p:sldId id="274" r:id="rId19"/>
    <p:sldId id="266" r:id="rId20"/>
    <p:sldId id="275" r:id="rId21"/>
    <p:sldId id="267" r:id="rId22"/>
    <p:sldId id="276" r:id="rId23"/>
    <p:sldId id="268" r:id="rId24"/>
    <p:sldId id="277" r:id="rId25"/>
    <p:sldId id="279" r:id="rId26"/>
    <p:sldId id="280" r:id="rId27"/>
    <p:sldId id="281" r:id="rId28"/>
    <p:sldId id="282" r:id="rId29"/>
    <p:sldId id="283" r:id="rId30"/>
    <p:sldId id="278"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C30"/>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832" autoAdjust="0"/>
  </p:normalViewPr>
  <p:slideViewPr>
    <p:cSldViewPr snapToGrid="0" snapToObjects="1">
      <p:cViewPr>
        <p:scale>
          <a:sx n="100" d="100"/>
          <a:sy n="100" d="100"/>
        </p:scale>
        <p:origin x="-1520" y="-2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5B9AAE-C659-E240-AFEA-FB56B9160EFA}" type="datetimeFigureOut">
              <a:rPr lang="en-US" smtClean="0"/>
              <a:t>5/15/17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41B504-11CD-9A44-9C2A-55951DD76A60}" type="slidenum">
              <a:rPr lang="en-US" smtClean="0"/>
              <a:t>‹#›</a:t>
            </a:fld>
            <a:endParaRPr lang="en-US"/>
          </a:p>
        </p:txBody>
      </p:sp>
    </p:spTree>
    <p:extLst>
      <p:ext uri="{BB962C8B-B14F-4D97-AF65-F5344CB8AC3E}">
        <p14:creationId xmlns:p14="http://schemas.microsoft.com/office/powerpoint/2010/main" val="639832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Calibri"/>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Calibri"/>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Calibri"/>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Beyond the Basics:</a:t>
            </a:r>
            <a:br>
              <a:rPr lang="en-US" sz="4000" dirty="0" smtClean="0"/>
            </a:br>
            <a:r>
              <a:rPr lang="en-US" sz="3200" dirty="0" smtClean="0"/>
              <a:t>Clients Not Sure About Change</a:t>
            </a:r>
            <a:endParaRPr lang="en-US" sz="3600" dirty="0"/>
          </a:p>
        </p:txBody>
      </p:sp>
      <p:sp>
        <p:nvSpPr>
          <p:cNvPr id="3" name="Subtitle 2"/>
          <p:cNvSpPr>
            <a:spLocks noGrp="1"/>
          </p:cNvSpPr>
          <p:nvPr>
            <p:ph type="subTitle" idx="1"/>
          </p:nvPr>
        </p:nvSpPr>
        <p:spPr/>
        <p:txBody>
          <a:bodyPr/>
          <a:lstStyle/>
          <a:p>
            <a:r>
              <a:rPr lang="en-US" dirty="0" smtClean="0"/>
              <a:t>Chapter 10</a:t>
            </a:r>
            <a:endParaRPr lang="en-US" dirty="0"/>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To minimize sustain talk and discord, avoid the following traps:</a:t>
            </a:r>
          </a:p>
          <a:p>
            <a:pPr marL="788670" lvl="1" indent="-514350">
              <a:buFont typeface="+mj-lt"/>
              <a:buAutoNum type="arabicPeriod"/>
            </a:pPr>
            <a:r>
              <a:rPr lang="en-US" dirty="0" smtClean="0"/>
              <a:t>The Question-Answer Trap</a:t>
            </a:r>
          </a:p>
          <a:p>
            <a:pPr marL="788670" lvl="1" indent="-514350">
              <a:buFont typeface="+mj-lt"/>
              <a:buAutoNum type="arabicPeriod"/>
            </a:pPr>
            <a:r>
              <a:rPr lang="en-US" dirty="0" smtClean="0"/>
              <a:t>The Expert Trap</a:t>
            </a:r>
          </a:p>
          <a:p>
            <a:pPr marL="788670" lvl="1" indent="-514350">
              <a:buFont typeface="+mj-lt"/>
              <a:buAutoNum type="arabicPeriod"/>
            </a:pPr>
            <a:r>
              <a:rPr lang="en-US" dirty="0" smtClean="0"/>
              <a:t>The Scare Tactics Trap</a:t>
            </a:r>
          </a:p>
          <a:p>
            <a:pPr marL="788670" lvl="1" indent="-514350">
              <a:buFont typeface="+mj-lt"/>
              <a:buAutoNum type="arabicPeriod"/>
            </a:pPr>
            <a:r>
              <a:rPr lang="en-US" dirty="0" smtClean="0"/>
              <a:t>The Cheerleading Trap</a:t>
            </a:r>
          </a:p>
          <a:p>
            <a:pPr marL="788670" lvl="1" indent="-514350">
              <a:buFont typeface="+mj-lt"/>
              <a:buAutoNum type="arabicPeriod"/>
            </a:pPr>
            <a:r>
              <a:rPr lang="en-US" dirty="0" smtClean="0"/>
              <a:t>The Information Overload Trap</a:t>
            </a:r>
          </a:p>
          <a:p>
            <a:pPr marL="788670" lvl="1" indent="-514350">
              <a:buFont typeface="+mj-lt"/>
              <a:buAutoNum type="arabicPeriod"/>
            </a:pPr>
            <a:r>
              <a:rPr lang="en-US" dirty="0" smtClean="0"/>
              <a:t>The Jump-to-Planning Trap</a:t>
            </a:r>
          </a:p>
          <a:p>
            <a:pPr marL="788670" lvl="1" indent="-514350">
              <a:buFont typeface="+mj-lt"/>
              <a:buAutoNum type="arabicPeriod"/>
            </a:pPr>
            <a:r>
              <a:rPr lang="en-US" dirty="0" smtClean="0"/>
              <a:t>The Chat Trap</a:t>
            </a:r>
          </a:p>
          <a:p>
            <a:pPr lvl="1"/>
            <a:endParaRPr lang="en-US" dirty="0"/>
          </a:p>
        </p:txBody>
      </p:sp>
      <p:grpSp>
        <p:nvGrpSpPr>
          <p:cNvPr id="16" name="Group 15"/>
          <p:cNvGrpSpPr/>
          <p:nvPr/>
        </p:nvGrpSpPr>
        <p:grpSpPr>
          <a:xfrm>
            <a:off x="5505822" y="5645225"/>
            <a:ext cx="3638177" cy="653977"/>
            <a:chOff x="5765800" y="3798387"/>
            <a:chExt cx="3073400" cy="570413"/>
          </a:xfrm>
        </p:grpSpPr>
        <p:cxnSp>
          <p:nvCxnSpPr>
            <p:cNvPr id="6" name="Straight Connector 5"/>
            <p:cNvCxnSpPr/>
            <p:nvPr/>
          </p:nvCxnSpPr>
          <p:spPr>
            <a:xfrm>
              <a:off x="5765800" y="3798387"/>
              <a:ext cx="18923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658100" y="3798387"/>
              <a:ext cx="0" cy="570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7658100" y="4368800"/>
              <a:ext cx="8255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8483600" y="3798387"/>
              <a:ext cx="0" cy="570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8483600" y="3798387"/>
              <a:ext cx="355600"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1" name="Group 10"/>
          <p:cNvGrpSpPr/>
          <p:nvPr/>
        </p:nvGrpSpPr>
        <p:grpSpPr>
          <a:xfrm>
            <a:off x="6266704" y="3960762"/>
            <a:ext cx="953849" cy="1583851"/>
            <a:chOff x="3995816" y="1783615"/>
            <a:chExt cx="1655411" cy="2782440"/>
          </a:xfrm>
        </p:grpSpPr>
        <p:cxnSp>
          <p:nvCxnSpPr>
            <p:cNvPr id="13" name="Straight Connector 12"/>
            <p:cNvCxnSpPr/>
            <p:nvPr/>
          </p:nvCxnSpPr>
          <p:spPr>
            <a:xfrm flipH="1">
              <a:off x="4381128" y="3239045"/>
              <a:ext cx="316250" cy="770522"/>
            </a:xfrm>
            <a:prstGeom prst="line">
              <a:avLst/>
            </a:prstGeom>
            <a:ln w="215900" cap="rnd"/>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4181337" y="2568405"/>
              <a:ext cx="516038" cy="413799"/>
            </a:xfrm>
            <a:prstGeom prst="line">
              <a:avLst/>
            </a:prstGeom>
            <a:ln w="152400" cap="rnd"/>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4452482" y="1783615"/>
              <a:ext cx="528019" cy="57075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ounded Rectangle 17"/>
            <p:cNvSpPr/>
            <p:nvPr/>
          </p:nvSpPr>
          <p:spPr>
            <a:xfrm>
              <a:off x="4452482" y="2454254"/>
              <a:ext cx="528019" cy="97028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4852064" y="2668288"/>
              <a:ext cx="385311" cy="456605"/>
            </a:xfrm>
            <a:prstGeom prst="line">
              <a:avLst/>
            </a:prstGeom>
            <a:ln w="152400" cap="rnd"/>
            <a:effectLst>
              <a:outerShdw blurRad="50800" dist="38100" dir="2700000" sx="104000" sy="104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37375" y="3153431"/>
              <a:ext cx="413852" cy="128421"/>
            </a:xfrm>
            <a:prstGeom prst="line">
              <a:avLst/>
            </a:prstGeom>
            <a:ln w="152400" cap="rnd"/>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3995816" y="3035717"/>
              <a:ext cx="156978" cy="246135"/>
            </a:xfrm>
            <a:prstGeom prst="line">
              <a:avLst/>
            </a:prstGeom>
            <a:ln w="152400" cap="rnd"/>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852064" y="3367466"/>
              <a:ext cx="442394" cy="535084"/>
            </a:xfrm>
            <a:prstGeom prst="line">
              <a:avLst/>
            </a:prstGeom>
            <a:ln w="215900" cap="rnd"/>
            <a:effectLst>
              <a:outerShdw blurRad="50800" dist="38100" dir="2700000" sx="102000" sy="102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351542" y="3945357"/>
              <a:ext cx="199791" cy="620698"/>
            </a:xfrm>
            <a:prstGeom prst="line">
              <a:avLst/>
            </a:prstGeom>
            <a:ln w="215900" cap="rnd"/>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3995816" y="4109449"/>
              <a:ext cx="342500" cy="413799"/>
            </a:xfrm>
            <a:prstGeom prst="line">
              <a:avLst/>
            </a:prstGeom>
            <a:ln w="215900" cap="rnd"/>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598336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6769658" y="1506149"/>
            <a:ext cx="2654300" cy="3136900"/>
          </a:xfrm>
          <a:prstGeom prst="ellipse">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lstStyle/>
          <a:p>
            <a:pPr marL="0" indent="0">
              <a:buNone/>
            </a:pPr>
            <a:r>
              <a:rPr lang="en-US" sz="3600" b="1" dirty="0" smtClean="0">
                <a:solidFill>
                  <a:schemeClr val="accent1"/>
                </a:solidFill>
              </a:rPr>
              <a:t>1. The Question-Answer Trap</a:t>
            </a:r>
          </a:p>
          <a:p>
            <a:pPr marL="171450" lvl="1" indent="0">
              <a:buNone/>
            </a:pPr>
            <a:r>
              <a:rPr lang="en-US" b="1" dirty="0" smtClean="0"/>
              <a:t>Defined:</a:t>
            </a:r>
          </a:p>
          <a:p>
            <a:pPr lvl="1"/>
            <a:r>
              <a:rPr lang="en-US" dirty="0" smtClean="0"/>
              <a:t>When the counselor uses a rapid-fire line of questioning to collect information</a:t>
            </a:r>
          </a:p>
          <a:p>
            <a:pPr lvl="1"/>
            <a:r>
              <a:rPr lang="en-US" dirty="0" smtClean="0"/>
              <a:t>Often happens during an oral assessment</a:t>
            </a:r>
          </a:p>
          <a:p>
            <a:pPr marL="171450" lvl="1" indent="0">
              <a:buNone/>
            </a:pPr>
            <a:r>
              <a:rPr lang="en-US" b="1" dirty="0" smtClean="0"/>
              <a:t>The Issue:</a:t>
            </a:r>
          </a:p>
          <a:p>
            <a:pPr lvl="1"/>
            <a:r>
              <a:rPr lang="en-US" dirty="0" smtClean="0"/>
              <a:t>Can make the client feel judged, anxious, uncomfortable</a:t>
            </a:r>
          </a:p>
          <a:p>
            <a:pPr lvl="1"/>
            <a:endParaRPr lang="en-US" dirty="0"/>
          </a:p>
        </p:txBody>
      </p:sp>
      <p:sp>
        <p:nvSpPr>
          <p:cNvPr id="4" name="TextBox 3"/>
          <p:cNvSpPr txBox="1"/>
          <p:nvPr/>
        </p:nvSpPr>
        <p:spPr>
          <a:xfrm>
            <a:off x="7283451" y="1079500"/>
            <a:ext cx="596900" cy="3770263"/>
          </a:xfrm>
          <a:prstGeom prst="rect">
            <a:avLst/>
          </a:prstGeom>
          <a:noFill/>
        </p:spPr>
        <p:txBody>
          <a:bodyPr wrap="square" rtlCol="0">
            <a:spAutoFit/>
          </a:bodyPr>
          <a:lstStyle/>
          <a:p>
            <a:r>
              <a:rPr lang="en-US" sz="23900" b="1" dirty="0" smtClean="0">
                <a:solidFill>
                  <a:schemeClr val="accent1"/>
                </a:solidFill>
                <a:latin typeface="Comic Sans MS"/>
                <a:cs typeface="Comic Sans MS"/>
              </a:rPr>
              <a:t>?</a:t>
            </a:r>
            <a:endParaRPr lang="en-US" sz="23900" b="1" dirty="0">
              <a:solidFill>
                <a:schemeClr val="accent1"/>
              </a:solidFill>
              <a:latin typeface="Comic Sans MS"/>
              <a:cs typeface="Comic Sans MS"/>
            </a:endParaRPr>
          </a:p>
        </p:txBody>
      </p:sp>
    </p:spTree>
    <p:extLst>
      <p:ext uri="{BB962C8B-B14F-4D97-AF65-F5344CB8AC3E}">
        <p14:creationId xmlns:p14="http://schemas.microsoft.com/office/powerpoint/2010/main" val="242432299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a:xfrm>
            <a:off x="457200" y="1600200"/>
            <a:ext cx="7937500" cy="4876800"/>
          </a:xfrm>
        </p:spPr>
        <p:txBody>
          <a:bodyPr/>
          <a:lstStyle/>
          <a:p>
            <a:pPr marL="0" indent="0">
              <a:buNone/>
            </a:pPr>
            <a:r>
              <a:rPr lang="en-US" sz="3600" b="1" dirty="0" smtClean="0">
                <a:solidFill>
                  <a:schemeClr val="accent1"/>
                </a:solidFill>
              </a:rPr>
              <a:t>1. The Question-Answer Trap</a:t>
            </a:r>
          </a:p>
          <a:p>
            <a:pPr marL="222250" lvl="1" indent="0">
              <a:buNone/>
            </a:pPr>
            <a:r>
              <a:rPr lang="en-US" b="1" dirty="0" smtClean="0"/>
              <a:t>The Solution:</a:t>
            </a:r>
          </a:p>
          <a:p>
            <a:pPr lvl="1"/>
            <a:r>
              <a:rPr lang="en-US" dirty="0" smtClean="0"/>
              <a:t>Make the assessment conversational by using reflective listening and summaries.</a:t>
            </a:r>
          </a:p>
          <a:p>
            <a:pPr lvl="1"/>
            <a:r>
              <a:rPr lang="en-US" dirty="0" smtClean="0"/>
              <a:t>Use a pre-appointment assessment questionnaire instead of conducting an oral assessment.</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722097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a:xfrm>
            <a:off x="457200" y="1536700"/>
            <a:ext cx="8229600" cy="4876800"/>
          </a:xfrm>
        </p:spPr>
        <p:txBody>
          <a:bodyPr>
            <a:normAutofit fontScale="92500" lnSpcReduction="20000"/>
          </a:bodyPr>
          <a:lstStyle/>
          <a:p>
            <a:pPr marL="0" indent="0">
              <a:buNone/>
            </a:pPr>
            <a:r>
              <a:rPr lang="en-US" sz="4200" b="1" dirty="0" smtClean="0">
                <a:solidFill>
                  <a:srgbClr val="6076B4"/>
                </a:solidFill>
              </a:rPr>
              <a:t>2. The Expert Trap</a:t>
            </a:r>
          </a:p>
          <a:p>
            <a:pPr marL="177800" indent="0">
              <a:buNone/>
            </a:pPr>
            <a:r>
              <a:rPr lang="en-US" b="1" dirty="0" smtClean="0"/>
              <a:t>Defined:</a:t>
            </a:r>
          </a:p>
          <a:p>
            <a:pPr lvl="1"/>
            <a:r>
              <a:rPr lang="en-US" dirty="0" smtClean="0">
                <a:solidFill>
                  <a:srgbClr val="000000"/>
                </a:solidFill>
              </a:rPr>
              <a:t>When practitioners assume they have the best answers to their clients’ problems.</a:t>
            </a:r>
          </a:p>
          <a:p>
            <a:pPr lvl="2"/>
            <a:r>
              <a:rPr lang="en-US" dirty="0" smtClean="0">
                <a:solidFill>
                  <a:srgbClr val="000000"/>
                </a:solidFill>
              </a:rPr>
              <a:t>Giving advice without asking permission</a:t>
            </a:r>
          </a:p>
          <a:p>
            <a:pPr lvl="2"/>
            <a:r>
              <a:rPr lang="en-US" dirty="0" smtClean="0">
                <a:solidFill>
                  <a:srgbClr val="000000"/>
                </a:solidFill>
              </a:rPr>
              <a:t>Offering choices without asking the client for ideas first</a:t>
            </a:r>
            <a:endParaRPr lang="en-US" dirty="0">
              <a:solidFill>
                <a:srgbClr val="000000"/>
              </a:solidFill>
            </a:endParaRPr>
          </a:p>
          <a:p>
            <a:pPr marL="0" indent="0">
              <a:buNone/>
            </a:pPr>
            <a:r>
              <a:rPr lang="en-US" b="1" dirty="0" smtClean="0"/>
              <a:t>The Issue:</a:t>
            </a:r>
          </a:p>
          <a:p>
            <a:pPr lvl="1"/>
            <a:r>
              <a:rPr lang="en-US" dirty="0" smtClean="0"/>
              <a:t>Sends client into a passive role</a:t>
            </a:r>
          </a:p>
          <a:p>
            <a:pPr lvl="1"/>
            <a:r>
              <a:rPr lang="en-US" dirty="0" smtClean="0"/>
              <a:t>Client feels less empowered and may even resist</a:t>
            </a:r>
            <a:endParaRPr lang="en-US" dirty="0"/>
          </a:p>
        </p:txBody>
      </p:sp>
    </p:spTree>
    <p:extLst>
      <p:ext uri="{BB962C8B-B14F-4D97-AF65-F5344CB8AC3E}">
        <p14:creationId xmlns:p14="http://schemas.microsoft.com/office/powerpoint/2010/main" val="460112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solidFill>
                  <a:srgbClr val="6076B4"/>
                </a:solidFill>
              </a:rPr>
              <a:t>2. The Expert Trap</a:t>
            </a:r>
          </a:p>
          <a:p>
            <a:pPr marL="177800" indent="0">
              <a:buNone/>
            </a:pPr>
            <a:r>
              <a:rPr lang="en-US" b="1" dirty="0" smtClean="0"/>
              <a:t>The Solution:</a:t>
            </a:r>
          </a:p>
          <a:p>
            <a:pPr marL="685800" lvl="1" indent="-234950"/>
            <a:r>
              <a:rPr lang="en-US" dirty="0" smtClean="0"/>
              <a:t>Ask client for ideas before providing ideas.</a:t>
            </a:r>
          </a:p>
          <a:p>
            <a:pPr marL="685800" lvl="1" indent="-234950"/>
            <a:r>
              <a:rPr lang="en-US" dirty="0" smtClean="0"/>
              <a:t>Ask the client for permission before sharing ideas.</a:t>
            </a:r>
          </a:p>
          <a:p>
            <a:pPr marL="685800" lvl="1" indent="-234950"/>
            <a:r>
              <a:rPr lang="en-US" dirty="0" smtClean="0"/>
              <a:t>Avoid using yourself as an example.</a:t>
            </a:r>
            <a:endParaRPr lang="en-US" dirty="0"/>
          </a:p>
        </p:txBody>
      </p:sp>
    </p:spTree>
    <p:extLst>
      <p:ext uri="{BB962C8B-B14F-4D97-AF65-F5344CB8AC3E}">
        <p14:creationId xmlns:p14="http://schemas.microsoft.com/office/powerpoint/2010/main" val="3836485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lstStyle/>
          <a:p>
            <a:pPr marL="0" indent="0">
              <a:buNone/>
            </a:pPr>
            <a:r>
              <a:rPr lang="en-US" sz="3600" b="1" dirty="0" smtClean="0">
                <a:solidFill>
                  <a:schemeClr val="accent1"/>
                </a:solidFill>
              </a:rPr>
              <a:t>3. The Scare Tactics Trap</a:t>
            </a:r>
          </a:p>
          <a:p>
            <a:pPr marL="228600" indent="0">
              <a:buNone/>
            </a:pPr>
            <a:r>
              <a:rPr lang="en-US" b="1" dirty="0" smtClean="0"/>
              <a:t>Defined:</a:t>
            </a:r>
          </a:p>
          <a:p>
            <a:pPr marL="749300" lvl="1" indent="-247650"/>
            <a:r>
              <a:rPr lang="en-US" dirty="0" smtClean="0"/>
              <a:t>Scaring the client into change by talking about the negative consequences of current behaviors</a:t>
            </a:r>
          </a:p>
          <a:p>
            <a:pPr marL="222250" lvl="1" indent="0">
              <a:buNone/>
            </a:pPr>
            <a:r>
              <a:rPr lang="en-US" b="1" dirty="0" smtClean="0"/>
              <a:t>The Issue:</a:t>
            </a:r>
          </a:p>
          <a:p>
            <a:pPr marL="749300" lvl="2" indent="-254000"/>
            <a:r>
              <a:rPr lang="en-US" dirty="0" smtClean="0"/>
              <a:t>Client might become overwhelmed and immobilized with fear</a:t>
            </a:r>
          </a:p>
          <a:p>
            <a:pPr marL="749300" lvl="2" indent="-254000"/>
            <a:r>
              <a:rPr lang="en-US" dirty="0" smtClean="0"/>
              <a:t>Might come across as shaming, reducing engagement</a:t>
            </a:r>
            <a:endParaRPr lang="en-US" dirty="0"/>
          </a:p>
        </p:txBody>
      </p:sp>
      <p:sp>
        <p:nvSpPr>
          <p:cNvPr id="4" name="Chord 3"/>
          <p:cNvSpPr/>
          <p:nvPr/>
        </p:nvSpPr>
        <p:spPr>
          <a:xfrm rot="1360730">
            <a:off x="8216900" y="1812583"/>
            <a:ext cx="1358900" cy="1282700"/>
          </a:xfrm>
          <a:prstGeom prst="chor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 name="Group 6"/>
          <p:cNvGrpSpPr/>
          <p:nvPr/>
        </p:nvGrpSpPr>
        <p:grpSpPr>
          <a:xfrm rot="16200000">
            <a:off x="8515350" y="2381250"/>
            <a:ext cx="342900" cy="457200"/>
            <a:chOff x="6134100" y="2298700"/>
            <a:chExt cx="342900" cy="457200"/>
          </a:xfrm>
        </p:grpSpPr>
        <p:sp>
          <p:nvSpPr>
            <p:cNvPr id="5" name="Oval 4"/>
            <p:cNvSpPr/>
            <p:nvPr/>
          </p:nvSpPr>
          <p:spPr>
            <a:xfrm>
              <a:off x="6134100" y="2298700"/>
              <a:ext cx="342900" cy="457200"/>
            </a:xfrm>
            <a:prstGeom prst="ellipse">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6223000" y="2476500"/>
              <a:ext cx="152400" cy="2794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 name="Group 7"/>
          <p:cNvGrpSpPr/>
          <p:nvPr/>
        </p:nvGrpSpPr>
        <p:grpSpPr>
          <a:xfrm rot="16200000">
            <a:off x="8515350" y="2038350"/>
            <a:ext cx="342900" cy="457200"/>
            <a:chOff x="6134100" y="2298700"/>
            <a:chExt cx="342900" cy="457200"/>
          </a:xfrm>
        </p:grpSpPr>
        <p:sp>
          <p:nvSpPr>
            <p:cNvPr id="9" name="Oval 8"/>
            <p:cNvSpPr/>
            <p:nvPr/>
          </p:nvSpPr>
          <p:spPr>
            <a:xfrm>
              <a:off x="6134100" y="2298700"/>
              <a:ext cx="342900" cy="457200"/>
            </a:xfrm>
            <a:prstGeom prst="ellipse">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6223000" y="2476500"/>
              <a:ext cx="152400" cy="2794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 name="Oval 10"/>
          <p:cNvSpPr/>
          <p:nvPr/>
        </p:nvSpPr>
        <p:spPr>
          <a:xfrm>
            <a:off x="8915400" y="2349500"/>
            <a:ext cx="228600" cy="190500"/>
          </a:xfrm>
          <a:prstGeom prst="ellipse">
            <a:avLst/>
          </a:prstGeom>
          <a:solidFill>
            <a:srgbClr val="FFDC3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Callout 31"/>
          <p:cNvSpPr/>
          <p:nvPr/>
        </p:nvSpPr>
        <p:spPr>
          <a:xfrm>
            <a:off x="6540500" y="1917700"/>
            <a:ext cx="1481652" cy="863600"/>
          </a:xfrm>
          <a:prstGeom prst="wedgeEllipseCallout">
            <a:avLst>
              <a:gd name="adj1" fmla="val 59739"/>
              <a:gd name="adj2" fmla="val 4632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Boo!</a:t>
            </a:r>
            <a:endParaRPr lang="en-US" dirty="0"/>
          </a:p>
        </p:txBody>
      </p:sp>
    </p:spTree>
    <p:extLst>
      <p:ext uri="{BB962C8B-B14F-4D97-AF65-F5344CB8AC3E}">
        <p14:creationId xmlns:p14="http://schemas.microsoft.com/office/powerpoint/2010/main" val="699498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lstStyle/>
          <a:p>
            <a:pPr marL="0" indent="0">
              <a:buNone/>
            </a:pPr>
            <a:r>
              <a:rPr lang="en-US" sz="3600" b="1" dirty="0" smtClean="0">
                <a:solidFill>
                  <a:schemeClr val="accent1"/>
                </a:solidFill>
              </a:rPr>
              <a:t>3. The Scare Tactics Trap</a:t>
            </a:r>
          </a:p>
          <a:p>
            <a:pPr marL="228600" indent="0">
              <a:buNone/>
            </a:pPr>
            <a:r>
              <a:rPr lang="en-US" b="1" dirty="0" smtClean="0"/>
              <a:t>The Solution:</a:t>
            </a:r>
          </a:p>
          <a:p>
            <a:pPr marL="749300" lvl="1" indent="-247650"/>
            <a:r>
              <a:rPr lang="en-US" dirty="0" smtClean="0"/>
              <a:t>Ask the client what concerns her most about continuing with her current behavior.</a:t>
            </a:r>
          </a:p>
          <a:p>
            <a:pPr marL="749300" lvl="1" indent="-247650"/>
            <a:r>
              <a:rPr lang="en-US" dirty="0" smtClean="0"/>
              <a:t>Ask the client what he already knows about possible consequences.</a:t>
            </a:r>
          </a:p>
          <a:p>
            <a:pPr marL="749300" lvl="1" indent="-247650"/>
            <a:r>
              <a:rPr lang="en-US" dirty="0" smtClean="0"/>
              <a:t>Ask permission to share possible consequences and only provide if she is interested. </a:t>
            </a:r>
          </a:p>
        </p:txBody>
      </p:sp>
    </p:spTree>
    <p:extLst>
      <p:ext uri="{BB962C8B-B14F-4D97-AF65-F5344CB8AC3E}">
        <p14:creationId xmlns:p14="http://schemas.microsoft.com/office/powerpoint/2010/main" val="2353163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lstStyle/>
          <a:p>
            <a:pPr marL="0" indent="0">
              <a:buNone/>
            </a:pPr>
            <a:r>
              <a:rPr lang="en-US" sz="3600" b="1" dirty="0" smtClean="0">
                <a:solidFill>
                  <a:schemeClr val="accent1"/>
                </a:solidFill>
              </a:rPr>
              <a:t>4. The Cheerleading Trap</a:t>
            </a:r>
          </a:p>
          <a:p>
            <a:pPr marL="292100" indent="0">
              <a:buNone/>
            </a:pPr>
            <a:r>
              <a:rPr lang="en-US" b="1" dirty="0" smtClean="0"/>
              <a:t>Defined:</a:t>
            </a:r>
            <a:endParaRPr lang="en-US" b="1" dirty="0"/>
          </a:p>
          <a:p>
            <a:pPr marL="800100" lvl="1" indent="-234950"/>
            <a:r>
              <a:rPr lang="en-US" dirty="0" smtClean="0"/>
              <a:t>Encouragement that sounds more like cheering than affirming</a:t>
            </a:r>
            <a:endParaRPr lang="en-US" dirty="0"/>
          </a:p>
          <a:p>
            <a:pPr marL="285750" lvl="1" indent="0">
              <a:buNone/>
            </a:pPr>
            <a:r>
              <a:rPr lang="en-US" b="1" dirty="0" smtClean="0"/>
              <a:t>The Issue:</a:t>
            </a:r>
          </a:p>
          <a:p>
            <a:pPr marL="800100" lvl="2" indent="-241300"/>
            <a:r>
              <a:rPr lang="en-US" dirty="0" smtClean="0"/>
              <a:t>Client becomes dependent on client’s cheering to stay motivated.</a:t>
            </a:r>
          </a:p>
          <a:p>
            <a:pPr marL="800100" lvl="2" indent="-241300"/>
            <a:r>
              <a:rPr lang="en-US" dirty="0" smtClean="0"/>
              <a:t>Client avoids sharing when things aren’t going well.</a:t>
            </a:r>
          </a:p>
        </p:txBody>
      </p:sp>
    </p:spTree>
    <p:extLst>
      <p:ext uri="{BB962C8B-B14F-4D97-AF65-F5344CB8AC3E}">
        <p14:creationId xmlns:p14="http://schemas.microsoft.com/office/powerpoint/2010/main" val="1589593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900" b="1" dirty="0" smtClean="0">
                <a:solidFill>
                  <a:schemeClr val="accent1"/>
                </a:solidFill>
              </a:rPr>
              <a:t>4. The Cheerleading Trap</a:t>
            </a:r>
          </a:p>
          <a:p>
            <a:pPr marL="292100" indent="0">
              <a:buNone/>
            </a:pPr>
            <a:r>
              <a:rPr lang="en-US" b="1" dirty="0" smtClean="0"/>
              <a:t>The Solution:</a:t>
            </a:r>
            <a:endParaRPr lang="en-US" b="1" dirty="0"/>
          </a:p>
          <a:p>
            <a:pPr marL="800100" lvl="1" indent="-234950"/>
            <a:r>
              <a:rPr lang="en-US" dirty="0" smtClean="0"/>
              <a:t>Avoid using statements like:</a:t>
            </a:r>
          </a:p>
          <a:p>
            <a:pPr marL="1074420" lvl="2" indent="-234950"/>
            <a:r>
              <a:rPr lang="en-US" dirty="0" smtClean="0"/>
              <a:t>“You’re doing so well!”</a:t>
            </a:r>
          </a:p>
          <a:p>
            <a:pPr marL="1074420" lvl="2" indent="-234950"/>
            <a:r>
              <a:rPr lang="en-US" dirty="0" smtClean="0"/>
              <a:t>“I’m so proud of you!”</a:t>
            </a:r>
          </a:p>
          <a:p>
            <a:pPr marL="1074420" lvl="2" indent="-234950"/>
            <a:r>
              <a:rPr lang="en-US" dirty="0" smtClean="0"/>
              <a:t>“You did it! You’re amazing!”</a:t>
            </a:r>
          </a:p>
          <a:p>
            <a:pPr marL="800100" lvl="1" indent="-234950"/>
            <a:r>
              <a:rPr lang="en-US" dirty="0" smtClean="0"/>
              <a:t>Instead, invite client to notice intrinsic motivators:</a:t>
            </a:r>
          </a:p>
          <a:p>
            <a:pPr marL="1074420" lvl="2" indent="-234950"/>
            <a:r>
              <a:rPr lang="en-US" dirty="0" smtClean="0"/>
              <a:t>“What was it like to accomplish your goal?”</a:t>
            </a:r>
          </a:p>
          <a:p>
            <a:pPr marL="1074420" lvl="2" indent="-234950"/>
            <a:r>
              <a:rPr lang="en-US" dirty="0" smtClean="0"/>
              <a:t>“How did it feel when you [insert behavior change]?”</a:t>
            </a:r>
          </a:p>
        </p:txBody>
      </p:sp>
    </p:spTree>
    <p:extLst>
      <p:ext uri="{BB962C8B-B14F-4D97-AF65-F5344CB8AC3E}">
        <p14:creationId xmlns:p14="http://schemas.microsoft.com/office/powerpoint/2010/main" val="219237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900" b="1" dirty="0" smtClean="0">
                <a:solidFill>
                  <a:schemeClr val="accent1"/>
                </a:solidFill>
              </a:rPr>
              <a:t>5. The Information Overload Trap</a:t>
            </a:r>
          </a:p>
          <a:p>
            <a:pPr marL="406400" indent="0">
              <a:buNone/>
            </a:pPr>
            <a:r>
              <a:rPr lang="en-US" b="1" dirty="0" smtClean="0"/>
              <a:t>Defined:</a:t>
            </a:r>
            <a:r>
              <a:rPr lang="en-US" dirty="0" smtClean="0"/>
              <a:t> </a:t>
            </a:r>
          </a:p>
          <a:p>
            <a:pPr marL="914400" lvl="1" indent="-234950"/>
            <a:r>
              <a:rPr lang="en-US" dirty="0" smtClean="0"/>
              <a:t>The practitioner overloads the client with more information than he can process.</a:t>
            </a:r>
            <a:endParaRPr lang="en-US" b="1" dirty="0"/>
          </a:p>
          <a:p>
            <a:pPr marL="406400" indent="0">
              <a:buNone/>
            </a:pPr>
            <a:r>
              <a:rPr lang="en-US" b="1" dirty="0" smtClean="0"/>
              <a:t>The Issue:</a:t>
            </a:r>
          </a:p>
          <a:p>
            <a:pPr marL="863600" lvl="1" indent="-184150"/>
            <a:r>
              <a:rPr lang="en-US" dirty="0" smtClean="0"/>
              <a:t>The client might get confused. </a:t>
            </a:r>
          </a:p>
          <a:p>
            <a:pPr marL="863600" lvl="1" indent="-184150"/>
            <a:r>
              <a:rPr lang="en-US" dirty="0" smtClean="0"/>
              <a:t>The client might feel overwhelmed by the suggested behavior changes.</a:t>
            </a:r>
          </a:p>
          <a:p>
            <a:pPr marL="406400" indent="0">
              <a:buNone/>
            </a:pPr>
            <a:endParaRPr lang="en-US" b="1" dirty="0">
              <a:solidFill>
                <a:schemeClr val="accent1"/>
              </a:solidFill>
            </a:endParaRPr>
          </a:p>
        </p:txBody>
      </p:sp>
    </p:spTree>
    <p:extLst>
      <p:ext uri="{BB962C8B-B14F-4D97-AF65-F5344CB8AC3E}">
        <p14:creationId xmlns:p14="http://schemas.microsoft.com/office/powerpoint/2010/main" val="401073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By the end of this presentation, participants will be able to:</a:t>
            </a:r>
          </a:p>
          <a:p>
            <a:pPr lvl="1"/>
            <a:r>
              <a:rPr lang="en-US" dirty="0" smtClean="0"/>
              <a:t>Define and identify discord</a:t>
            </a:r>
          </a:p>
          <a:p>
            <a:pPr lvl="1"/>
            <a:r>
              <a:rPr lang="en-US" dirty="0" smtClean="0"/>
              <a:t>List strategies to diffuse discord</a:t>
            </a:r>
          </a:p>
          <a:p>
            <a:pPr lvl="1"/>
            <a:r>
              <a:rPr lang="en-US" dirty="0" smtClean="0"/>
              <a:t>List seven common traps that often result in sustain talk and discord</a:t>
            </a:r>
          </a:p>
          <a:p>
            <a:pPr lvl="1"/>
            <a:r>
              <a:rPr lang="en-US" dirty="0" smtClean="0"/>
              <a:t>Describe techniques to avoid these common traps</a:t>
            </a:r>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900" b="1" dirty="0" smtClean="0">
                <a:solidFill>
                  <a:schemeClr val="accent1"/>
                </a:solidFill>
              </a:rPr>
              <a:t>5. The Information Overload Trap</a:t>
            </a:r>
          </a:p>
          <a:p>
            <a:pPr marL="406400" indent="0">
              <a:buNone/>
            </a:pPr>
            <a:r>
              <a:rPr lang="en-US" b="1" dirty="0" smtClean="0"/>
              <a:t>The Solution</a:t>
            </a:r>
            <a:endParaRPr lang="en-US" dirty="0" smtClean="0"/>
          </a:p>
          <a:p>
            <a:pPr marL="914400" lvl="1" indent="-234950"/>
            <a:r>
              <a:rPr lang="en-US" dirty="0" smtClean="0"/>
              <a:t>Encourage the client to consider only one or two small behavior changes at a time.</a:t>
            </a:r>
          </a:p>
          <a:p>
            <a:pPr marL="914400" lvl="1" indent="-234950"/>
            <a:r>
              <a:rPr lang="en-US" dirty="0" smtClean="0"/>
              <a:t>Use Elicit-Provide-Elicit to check in with the client’s interests and learning needs.</a:t>
            </a:r>
          </a:p>
          <a:p>
            <a:pPr marL="1188720" lvl="2" indent="-234950"/>
            <a:r>
              <a:rPr lang="en-US" dirty="0" smtClean="0"/>
              <a:t>Elicit: “What do you already know about</a:t>
            </a:r>
            <a:r>
              <a:rPr lang="mr-IN" dirty="0" smtClean="0"/>
              <a:t>…</a:t>
            </a:r>
            <a:r>
              <a:rPr lang="en-US" dirty="0" smtClean="0"/>
              <a:t>? What else would you like to know about</a:t>
            </a:r>
            <a:r>
              <a:rPr lang="mr-IN" dirty="0" smtClean="0"/>
              <a:t>…</a:t>
            </a:r>
            <a:r>
              <a:rPr lang="en-US" dirty="0" smtClean="0"/>
              <a:t>?”</a:t>
            </a:r>
          </a:p>
          <a:p>
            <a:pPr marL="1188720" lvl="2" indent="-234950"/>
            <a:r>
              <a:rPr lang="en-US" dirty="0" smtClean="0"/>
              <a:t>Provide: (Offer one piece of information.)</a:t>
            </a:r>
          </a:p>
          <a:p>
            <a:pPr marL="1188720" lvl="2" indent="-234950"/>
            <a:r>
              <a:rPr lang="en-US" dirty="0" smtClean="0"/>
              <a:t>Elicit: “What are your thoughts on what I just shared?” </a:t>
            </a:r>
          </a:p>
          <a:p>
            <a:pPr marL="406400" indent="0">
              <a:buNone/>
            </a:pPr>
            <a:endParaRPr lang="en-US" b="1" dirty="0">
              <a:solidFill>
                <a:schemeClr val="accent1"/>
              </a:solidFill>
            </a:endParaRPr>
          </a:p>
        </p:txBody>
      </p:sp>
    </p:spTree>
    <p:extLst>
      <p:ext uri="{BB962C8B-B14F-4D97-AF65-F5344CB8AC3E}">
        <p14:creationId xmlns:p14="http://schemas.microsoft.com/office/powerpoint/2010/main" val="2679285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lstStyle/>
          <a:p>
            <a:pPr marL="0" indent="0">
              <a:buNone/>
            </a:pPr>
            <a:r>
              <a:rPr lang="en-US" sz="3600" b="1" dirty="0" smtClean="0">
                <a:solidFill>
                  <a:schemeClr val="accent1"/>
                </a:solidFill>
              </a:rPr>
              <a:t>6. The Jump-to-Planning Trap</a:t>
            </a:r>
          </a:p>
          <a:p>
            <a:pPr marL="406400" indent="0">
              <a:buNone/>
            </a:pPr>
            <a:r>
              <a:rPr lang="en-US" b="1" dirty="0" smtClean="0"/>
              <a:t>Defined:</a:t>
            </a:r>
          </a:p>
          <a:p>
            <a:pPr marL="914400" lvl="1" indent="-234950"/>
            <a:r>
              <a:rPr lang="en-US" dirty="0" smtClean="0"/>
              <a:t>When the practitioner invites the client to start exploring the “how to” of change before he or she expresses readiness to change</a:t>
            </a:r>
            <a:endParaRPr lang="en-US" dirty="0"/>
          </a:p>
          <a:p>
            <a:pPr marL="400050" lvl="1" indent="0">
              <a:buNone/>
            </a:pPr>
            <a:r>
              <a:rPr lang="en-US" b="1" dirty="0" smtClean="0"/>
              <a:t>The Issue:</a:t>
            </a:r>
          </a:p>
          <a:p>
            <a:pPr marL="914400" lvl="2" indent="-241300"/>
            <a:r>
              <a:rPr lang="en-US" sz="2800" dirty="0" smtClean="0"/>
              <a:t>The client will have strategies, but no motivation to actually make the change.</a:t>
            </a:r>
          </a:p>
        </p:txBody>
      </p:sp>
    </p:spTree>
    <p:extLst>
      <p:ext uri="{BB962C8B-B14F-4D97-AF65-F5344CB8AC3E}">
        <p14:creationId xmlns:p14="http://schemas.microsoft.com/office/powerpoint/2010/main" val="1676370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600" b="1" dirty="0" smtClean="0">
                <a:solidFill>
                  <a:schemeClr val="accent1"/>
                </a:solidFill>
              </a:rPr>
              <a:t>6. The Jump-to-Planning Trap</a:t>
            </a:r>
          </a:p>
          <a:p>
            <a:pPr marL="406400" indent="0">
              <a:buNone/>
            </a:pPr>
            <a:r>
              <a:rPr lang="en-US" b="1" dirty="0" smtClean="0"/>
              <a:t>The Solution:</a:t>
            </a:r>
          </a:p>
          <a:p>
            <a:pPr marL="914400" lvl="1" indent="-234950"/>
            <a:r>
              <a:rPr lang="en-US" dirty="0" smtClean="0"/>
              <a:t>Spend time engaging, building rapport, exploring ambivalence and evoking change talk </a:t>
            </a:r>
            <a:r>
              <a:rPr lang="en-US" i="1" dirty="0" smtClean="0"/>
              <a:t>before </a:t>
            </a:r>
            <a:r>
              <a:rPr lang="en-US" dirty="0" smtClean="0"/>
              <a:t>planning.</a:t>
            </a:r>
          </a:p>
          <a:p>
            <a:pPr marL="914400" lvl="1" indent="-234950"/>
            <a:r>
              <a:rPr lang="en-US" dirty="0" smtClean="0"/>
              <a:t>Determine readiness to change by using a change ruler.</a:t>
            </a:r>
          </a:p>
          <a:p>
            <a:pPr marL="1188720" lvl="2" indent="-234950"/>
            <a:r>
              <a:rPr lang="en-US" dirty="0" smtClean="0"/>
              <a:t>“How interested are you in making this change on a scale from 0 to 10 with 0 being not at all interested and 10 being very interested?”</a:t>
            </a:r>
          </a:p>
        </p:txBody>
      </p:sp>
    </p:spTree>
    <p:extLst>
      <p:ext uri="{BB962C8B-B14F-4D97-AF65-F5344CB8AC3E}">
        <p14:creationId xmlns:p14="http://schemas.microsoft.com/office/powerpoint/2010/main" val="4077672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lstStyle/>
          <a:p>
            <a:pPr marL="0" indent="0">
              <a:buNone/>
            </a:pPr>
            <a:r>
              <a:rPr lang="en-US" sz="3600" b="1" dirty="0" smtClean="0">
                <a:solidFill>
                  <a:schemeClr val="accent1"/>
                </a:solidFill>
              </a:rPr>
              <a:t>7. The Chat Trap</a:t>
            </a:r>
          </a:p>
          <a:p>
            <a:pPr marL="342900" indent="0">
              <a:buNone/>
            </a:pPr>
            <a:r>
              <a:rPr lang="en-US" b="1" dirty="0" smtClean="0"/>
              <a:t>Defined:</a:t>
            </a:r>
          </a:p>
          <a:p>
            <a:pPr marL="863600" lvl="1" indent="-247650"/>
            <a:r>
              <a:rPr lang="en-US" dirty="0" smtClean="0"/>
              <a:t>Engaging in excessive small talk that does not further the behavior change conversation</a:t>
            </a:r>
          </a:p>
          <a:p>
            <a:pPr marL="336550" lvl="1" indent="0">
              <a:buNone/>
            </a:pPr>
            <a:r>
              <a:rPr lang="en-US" b="1" dirty="0" smtClean="0"/>
              <a:t>The Issue:</a:t>
            </a:r>
          </a:p>
          <a:p>
            <a:pPr marL="863600" lvl="2" indent="-254000"/>
            <a:r>
              <a:rPr lang="en-US" sz="2800" dirty="0" smtClean="0"/>
              <a:t>Chatting can waste valuable time and distract from the process.</a:t>
            </a:r>
          </a:p>
        </p:txBody>
      </p:sp>
    </p:spTree>
    <p:extLst>
      <p:ext uri="{BB962C8B-B14F-4D97-AF65-F5344CB8AC3E}">
        <p14:creationId xmlns:p14="http://schemas.microsoft.com/office/powerpoint/2010/main" val="2167751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7 Traps</a:t>
            </a:r>
            <a:endParaRPr lang="en-US" dirty="0"/>
          </a:p>
        </p:txBody>
      </p:sp>
      <p:sp>
        <p:nvSpPr>
          <p:cNvPr id="3" name="Content Placeholder 2"/>
          <p:cNvSpPr>
            <a:spLocks noGrp="1"/>
          </p:cNvSpPr>
          <p:nvPr>
            <p:ph idx="1"/>
          </p:nvPr>
        </p:nvSpPr>
        <p:spPr/>
        <p:txBody>
          <a:bodyPr/>
          <a:lstStyle/>
          <a:p>
            <a:pPr marL="0" indent="0">
              <a:buNone/>
            </a:pPr>
            <a:r>
              <a:rPr lang="en-US" sz="3600" b="1" dirty="0" smtClean="0">
                <a:solidFill>
                  <a:schemeClr val="accent1"/>
                </a:solidFill>
              </a:rPr>
              <a:t>7. The Chat Trap</a:t>
            </a:r>
          </a:p>
          <a:p>
            <a:pPr marL="342900" indent="0">
              <a:buNone/>
            </a:pPr>
            <a:r>
              <a:rPr lang="en-US" b="1" dirty="0" smtClean="0"/>
              <a:t>The Solution:</a:t>
            </a:r>
          </a:p>
          <a:p>
            <a:pPr marL="863600" lvl="1" indent="-247650"/>
            <a:r>
              <a:rPr lang="en-US" dirty="0" smtClean="0"/>
              <a:t>It is fine to use a small amount of small talk at the beginning of the session to build rapport.</a:t>
            </a:r>
          </a:p>
          <a:p>
            <a:pPr marL="863600" lvl="1" indent="-247650"/>
            <a:r>
              <a:rPr lang="en-US" dirty="0" smtClean="0"/>
              <a:t>Spend most of the engaging time discussing what prompted the client to schedule the appointment.</a:t>
            </a:r>
          </a:p>
          <a:p>
            <a:pPr marL="336550" lvl="1" indent="0">
              <a:buNone/>
            </a:pPr>
            <a:endParaRPr lang="en-US" dirty="0" smtClean="0"/>
          </a:p>
        </p:txBody>
      </p:sp>
    </p:spTree>
    <p:extLst>
      <p:ext uri="{BB962C8B-B14F-4D97-AF65-F5344CB8AC3E}">
        <p14:creationId xmlns:p14="http://schemas.microsoft.com/office/powerpoint/2010/main" val="824625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9400"/>
            <a:ext cx="8229600" cy="990600"/>
          </a:xfrm>
        </p:spPr>
        <p:txBody>
          <a:bodyPr>
            <a:normAutofit/>
          </a:bodyPr>
          <a:lstStyle/>
          <a:p>
            <a:r>
              <a:rPr lang="en-US" sz="3600" dirty="0" smtClean="0"/>
              <a:t>In Class Activity</a:t>
            </a:r>
            <a:endParaRPr lang="en-US" sz="3600" dirty="0"/>
          </a:p>
        </p:txBody>
      </p:sp>
      <p:sp>
        <p:nvSpPr>
          <p:cNvPr id="3" name="Content Placeholder 2"/>
          <p:cNvSpPr>
            <a:spLocks noGrp="1"/>
          </p:cNvSpPr>
          <p:nvPr>
            <p:ph idx="1"/>
          </p:nvPr>
        </p:nvSpPr>
        <p:spPr>
          <a:xfrm>
            <a:off x="457200" y="1270000"/>
            <a:ext cx="8229600" cy="5168900"/>
          </a:xfrm>
        </p:spPr>
        <p:txBody>
          <a:bodyPr>
            <a:normAutofit fontScale="92500"/>
          </a:bodyPr>
          <a:lstStyle/>
          <a:p>
            <a:pPr marL="0" indent="0">
              <a:buNone/>
            </a:pPr>
            <a:r>
              <a:rPr lang="en-US" sz="2200" dirty="0" smtClean="0"/>
              <a:t>For each short practitioner-client dialogue below, describe which trap is represented and write an alternative practitioner response.</a:t>
            </a:r>
          </a:p>
          <a:p>
            <a:pPr marL="0" indent="0">
              <a:buNone/>
            </a:pPr>
            <a:endParaRPr lang="en-US" sz="1000" dirty="0" smtClean="0"/>
          </a:p>
          <a:p>
            <a:pPr marL="0" indent="0">
              <a:buNone/>
            </a:pPr>
            <a:r>
              <a:rPr lang="en-US" sz="2000" b="1" dirty="0" smtClean="0"/>
              <a:t>Dialogue 1</a:t>
            </a:r>
          </a:p>
          <a:p>
            <a:pPr marL="0" indent="0">
              <a:buNone/>
            </a:pPr>
            <a:r>
              <a:rPr lang="en-US" sz="2000" b="1" dirty="0" smtClean="0"/>
              <a:t>Client: </a:t>
            </a:r>
            <a:r>
              <a:rPr lang="en-US" sz="2000" dirty="0" smtClean="0"/>
              <a:t>I want to start walking more, but it has been hard to find the time. I work full-time and have three children.</a:t>
            </a:r>
          </a:p>
          <a:p>
            <a:pPr marL="0" indent="0">
              <a:buNone/>
            </a:pPr>
            <a:r>
              <a:rPr lang="en-US" sz="2000" b="1" dirty="0" smtClean="0"/>
              <a:t>Practitioner: </a:t>
            </a:r>
            <a:r>
              <a:rPr lang="en-US" sz="2000" dirty="0" smtClean="0"/>
              <a:t>Have you thought about taking a walk during your lunch break? That’s what I do. I spend about 15 minutes eating my lunch and about 20 minutes walking. </a:t>
            </a:r>
          </a:p>
          <a:p>
            <a:pPr marL="0" indent="0">
              <a:buNone/>
            </a:pPr>
            <a:r>
              <a:rPr lang="en-US" sz="2000" dirty="0" smtClean="0"/>
              <a:t>The Trap: __________________________________________</a:t>
            </a:r>
          </a:p>
          <a:p>
            <a:pPr marL="0" indent="0">
              <a:buNone/>
            </a:pPr>
            <a:r>
              <a:rPr lang="en-US" sz="2000" dirty="0" smtClean="0"/>
              <a:t>An alternative practitioner response: __________________________________________________________________</a:t>
            </a:r>
          </a:p>
          <a:p>
            <a:pPr marL="0" indent="0">
              <a:buNone/>
            </a:pPr>
            <a:r>
              <a:rPr lang="en-US" sz="2000" dirty="0" smtClean="0"/>
              <a:t>__________________________________________________________________</a:t>
            </a:r>
          </a:p>
        </p:txBody>
      </p:sp>
    </p:spTree>
    <p:extLst>
      <p:ext uri="{BB962C8B-B14F-4D97-AF65-F5344CB8AC3E}">
        <p14:creationId xmlns:p14="http://schemas.microsoft.com/office/powerpoint/2010/main" val="1032276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7500"/>
            <a:ext cx="8229600" cy="990600"/>
          </a:xfrm>
        </p:spPr>
        <p:txBody>
          <a:bodyPr>
            <a:normAutofit/>
          </a:bodyPr>
          <a:lstStyle/>
          <a:p>
            <a:r>
              <a:rPr lang="en-US" sz="3600" dirty="0" smtClean="0"/>
              <a:t>In Class Activity</a:t>
            </a:r>
            <a:endParaRPr lang="en-US" sz="3600" dirty="0"/>
          </a:p>
        </p:txBody>
      </p:sp>
      <p:sp>
        <p:nvSpPr>
          <p:cNvPr id="3" name="Content Placeholder 2"/>
          <p:cNvSpPr>
            <a:spLocks noGrp="1"/>
          </p:cNvSpPr>
          <p:nvPr>
            <p:ph idx="1"/>
          </p:nvPr>
        </p:nvSpPr>
        <p:spPr>
          <a:xfrm>
            <a:off x="457200" y="1181100"/>
            <a:ext cx="8229600" cy="5207000"/>
          </a:xfrm>
        </p:spPr>
        <p:txBody>
          <a:bodyPr>
            <a:noAutofit/>
          </a:bodyPr>
          <a:lstStyle/>
          <a:p>
            <a:pPr marL="0" indent="0">
              <a:buNone/>
            </a:pPr>
            <a:r>
              <a:rPr lang="en-US" sz="2200" dirty="0" smtClean="0"/>
              <a:t>For each short practitioner-client dialogue below, describe which trap is represented and write an alternative practitioner response.</a:t>
            </a:r>
          </a:p>
          <a:p>
            <a:pPr marL="0" indent="0">
              <a:buNone/>
            </a:pPr>
            <a:r>
              <a:rPr lang="en-US" sz="2000" b="1" dirty="0" smtClean="0"/>
              <a:t>Dialogue 2</a:t>
            </a:r>
          </a:p>
          <a:p>
            <a:pPr marL="0" indent="0">
              <a:buNone/>
            </a:pPr>
            <a:r>
              <a:rPr lang="en-US" sz="2000" b="1" dirty="0" smtClean="0"/>
              <a:t>Practitioner: </a:t>
            </a:r>
            <a:r>
              <a:rPr lang="en-US" sz="2000" dirty="0" smtClean="0"/>
              <a:t>What would you like to talk about today?</a:t>
            </a:r>
          </a:p>
          <a:p>
            <a:pPr marL="0" indent="0">
              <a:buNone/>
            </a:pPr>
            <a:r>
              <a:rPr lang="en-US" sz="2000" b="1" dirty="0" smtClean="0"/>
              <a:t>Client: </a:t>
            </a:r>
            <a:r>
              <a:rPr lang="en-US" sz="2000" dirty="0" smtClean="0"/>
              <a:t>I need to figure out some healthier snacks. I often raid the vending machine at work and get chips or a candy bar.</a:t>
            </a:r>
          </a:p>
          <a:p>
            <a:pPr marL="0" indent="0">
              <a:buNone/>
            </a:pPr>
            <a:r>
              <a:rPr lang="en-US" sz="2000" b="1" dirty="0" smtClean="0"/>
              <a:t>Practitioner: </a:t>
            </a:r>
            <a:r>
              <a:rPr lang="en-US" sz="2000" dirty="0" smtClean="0"/>
              <a:t>Ok, sounds good. What types of snacks did you have in mind that you would like to bring?</a:t>
            </a:r>
          </a:p>
          <a:p>
            <a:pPr marL="0" indent="0">
              <a:buNone/>
            </a:pPr>
            <a:r>
              <a:rPr lang="en-US" sz="2000" b="1" dirty="0" smtClean="0"/>
              <a:t>Client: </a:t>
            </a:r>
            <a:r>
              <a:rPr lang="en-US" sz="2000" dirty="0" smtClean="0"/>
              <a:t>I could bring yogurt or fruit.</a:t>
            </a:r>
          </a:p>
          <a:p>
            <a:pPr marL="0" indent="0">
              <a:buNone/>
            </a:pPr>
            <a:r>
              <a:rPr lang="en-US" sz="2000" dirty="0"/>
              <a:t>The Trap: __________________________________________</a:t>
            </a:r>
          </a:p>
          <a:p>
            <a:pPr marL="0" indent="0">
              <a:buNone/>
            </a:pPr>
            <a:r>
              <a:rPr lang="en-US" sz="2000" dirty="0"/>
              <a:t>An alternative practitioner response: </a:t>
            </a:r>
            <a:r>
              <a:rPr lang="en-US" sz="2000" dirty="0" smtClean="0"/>
              <a:t>_______________________________________________________________</a:t>
            </a:r>
          </a:p>
          <a:p>
            <a:pPr marL="0" indent="0">
              <a:buNone/>
            </a:pPr>
            <a:r>
              <a:rPr lang="en-US" sz="2000" dirty="0" smtClean="0"/>
              <a:t>_______________________________________________________________</a:t>
            </a:r>
            <a:endParaRPr lang="en-US" sz="2000" dirty="0"/>
          </a:p>
          <a:p>
            <a:pPr marL="0" indent="0">
              <a:buNone/>
            </a:pPr>
            <a:endParaRPr lang="en-US" sz="1800" dirty="0" smtClean="0"/>
          </a:p>
        </p:txBody>
      </p:sp>
    </p:spTree>
    <p:extLst>
      <p:ext uri="{BB962C8B-B14F-4D97-AF65-F5344CB8AC3E}">
        <p14:creationId xmlns:p14="http://schemas.microsoft.com/office/powerpoint/2010/main" val="2288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200"/>
            <a:ext cx="8229600" cy="990600"/>
          </a:xfrm>
        </p:spPr>
        <p:txBody>
          <a:bodyPr>
            <a:normAutofit/>
          </a:bodyPr>
          <a:lstStyle/>
          <a:p>
            <a:r>
              <a:rPr lang="en-US" sz="3600" dirty="0" smtClean="0"/>
              <a:t>In Class Activity</a:t>
            </a:r>
            <a:endParaRPr lang="en-US" sz="3600" dirty="0"/>
          </a:p>
        </p:txBody>
      </p:sp>
      <p:sp>
        <p:nvSpPr>
          <p:cNvPr id="3" name="Content Placeholder 2"/>
          <p:cNvSpPr>
            <a:spLocks noGrp="1"/>
          </p:cNvSpPr>
          <p:nvPr>
            <p:ph idx="1"/>
          </p:nvPr>
        </p:nvSpPr>
        <p:spPr>
          <a:xfrm>
            <a:off x="457200" y="927100"/>
            <a:ext cx="8229600" cy="5664200"/>
          </a:xfrm>
        </p:spPr>
        <p:txBody>
          <a:bodyPr>
            <a:noAutofit/>
          </a:bodyPr>
          <a:lstStyle/>
          <a:p>
            <a:pPr marL="0" indent="0">
              <a:buNone/>
            </a:pPr>
            <a:r>
              <a:rPr lang="en-US" sz="2000" dirty="0" smtClean="0"/>
              <a:t>For each short practitioner-client dialogue below, describe which trap is represented and write an alternative practitioner response.</a:t>
            </a:r>
          </a:p>
          <a:p>
            <a:pPr marL="0" indent="0">
              <a:buNone/>
            </a:pPr>
            <a:r>
              <a:rPr lang="en-US" sz="1800" b="1" dirty="0" smtClean="0"/>
              <a:t>Dialogue 3</a:t>
            </a:r>
          </a:p>
          <a:p>
            <a:pPr marL="0" indent="0">
              <a:buNone/>
            </a:pPr>
            <a:r>
              <a:rPr lang="en-US" sz="1800" b="1" dirty="0" smtClean="0"/>
              <a:t>Practitioner: </a:t>
            </a:r>
            <a:r>
              <a:rPr lang="en-US" sz="1800" dirty="0" smtClean="0"/>
              <a:t>How did it go last week?</a:t>
            </a:r>
          </a:p>
          <a:p>
            <a:pPr marL="0" indent="0">
              <a:buNone/>
            </a:pPr>
            <a:r>
              <a:rPr lang="en-US" sz="1800" b="1" dirty="0" smtClean="0"/>
              <a:t>Client: </a:t>
            </a:r>
            <a:r>
              <a:rPr lang="en-US" sz="1800" dirty="0" smtClean="0"/>
              <a:t>It went really well. I found an exercise video I really enjoy and have been doing that at home. </a:t>
            </a:r>
          </a:p>
          <a:p>
            <a:pPr marL="0" indent="0">
              <a:buNone/>
            </a:pPr>
            <a:r>
              <a:rPr lang="en-US" sz="1800" b="1" dirty="0" smtClean="0"/>
              <a:t>Practitioner: </a:t>
            </a:r>
            <a:r>
              <a:rPr lang="en-US" sz="1800" dirty="0" smtClean="0"/>
              <a:t>Oh my goodness, that’s so great! Look at you! You did it! Way to go. How many times did you do the video last week?</a:t>
            </a:r>
          </a:p>
          <a:p>
            <a:pPr marL="0" indent="0">
              <a:buNone/>
            </a:pPr>
            <a:r>
              <a:rPr lang="en-US" sz="1800" b="1" dirty="0" smtClean="0"/>
              <a:t>Client: </a:t>
            </a:r>
            <a:r>
              <a:rPr lang="en-US" sz="1800" dirty="0" smtClean="0"/>
              <a:t>I actually did it on four different days.</a:t>
            </a:r>
          </a:p>
          <a:p>
            <a:pPr marL="0" indent="0">
              <a:buNone/>
            </a:pPr>
            <a:r>
              <a:rPr lang="en-US" sz="1800" dirty="0" smtClean="0"/>
              <a:t>Practitioner: Wow! 4 days! You set a goal or 2 days, so you almost doubled that. That’s amazing. </a:t>
            </a:r>
          </a:p>
          <a:p>
            <a:pPr marL="0" indent="0">
              <a:buNone/>
            </a:pPr>
            <a:r>
              <a:rPr lang="en-US" sz="1800" dirty="0" smtClean="0"/>
              <a:t>The </a:t>
            </a:r>
            <a:r>
              <a:rPr lang="en-US" sz="1800" dirty="0"/>
              <a:t>Trap: __________________________________________</a:t>
            </a:r>
          </a:p>
          <a:p>
            <a:pPr marL="0" indent="0">
              <a:buNone/>
            </a:pPr>
            <a:r>
              <a:rPr lang="en-US" sz="1800" dirty="0"/>
              <a:t>An alternative practitioner response: </a:t>
            </a:r>
            <a:r>
              <a:rPr lang="en-US" sz="1800" dirty="0" smtClean="0"/>
              <a:t>______________________________________________________________________</a:t>
            </a:r>
          </a:p>
          <a:p>
            <a:pPr marL="0" indent="0">
              <a:buNone/>
            </a:pPr>
            <a:r>
              <a:rPr lang="en-US" sz="1800" dirty="0" smtClean="0"/>
              <a:t>______________________________________________________________________</a:t>
            </a:r>
            <a:endParaRPr lang="en-US" sz="1800" dirty="0"/>
          </a:p>
          <a:p>
            <a:pPr marL="0" indent="0">
              <a:buNone/>
            </a:pPr>
            <a:endParaRPr lang="en-US" sz="1600" dirty="0" smtClean="0"/>
          </a:p>
        </p:txBody>
      </p:sp>
    </p:spTree>
    <p:extLst>
      <p:ext uri="{BB962C8B-B14F-4D97-AF65-F5344CB8AC3E}">
        <p14:creationId xmlns:p14="http://schemas.microsoft.com/office/powerpoint/2010/main" val="307907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900"/>
            <a:ext cx="8229600" cy="990600"/>
          </a:xfrm>
        </p:spPr>
        <p:txBody>
          <a:bodyPr>
            <a:normAutofit/>
          </a:bodyPr>
          <a:lstStyle/>
          <a:p>
            <a:r>
              <a:rPr lang="en-US" sz="3600" dirty="0" smtClean="0"/>
              <a:t>In Class Activity</a:t>
            </a:r>
            <a:endParaRPr lang="en-US" sz="3600" dirty="0"/>
          </a:p>
        </p:txBody>
      </p:sp>
      <p:sp>
        <p:nvSpPr>
          <p:cNvPr id="3" name="Content Placeholder 2"/>
          <p:cNvSpPr>
            <a:spLocks noGrp="1"/>
          </p:cNvSpPr>
          <p:nvPr>
            <p:ph idx="1"/>
          </p:nvPr>
        </p:nvSpPr>
        <p:spPr>
          <a:xfrm>
            <a:off x="457200" y="1104900"/>
            <a:ext cx="8229600" cy="5295900"/>
          </a:xfrm>
        </p:spPr>
        <p:txBody>
          <a:bodyPr>
            <a:noAutofit/>
          </a:bodyPr>
          <a:lstStyle/>
          <a:p>
            <a:pPr marL="0" indent="0">
              <a:buNone/>
            </a:pPr>
            <a:r>
              <a:rPr lang="en-US" sz="2200" dirty="0" smtClean="0"/>
              <a:t>For each short practitioner-client dialogue below, describe which trap is represented and write an alternative practitioner response.</a:t>
            </a:r>
          </a:p>
          <a:p>
            <a:pPr marL="0" indent="0">
              <a:buNone/>
            </a:pPr>
            <a:r>
              <a:rPr lang="en-US" sz="2000" b="1" dirty="0" smtClean="0"/>
              <a:t>Dialogue 4</a:t>
            </a:r>
          </a:p>
          <a:p>
            <a:pPr marL="0" indent="0">
              <a:buNone/>
            </a:pPr>
            <a:r>
              <a:rPr lang="en-US" sz="2000" b="1" dirty="0" smtClean="0"/>
              <a:t>Practitioner: </a:t>
            </a:r>
            <a:r>
              <a:rPr lang="en-US" sz="2000" dirty="0" smtClean="0"/>
              <a:t>I just checked your labs and your phosphorus levels were really high. If you don’t get those under control, your bones are going to get very fragile. And then if you fall, you will likely break a bone and be in the hospital for awhile. In fact, I’ve seen many people your age end up in the hospital after falling and never fully recover. Have you been taking your phosphate binders like we talked about?</a:t>
            </a:r>
          </a:p>
          <a:p>
            <a:pPr marL="0" indent="0">
              <a:buNone/>
            </a:pPr>
            <a:r>
              <a:rPr lang="en-US" sz="2000" b="1" dirty="0" smtClean="0"/>
              <a:t>Client: </a:t>
            </a:r>
            <a:r>
              <a:rPr lang="en-US" sz="2000" dirty="0" smtClean="0"/>
              <a:t>Yes, sometimes. And sometimes I forget.</a:t>
            </a:r>
          </a:p>
          <a:p>
            <a:pPr marL="0" indent="0">
              <a:buNone/>
            </a:pPr>
            <a:r>
              <a:rPr lang="en-US" sz="2000" dirty="0" smtClean="0"/>
              <a:t>The </a:t>
            </a:r>
            <a:r>
              <a:rPr lang="en-US" sz="2000" dirty="0"/>
              <a:t>Trap: __________________________________________</a:t>
            </a:r>
          </a:p>
          <a:p>
            <a:pPr marL="0" indent="0">
              <a:buNone/>
            </a:pPr>
            <a:r>
              <a:rPr lang="en-US" sz="2000" dirty="0"/>
              <a:t>An alternative practitioner response: </a:t>
            </a:r>
            <a:r>
              <a:rPr lang="en-US" sz="2000" dirty="0" smtClean="0"/>
              <a:t>_______________________________________________________________</a:t>
            </a:r>
          </a:p>
          <a:p>
            <a:pPr marL="0" indent="0">
              <a:buNone/>
            </a:pPr>
            <a:r>
              <a:rPr lang="en-US" sz="2000" dirty="0" smtClean="0"/>
              <a:t>_______________________________________________________________</a:t>
            </a:r>
          </a:p>
        </p:txBody>
      </p:sp>
    </p:spTree>
    <p:extLst>
      <p:ext uri="{BB962C8B-B14F-4D97-AF65-F5344CB8AC3E}">
        <p14:creationId xmlns:p14="http://schemas.microsoft.com/office/powerpoint/2010/main" val="2365515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
            <a:ext cx="8229600" cy="990600"/>
          </a:xfrm>
        </p:spPr>
        <p:txBody>
          <a:bodyPr>
            <a:normAutofit/>
          </a:bodyPr>
          <a:lstStyle/>
          <a:p>
            <a:r>
              <a:rPr lang="en-US" sz="3600" dirty="0" smtClean="0"/>
              <a:t>In Class Activity</a:t>
            </a:r>
            <a:endParaRPr lang="en-US" sz="3600" dirty="0"/>
          </a:p>
        </p:txBody>
      </p:sp>
      <p:sp>
        <p:nvSpPr>
          <p:cNvPr id="3" name="Content Placeholder 2"/>
          <p:cNvSpPr>
            <a:spLocks noGrp="1"/>
          </p:cNvSpPr>
          <p:nvPr>
            <p:ph idx="1"/>
          </p:nvPr>
        </p:nvSpPr>
        <p:spPr>
          <a:xfrm>
            <a:off x="457200" y="1168400"/>
            <a:ext cx="8229600" cy="5562600"/>
          </a:xfrm>
        </p:spPr>
        <p:txBody>
          <a:bodyPr>
            <a:noAutofit/>
          </a:bodyPr>
          <a:lstStyle/>
          <a:p>
            <a:pPr marL="0" indent="0">
              <a:buNone/>
            </a:pPr>
            <a:r>
              <a:rPr lang="en-US" sz="2000" dirty="0" smtClean="0"/>
              <a:t>For each short practitioner-client dialogue below, describe which trap is represented and write an alternative practitioner response.</a:t>
            </a:r>
          </a:p>
          <a:p>
            <a:pPr marL="0" indent="0">
              <a:buNone/>
            </a:pPr>
            <a:r>
              <a:rPr lang="en-US" sz="1600" b="1" dirty="0" smtClean="0"/>
              <a:t>Dialogue 5</a:t>
            </a:r>
          </a:p>
          <a:p>
            <a:pPr marL="0" indent="0">
              <a:buNone/>
            </a:pPr>
            <a:r>
              <a:rPr lang="en-US" sz="1600" b="1" dirty="0" smtClean="0"/>
              <a:t>Client: </a:t>
            </a:r>
            <a:r>
              <a:rPr lang="en-US" sz="1600" dirty="0" smtClean="0"/>
              <a:t>I’ve been cutting back on carbohydrates lately. That’s good, right?</a:t>
            </a:r>
          </a:p>
          <a:p>
            <a:pPr marL="0" indent="0">
              <a:buNone/>
            </a:pPr>
            <a:r>
              <a:rPr lang="en-US" sz="1600" b="1" dirty="0" smtClean="0"/>
              <a:t>Practitioner: </a:t>
            </a:r>
            <a:r>
              <a:rPr lang="en-US" sz="1600" dirty="0" smtClean="0"/>
              <a:t>You don’t need to avoid carbohydrates altogether. It’s a common myth that carbohydrates result in weight gain. The truth is that they don’t have as many calories as fat. Fat has 9 calories in a gram and carbohydrates only have 4 calories in a gram, so they aren’t as dense. Plus, they have nutrients your body needs. Carbohydrates are in things like crackers, bread, chips, rice, pasta, potatoes, fruits and vegetables. If you avoid them altogether, you could end up having low blood sugars because of the medication you are on for your diabetes. So be sure to space the amount of carbohydrates you eat out over the course of the day. If you look at the food label, it will tell you how many grams of carbohydrate are in the food. You’ll want to aim for 45 grams of carbohydrates at your meals</a:t>
            </a:r>
            <a:r>
              <a:rPr lang="mr-IN" sz="1600" dirty="0" smtClean="0"/>
              <a:t>…</a:t>
            </a:r>
            <a:endParaRPr lang="en-US" sz="1600" dirty="0" smtClean="0"/>
          </a:p>
          <a:p>
            <a:pPr marL="0" indent="0">
              <a:buNone/>
            </a:pPr>
            <a:r>
              <a:rPr lang="en-US" sz="1600" dirty="0" smtClean="0"/>
              <a:t>The </a:t>
            </a:r>
            <a:r>
              <a:rPr lang="en-US" sz="1600" dirty="0"/>
              <a:t>Trap: __________________________________________</a:t>
            </a:r>
          </a:p>
          <a:p>
            <a:pPr marL="0" indent="0">
              <a:buNone/>
            </a:pPr>
            <a:r>
              <a:rPr lang="en-US" sz="1600" dirty="0"/>
              <a:t>An alternative practitioner response: </a:t>
            </a:r>
            <a:r>
              <a:rPr lang="en-US" sz="1600" dirty="0" smtClean="0"/>
              <a:t>_______________________________________________________________________________</a:t>
            </a:r>
          </a:p>
          <a:p>
            <a:pPr marL="0" indent="0">
              <a:buNone/>
            </a:pPr>
            <a:r>
              <a:rPr lang="en-US" sz="1600" dirty="0" smtClean="0"/>
              <a:t>_______________________________________________________________________________</a:t>
            </a:r>
          </a:p>
        </p:txBody>
      </p:sp>
    </p:spTree>
    <p:extLst>
      <p:ext uri="{BB962C8B-B14F-4D97-AF65-F5344CB8AC3E}">
        <p14:creationId xmlns:p14="http://schemas.microsoft.com/office/powerpoint/2010/main" val="412107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A closer look at discord</a:t>
            </a:r>
          </a:p>
          <a:p>
            <a:r>
              <a:rPr lang="en-US" dirty="0" smtClean="0"/>
              <a:t>Minimizing sustain talk and discord</a:t>
            </a:r>
          </a:p>
          <a:p>
            <a:r>
              <a:rPr lang="en-US" dirty="0" smtClean="0"/>
              <a:t>The 7 Traps </a:t>
            </a:r>
          </a:p>
          <a:p>
            <a:endParaRPr lang="en-US" dirty="0"/>
          </a:p>
        </p:txBody>
      </p:sp>
    </p:spTree>
    <p:extLst>
      <p:ext uri="{BB962C8B-B14F-4D97-AF65-F5344CB8AC3E}">
        <p14:creationId xmlns:p14="http://schemas.microsoft.com/office/powerpoint/2010/main" val="3513169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few key skills can diffuse discord while promoting client motivation:</a:t>
            </a:r>
          </a:p>
          <a:p>
            <a:pPr lvl="1"/>
            <a:r>
              <a:rPr lang="en-US" dirty="0" smtClean="0"/>
              <a:t>Reflective listening, empathy, emphasizing autonomy</a:t>
            </a:r>
          </a:p>
          <a:p>
            <a:pPr lvl="1"/>
            <a:r>
              <a:rPr lang="en-US" dirty="0" smtClean="0"/>
              <a:t>Ask client for ideas before providing your own.</a:t>
            </a:r>
          </a:p>
          <a:p>
            <a:pPr lvl="1"/>
            <a:r>
              <a:rPr lang="en-US" dirty="0" smtClean="0"/>
              <a:t>Ask for permission before providing ideas.</a:t>
            </a:r>
          </a:p>
          <a:p>
            <a:pPr lvl="1"/>
            <a:r>
              <a:rPr lang="en-US" dirty="0" smtClean="0"/>
              <a:t>Avoid cheerleading, giving too much information, too much chatting, and asking too many questions.</a:t>
            </a:r>
          </a:p>
          <a:p>
            <a:r>
              <a:rPr lang="en-US" dirty="0"/>
              <a:t>The best way to minimize discord is to maintain the Spirit of </a:t>
            </a:r>
            <a:r>
              <a:rPr lang="en-US" dirty="0" smtClean="0"/>
              <a:t>MI.</a:t>
            </a:r>
            <a:endParaRPr lang="en-US" dirty="0"/>
          </a:p>
          <a:p>
            <a:endParaRPr lang="en-US" dirty="0"/>
          </a:p>
        </p:txBody>
      </p:sp>
    </p:spTree>
    <p:extLst>
      <p:ext uri="{BB962C8B-B14F-4D97-AF65-F5344CB8AC3E}">
        <p14:creationId xmlns:p14="http://schemas.microsoft.com/office/powerpoint/2010/main" val="2564316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Closer Look at Discord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Discord: Interpersonal behavior that reflects dissonance in the working relationship</a:t>
            </a:r>
          </a:p>
          <a:p>
            <a:r>
              <a:rPr lang="en-US" dirty="0" smtClean="0"/>
              <a:t>Examples include: arguing, interrupting, discounting, or ignoring</a:t>
            </a:r>
          </a:p>
          <a:p>
            <a:r>
              <a:rPr lang="en-US" smtClean="0"/>
              <a:t>Root </a:t>
            </a:r>
            <a:r>
              <a:rPr lang="en-US" dirty="0" smtClean="0"/>
              <a:t>cause:</a:t>
            </a:r>
          </a:p>
          <a:p>
            <a:pPr marL="788670" lvl="1" indent="-514350">
              <a:buFont typeface="+mj-lt"/>
              <a:buAutoNum type="arabicPeriod"/>
            </a:pPr>
            <a:r>
              <a:rPr lang="en-US" dirty="0" smtClean="0"/>
              <a:t>A negative interaction the client had with a health care professional, or acquaintance </a:t>
            </a:r>
            <a:r>
              <a:rPr lang="en-US" i="1" dirty="0" smtClean="0"/>
              <a:t>prior to </a:t>
            </a:r>
            <a:r>
              <a:rPr lang="en-US" dirty="0" smtClean="0"/>
              <a:t>the visit</a:t>
            </a:r>
          </a:p>
          <a:p>
            <a:pPr marL="788670" lvl="1" indent="-514350">
              <a:buFont typeface="+mj-lt"/>
              <a:buAutoNum type="arabicPeriod"/>
            </a:pPr>
            <a:r>
              <a:rPr lang="en-US" dirty="0" smtClean="0"/>
              <a:t>A negative interaction </a:t>
            </a:r>
            <a:r>
              <a:rPr lang="en-US" i="1" dirty="0" smtClean="0"/>
              <a:t>during</a:t>
            </a:r>
            <a:r>
              <a:rPr lang="en-US" dirty="0" smtClean="0"/>
              <a:t> the session in which the practitioner moves away from the spirit of MI</a:t>
            </a:r>
          </a:p>
          <a:p>
            <a:pPr marL="788670" lvl="1" indent="-514350">
              <a:buFont typeface="+mj-lt"/>
              <a:buAutoNum type="arabicPeriod"/>
            </a:pPr>
            <a:endParaRPr lang="en-US" dirty="0"/>
          </a:p>
        </p:txBody>
      </p:sp>
      <p:sp>
        <p:nvSpPr>
          <p:cNvPr id="4" name="Oval 3"/>
          <p:cNvSpPr/>
          <p:nvPr/>
        </p:nvSpPr>
        <p:spPr>
          <a:xfrm>
            <a:off x="7251700" y="2362200"/>
            <a:ext cx="1689100" cy="1587500"/>
          </a:xfrm>
          <a:prstGeom prst="ellipse">
            <a:avLst/>
          </a:prstGeom>
          <a:solidFill>
            <a:srgbClr val="FFDC3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Chord 4"/>
          <p:cNvSpPr/>
          <p:nvPr/>
        </p:nvSpPr>
        <p:spPr>
          <a:xfrm rot="16429075">
            <a:off x="8194180" y="2717799"/>
            <a:ext cx="317500" cy="495300"/>
          </a:xfrm>
          <a:prstGeom prst="chord">
            <a:avLst>
              <a:gd name="adj1" fmla="val 2700000"/>
              <a:gd name="adj2" fmla="val 15036494"/>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Chord 7"/>
          <p:cNvSpPr/>
          <p:nvPr/>
        </p:nvSpPr>
        <p:spPr>
          <a:xfrm rot="16200000">
            <a:off x="7688858" y="2701662"/>
            <a:ext cx="317502" cy="495300"/>
          </a:xfrm>
          <a:prstGeom prst="chord">
            <a:avLst>
              <a:gd name="adj1" fmla="val 6607507"/>
              <a:gd name="adj2" fmla="val 18721517"/>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hord 8"/>
          <p:cNvSpPr/>
          <p:nvPr/>
        </p:nvSpPr>
        <p:spPr>
          <a:xfrm rot="15306847">
            <a:off x="8234894" y="2875791"/>
            <a:ext cx="220437" cy="161214"/>
          </a:xfrm>
          <a:prstGeom prst="chord">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hord 9"/>
          <p:cNvSpPr/>
          <p:nvPr/>
        </p:nvSpPr>
        <p:spPr>
          <a:xfrm rot="19141775">
            <a:off x="7725311" y="2855599"/>
            <a:ext cx="259278" cy="162989"/>
          </a:xfrm>
          <a:prstGeom prst="chord">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Isosceles Triangle 10"/>
          <p:cNvSpPr/>
          <p:nvPr/>
        </p:nvSpPr>
        <p:spPr>
          <a:xfrm rot="4516875">
            <a:off x="8295663" y="2553468"/>
            <a:ext cx="148785" cy="458330"/>
          </a:xfrm>
          <a:prstGeom prst="triangl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Isosceles Triangle 11"/>
          <p:cNvSpPr/>
          <p:nvPr/>
        </p:nvSpPr>
        <p:spPr>
          <a:xfrm rot="17278283">
            <a:off x="7749326" y="2552991"/>
            <a:ext cx="154120" cy="475138"/>
          </a:xfrm>
          <a:prstGeom prst="triangl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Freeform 12"/>
          <p:cNvSpPr/>
          <p:nvPr/>
        </p:nvSpPr>
        <p:spPr>
          <a:xfrm>
            <a:off x="7785100" y="3336601"/>
            <a:ext cx="670748" cy="130499"/>
          </a:xfrm>
          <a:custGeom>
            <a:avLst/>
            <a:gdLst>
              <a:gd name="connsiteX0" fmla="*/ 0 w 670748"/>
              <a:gd name="connsiteY0" fmla="*/ 130499 h 130499"/>
              <a:gd name="connsiteX1" fmla="*/ 292100 w 670748"/>
              <a:gd name="connsiteY1" fmla="*/ 3499 h 130499"/>
              <a:gd name="connsiteX2" fmla="*/ 520700 w 670748"/>
              <a:gd name="connsiteY2" fmla="*/ 41599 h 130499"/>
              <a:gd name="connsiteX3" fmla="*/ 660400 w 670748"/>
              <a:gd name="connsiteY3" fmla="*/ 105099 h 130499"/>
              <a:gd name="connsiteX4" fmla="*/ 660400 w 670748"/>
              <a:gd name="connsiteY4" fmla="*/ 92399 h 13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748" h="130499">
                <a:moveTo>
                  <a:pt x="0" y="130499"/>
                </a:moveTo>
                <a:cubicBezTo>
                  <a:pt x="102658" y="74407"/>
                  <a:pt x="205317" y="18316"/>
                  <a:pt x="292100" y="3499"/>
                </a:cubicBezTo>
                <a:cubicBezTo>
                  <a:pt x="378883" y="-11318"/>
                  <a:pt x="459317" y="24666"/>
                  <a:pt x="520700" y="41599"/>
                </a:cubicBezTo>
                <a:cubicBezTo>
                  <a:pt x="582083" y="58532"/>
                  <a:pt x="637117" y="96632"/>
                  <a:pt x="660400" y="105099"/>
                </a:cubicBezTo>
                <a:cubicBezTo>
                  <a:pt x="683683" y="113566"/>
                  <a:pt x="660400" y="92399"/>
                  <a:pt x="660400" y="92399"/>
                </a:cubicBezTo>
              </a:path>
            </a:pathLst>
          </a:custGeom>
          <a:ln w="381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40287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Closer Look at Discord</a:t>
            </a:r>
            <a:endParaRPr lang="en-US" dirty="0"/>
          </a:p>
        </p:txBody>
      </p:sp>
      <p:sp>
        <p:nvSpPr>
          <p:cNvPr id="3" name="Content Placeholder 2"/>
          <p:cNvSpPr>
            <a:spLocks noGrp="1"/>
          </p:cNvSpPr>
          <p:nvPr>
            <p:ph idx="1"/>
          </p:nvPr>
        </p:nvSpPr>
        <p:spPr/>
        <p:txBody>
          <a:bodyPr>
            <a:normAutofit/>
          </a:bodyPr>
          <a:lstStyle/>
          <a:p>
            <a:r>
              <a:rPr lang="en-US" dirty="0" smtClean="0"/>
              <a:t>Discord can be disarmed through:</a:t>
            </a:r>
          </a:p>
          <a:p>
            <a:pPr lvl="1"/>
            <a:r>
              <a:rPr lang="en-US" dirty="0" smtClean="0"/>
              <a:t>Reflective Listening</a:t>
            </a:r>
          </a:p>
          <a:p>
            <a:pPr lvl="1"/>
            <a:r>
              <a:rPr lang="en-US" dirty="0" smtClean="0"/>
              <a:t>Acknowledging the discord</a:t>
            </a:r>
          </a:p>
          <a:p>
            <a:pPr lvl="1"/>
            <a:r>
              <a:rPr lang="en-US" dirty="0" smtClean="0"/>
              <a:t>Emphasizing autonomy</a:t>
            </a:r>
          </a:p>
          <a:p>
            <a:pPr marL="788670" lvl="1" indent="-514350">
              <a:buFont typeface="+mj-lt"/>
              <a:buAutoNum type="arabicPeriod"/>
            </a:pPr>
            <a:endParaRPr lang="en-US" dirty="0"/>
          </a:p>
        </p:txBody>
      </p:sp>
    </p:spTree>
    <p:extLst>
      <p:ext uri="{BB962C8B-B14F-4D97-AF65-F5344CB8AC3E}">
        <p14:creationId xmlns:p14="http://schemas.microsoft.com/office/powerpoint/2010/main" val="3123708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Minimizing Sustain Talk and Discord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Diffuse hostility with reflective listening.</a:t>
            </a:r>
          </a:p>
          <a:p>
            <a:pPr marL="0" indent="0">
              <a:buNone/>
            </a:pPr>
            <a:endParaRPr lang="en-US" dirty="0" smtClean="0"/>
          </a:p>
          <a:p>
            <a:pPr lvl="1"/>
            <a:endParaRPr lang="en-US" dirty="0"/>
          </a:p>
        </p:txBody>
      </p:sp>
      <p:sp>
        <p:nvSpPr>
          <p:cNvPr id="4" name="Rounded Rectangle 3"/>
          <p:cNvSpPr/>
          <p:nvPr/>
        </p:nvSpPr>
        <p:spPr>
          <a:xfrm>
            <a:off x="457200" y="2501900"/>
            <a:ext cx="8128000" cy="2286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smtClean="0"/>
              <a:t>Client: </a:t>
            </a:r>
            <a:r>
              <a:rPr lang="en-US" sz="2000" dirty="0" smtClean="0"/>
              <a:t>I already met with a nutritionist and she told me I had to cut out butter. I don’t even eat butter. This is probably going to be a waste of my time just like the last time.</a:t>
            </a:r>
          </a:p>
          <a:p>
            <a:endParaRPr lang="en-US" sz="2000" dirty="0" smtClean="0"/>
          </a:p>
          <a:p>
            <a:r>
              <a:rPr lang="en-US" sz="2000" b="1" dirty="0" smtClean="0"/>
              <a:t>Practitioner: </a:t>
            </a:r>
            <a:r>
              <a:rPr lang="en-US" sz="2000" dirty="0" smtClean="0"/>
              <a:t>You felt like your last nutritionist was just giving blanket recommendations that didn’t really pertain to you.</a:t>
            </a:r>
            <a:endParaRPr lang="en-US" sz="2000" dirty="0"/>
          </a:p>
        </p:txBody>
      </p:sp>
      <p:sp>
        <p:nvSpPr>
          <p:cNvPr id="5" name="Rounded Rectangle 4"/>
          <p:cNvSpPr/>
          <p:nvPr/>
        </p:nvSpPr>
        <p:spPr>
          <a:xfrm>
            <a:off x="457200" y="5041900"/>
            <a:ext cx="8128000" cy="1574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smtClean="0"/>
              <a:t>Client: </a:t>
            </a:r>
            <a:r>
              <a:rPr lang="en-US" sz="2000" dirty="0" smtClean="0"/>
              <a:t>I’m only doing this because my company requires I meet with a health coach.</a:t>
            </a:r>
          </a:p>
          <a:p>
            <a:endParaRPr lang="en-US" sz="2000" dirty="0" smtClean="0"/>
          </a:p>
          <a:p>
            <a:r>
              <a:rPr lang="en-US" sz="2000" b="1" dirty="0" smtClean="0"/>
              <a:t>Practitioner: </a:t>
            </a:r>
            <a:r>
              <a:rPr lang="en-US" sz="2000" dirty="0" smtClean="0"/>
              <a:t>You’re not too excited about being here today. </a:t>
            </a:r>
            <a:endParaRPr lang="en-US" sz="2000" dirty="0"/>
          </a:p>
        </p:txBody>
      </p:sp>
    </p:spTree>
    <p:extLst>
      <p:ext uri="{BB962C8B-B14F-4D97-AF65-F5344CB8AC3E}">
        <p14:creationId xmlns:p14="http://schemas.microsoft.com/office/powerpoint/2010/main" val="725655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Minimizing Sustain Talk and Discord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Acknowledge the discord.</a:t>
            </a:r>
          </a:p>
          <a:p>
            <a:pPr lvl="1"/>
            <a:endParaRPr lang="en-US" dirty="0"/>
          </a:p>
        </p:txBody>
      </p:sp>
      <p:sp>
        <p:nvSpPr>
          <p:cNvPr id="4" name="Rounded Rectangle 3"/>
          <p:cNvSpPr/>
          <p:nvPr/>
        </p:nvSpPr>
        <p:spPr>
          <a:xfrm>
            <a:off x="457200" y="2501900"/>
            <a:ext cx="8128000" cy="2108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smtClean="0"/>
              <a:t>Client: </a:t>
            </a:r>
            <a:r>
              <a:rPr lang="en-US" sz="2000" dirty="0" smtClean="0"/>
              <a:t>I just don’t see how making that change is going to do any good.</a:t>
            </a:r>
          </a:p>
          <a:p>
            <a:endParaRPr lang="en-US" sz="2000" dirty="0" smtClean="0"/>
          </a:p>
          <a:p>
            <a:r>
              <a:rPr lang="en-US" sz="2000" b="1" dirty="0" smtClean="0"/>
              <a:t>Practitioner: </a:t>
            </a:r>
            <a:r>
              <a:rPr lang="en-US" sz="2000" dirty="0" smtClean="0"/>
              <a:t>You seem frustrated. Tell me more about that.</a:t>
            </a:r>
            <a:endParaRPr lang="en-US" sz="2000" dirty="0"/>
          </a:p>
        </p:txBody>
      </p:sp>
      <p:sp>
        <p:nvSpPr>
          <p:cNvPr id="5" name="Rounded Rectangle 4"/>
          <p:cNvSpPr/>
          <p:nvPr/>
        </p:nvSpPr>
        <p:spPr>
          <a:xfrm>
            <a:off x="457200" y="4927600"/>
            <a:ext cx="8128000" cy="15748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smtClean="0"/>
              <a:t>Client: </a:t>
            </a:r>
            <a:r>
              <a:rPr lang="en-US" sz="2000" dirty="0" smtClean="0"/>
              <a:t>I don’t even understand what you’re talking about. Everything is so confusing.</a:t>
            </a:r>
          </a:p>
          <a:p>
            <a:endParaRPr lang="en-US" sz="2000" dirty="0" smtClean="0"/>
          </a:p>
          <a:p>
            <a:r>
              <a:rPr lang="en-US" sz="2000" b="1" dirty="0" smtClean="0"/>
              <a:t>Practitioner: </a:t>
            </a:r>
            <a:r>
              <a:rPr lang="en-US" sz="2000" dirty="0" smtClean="0"/>
              <a:t>It sounds like I lost you. I’m so sorry. Can I try again?</a:t>
            </a:r>
            <a:endParaRPr lang="en-US" sz="2000" dirty="0"/>
          </a:p>
        </p:txBody>
      </p:sp>
    </p:spTree>
    <p:extLst>
      <p:ext uri="{BB962C8B-B14F-4D97-AF65-F5344CB8AC3E}">
        <p14:creationId xmlns:p14="http://schemas.microsoft.com/office/powerpoint/2010/main" val="1699835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Minimizing Sustain Talk and Discord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Emphasize autonomy.</a:t>
            </a:r>
          </a:p>
          <a:p>
            <a:pPr lvl="1"/>
            <a:endParaRPr lang="en-US" dirty="0"/>
          </a:p>
        </p:txBody>
      </p:sp>
      <p:sp>
        <p:nvSpPr>
          <p:cNvPr id="4" name="Rounded Rectangle 3"/>
          <p:cNvSpPr/>
          <p:nvPr/>
        </p:nvSpPr>
        <p:spPr>
          <a:xfrm>
            <a:off x="457200" y="2527300"/>
            <a:ext cx="8128000" cy="18415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smtClean="0"/>
              <a:t>Client: </a:t>
            </a:r>
            <a:r>
              <a:rPr lang="en-US" sz="2000" dirty="0" smtClean="0"/>
              <a:t>That will never work in the summer. It’s too hot. </a:t>
            </a:r>
          </a:p>
          <a:p>
            <a:endParaRPr lang="en-US" sz="2000" dirty="0" smtClean="0"/>
          </a:p>
          <a:p>
            <a:r>
              <a:rPr lang="en-US" sz="2000" b="1" dirty="0" smtClean="0"/>
              <a:t>Practitioner: </a:t>
            </a:r>
            <a:r>
              <a:rPr lang="en-US" sz="2000" dirty="0" smtClean="0"/>
              <a:t>Good point. You certainly know better than I do what will work.</a:t>
            </a:r>
            <a:endParaRPr lang="en-US" sz="2000" dirty="0"/>
          </a:p>
        </p:txBody>
      </p:sp>
      <p:sp>
        <p:nvSpPr>
          <p:cNvPr id="5" name="Rounded Rectangle 4"/>
          <p:cNvSpPr/>
          <p:nvPr/>
        </p:nvSpPr>
        <p:spPr>
          <a:xfrm>
            <a:off x="457200" y="4660900"/>
            <a:ext cx="8128000" cy="18034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2000" b="1" dirty="0" smtClean="0"/>
              <a:t>Client: </a:t>
            </a:r>
            <a:r>
              <a:rPr lang="en-US" sz="2000" dirty="0" smtClean="0"/>
              <a:t>My doctor told me to start medication. He doesn’t think I can get my blood sugars down on my own. I am not taking his pills!</a:t>
            </a:r>
          </a:p>
          <a:p>
            <a:endParaRPr lang="en-US" sz="2000" dirty="0" smtClean="0"/>
          </a:p>
          <a:p>
            <a:r>
              <a:rPr lang="en-US" sz="2000" b="1" dirty="0" smtClean="0"/>
              <a:t>Practitioner: </a:t>
            </a:r>
            <a:r>
              <a:rPr lang="en-US" sz="2000" dirty="0" smtClean="0"/>
              <a:t>Yes, it is completely up to you in terms of how you move forward.</a:t>
            </a:r>
            <a:endParaRPr lang="en-US" sz="2000" dirty="0"/>
          </a:p>
        </p:txBody>
      </p:sp>
    </p:spTree>
    <p:extLst>
      <p:ext uri="{BB962C8B-B14F-4D97-AF65-F5344CB8AC3E}">
        <p14:creationId xmlns:p14="http://schemas.microsoft.com/office/powerpoint/2010/main" val="2051070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Write down three different statements you could imagine a client might say that would demonstrate discord.</a:t>
            </a:r>
          </a:p>
          <a:p>
            <a:pPr marL="514350" indent="-514350">
              <a:buFont typeface="+mj-lt"/>
              <a:buAutoNum type="arabicPeriod"/>
            </a:pPr>
            <a:r>
              <a:rPr lang="en-US" sz="2400" dirty="0" smtClean="0"/>
              <a:t>_______________________________________________</a:t>
            </a:r>
          </a:p>
          <a:p>
            <a:pPr marL="514350" indent="-514350">
              <a:buFont typeface="+mj-lt"/>
              <a:buAutoNum type="arabicPeriod"/>
            </a:pPr>
            <a:r>
              <a:rPr lang="en-US" sz="2400" dirty="0" smtClean="0"/>
              <a:t>_______________________________________________</a:t>
            </a:r>
          </a:p>
          <a:p>
            <a:pPr marL="514350" indent="-514350">
              <a:buFont typeface="+mj-lt"/>
              <a:buAutoNum type="arabicPeriod"/>
            </a:pPr>
            <a:r>
              <a:rPr lang="en-US" sz="2400" dirty="0" smtClean="0"/>
              <a:t>_______________________________________________</a:t>
            </a:r>
          </a:p>
          <a:p>
            <a:pPr marL="0" indent="0">
              <a:buNone/>
            </a:pPr>
            <a:endParaRPr lang="en-US" sz="2400" dirty="0" smtClean="0"/>
          </a:p>
          <a:p>
            <a:pPr marL="0" indent="0">
              <a:buNone/>
            </a:pPr>
            <a:r>
              <a:rPr lang="en-US" sz="2400" dirty="0" smtClean="0"/>
              <a:t>Pair up and discuss how you might respond to the discord statements you both came up with.</a:t>
            </a:r>
            <a:endParaRPr lang="en-US" sz="2400" dirty="0"/>
          </a:p>
        </p:txBody>
      </p:sp>
    </p:spTree>
    <p:extLst>
      <p:ext uri="{BB962C8B-B14F-4D97-AF65-F5344CB8AC3E}">
        <p14:creationId xmlns:p14="http://schemas.microsoft.com/office/powerpoint/2010/main" val="15894350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3319</TotalTime>
  <Words>2024</Words>
  <Application>Microsoft Macintosh PowerPoint</Application>
  <PresentationFormat>On-screen Show (4:3)</PresentationFormat>
  <Paragraphs>219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Clarity</vt:lpstr>
      <vt:lpstr>Beyond the Basics: Clients Not Sure About Change</vt:lpstr>
      <vt:lpstr>Learning Objectives</vt:lpstr>
      <vt:lpstr>Outline</vt:lpstr>
      <vt:lpstr>A Closer Look at Discord</vt:lpstr>
      <vt:lpstr>A Closer Look at Discord</vt:lpstr>
      <vt:lpstr>Minimizing Sustain Talk and Discord</vt:lpstr>
      <vt:lpstr>Minimizing Sustain Talk and Discord</vt:lpstr>
      <vt:lpstr>Minimizing Sustain Talk and Discord</vt:lpstr>
      <vt:lpstr>In Class Activity</vt:lpstr>
      <vt:lpstr>The 7 Traps</vt:lpstr>
      <vt:lpstr>The 7 Traps</vt:lpstr>
      <vt:lpstr>The 7 Traps</vt:lpstr>
      <vt:lpstr>The 7 Traps</vt:lpstr>
      <vt:lpstr>The 7 Traps</vt:lpstr>
      <vt:lpstr>The 7 Traps</vt:lpstr>
      <vt:lpstr>The 7 Traps</vt:lpstr>
      <vt:lpstr>The 7 Traps</vt:lpstr>
      <vt:lpstr>The 7 Traps</vt:lpstr>
      <vt:lpstr>The 7 Traps</vt:lpstr>
      <vt:lpstr>The 7 Traps</vt:lpstr>
      <vt:lpstr>The 7 Traps</vt:lpstr>
      <vt:lpstr>The 7 Traps</vt:lpstr>
      <vt:lpstr>The 7 Traps</vt:lpstr>
      <vt:lpstr>The 7 Traps</vt:lpstr>
      <vt:lpstr>In Class Activity</vt:lpstr>
      <vt:lpstr>In Class Activity</vt:lpstr>
      <vt:lpstr>In Class Activity</vt:lpstr>
      <vt:lpstr>In Class Activity</vt:lpstr>
      <vt:lpstr>In Class Activity</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249</cp:revision>
  <dcterms:created xsi:type="dcterms:W3CDTF">2016-08-31T20:33:07Z</dcterms:created>
  <dcterms:modified xsi:type="dcterms:W3CDTF">2017-05-16T03:16:54Z</dcterms:modified>
</cp:coreProperties>
</file>