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57" r:id="rId17"/>
    <p:sldId id="258" r:id="rId18"/>
    <p:sldId id="259" r:id="rId19"/>
    <p:sldId id="260" r:id="rId20"/>
    <p:sldId id="264" r:id="rId21"/>
    <p:sldId id="263" r:id="rId22"/>
    <p:sldId id="262" r:id="rId23"/>
    <p:sldId id="266" r:id="rId24"/>
    <p:sldId id="267" r:id="rId25"/>
    <p:sldId id="268"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8" d="100"/>
          <a:sy n="48" d="100"/>
        </p:scale>
        <p:origin x="62"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4293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5738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2310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70464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B5FCC-DEEB-485A-9953-2B0D0A05ADD5}"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1321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B5FCC-DEEB-485A-9953-2B0D0A05ADD5}"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274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B5FCC-DEEB-485A-9953-2B0D0A05ADD5}"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2469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B5FCC-DEEB-485A-9953-2B0D0A05ADD5}"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8275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5FCC-DEEB-485A-9953-2B0D0A05ADD5}"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40070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7269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77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5FCC-DEEB-485A-9953-2B0D0A05ADD5}"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C85F-3382-4E09-8FCD-838431D443B1}" type="slidenum">
              <a:rPr lang="en-US" smtClean="0"/>
              <a:t>‹#›</a:t>
            </a:fld>
            <a:endParaRPr lang="en-US"/>
          </a:p>
        </p:txBody>
      </p:sp>
    </p:spTree>
    <p:extLst>
      <p:ext uri="{BB962C8B-B14F-4D97-AF65-F5344CB8AC3E}">
        <p14:creationId xmlns:p14="http://schemas.microsoft.com/office/powerpoint/2010/main" val="27208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600986"/>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Chapter 8. Post-Soviet Reforms </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Perestroika! (1981–1991) and collapse of the USSR (August–December 1991)</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Why did it happen?</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Cold War world ca. 1980 – competition of two systems worldwide (map)</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Alexander Solzhenitsyn (1918–2008) predicted the collapse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Nobel prize in literature (1970)</a:t>
            </a:r>
          </a:p>
          <a:p>
            <a:pPr marL="742950" marR="0" lvl="1" indent="-285750">
              <a:spcBef>
                <a:spcPts val="0"/>
              </a:spcBef>
              <a:spcAft>
                <a:spcPts val="0"/>
              </a:spcAft>
              <a:buFont typeface="Times New Roman" panose="02020603050405020304" pitchFamily="18" charset="0"/>
              <a:buChar char="–"/>
              <a:tabLst>
                <a:tab pos="91440" algn="l"/>
              </a:tabLst>
            </a:pPr>
            <a:r>
              <a:rPr lang="en-US" i="1">
                <a:latin typeface="Times New Roman" panose="02020603050405020304" pitchFamily="18" charset="0"/>
                <a:ea typeface="Calibri" panose="020F0502020204030204" pitchFamily="34" charset="0"/>
                <a:cs typeface="Garamond 3" pitchFamily="18" charset="0"/>
              </a:rPr>
              <a:t>GULAG Archipelago</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i="1">
                <a:latin typeface="Times New Roman" panose="02020603050405020304" pitchFamily="18" charset="0"/>
                <a:ea typeface="Calibri" panose="020F0502020204030204" pitchFamily="34" charset="0"/>
                <a:cs typeface="Garamond 3" pitchFamily="18" charset="0"/>
              </a:rPr>
              <a:t>One Day in Life of Ivan Denisovich</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Sent to USA in 1974 (lived in Vermont)</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Returned in 1994 as a national hero</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Fierce critic of the Soviet totalitarianism and advocate for capitalist and nationalist Russian state</a:t>
            </a:r>
          </a:p>
        </p:txBody>
      </p:sp>
    </p:spTree>
    <p:extLst>
      <p:ext uri="{BB962C8B-B14F-4D97-AF65-F5344CB8AC3E}">
        <p14:creationId xmlns:p14="http://schemas.microsoft.com/office/powerpoint/2010/main" val="352021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970318"/>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Free market reforms of 1992</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Prices liberalized (early 1992)-&gt;inflation</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Ruble floated against dollar and fell tremendously in value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Individual entrepreneurship encouraged</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street vendors, shuttle traders, services, small manufacturing</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Privatization of apartments and dacha plots created a “middle class” of owners of their own housing, that was important for political reasons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Cuts to public welfare – very difficult and only partially implemented to avoid riots – and is still ongoing (“social reforms”)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Creation of private banks, trade exchanges, and property cadasters (many coops already existed)</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Voucher privatization of state enterprises (late 1992) – the idea of A. Chubais – everyone gets a voucher to exchange for stocks in newly privatized ventures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Seeking western advice</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Read </a:t>
            </a:r>
            <a:r>
              <a:rPr lang="en-US" i="1">
                <a:latin typeface="Times New Roman" panose="02020603050405020304" pitchFamily="18" charset="0"/>
                <a:ea typeface="Calibri" panose="020F0502020204030204" pitchFamily="34" charset="0"/>
                <a:cs typeface="Garamond 3" pitchFamily="18" charset="0"/>
              </a:rPr>
              <a:t>Red Notice</a:t>
            </a:r>
            <a:r>
              <a:rPr lang="en-US">
                <a:latin typeface="Times New Roman" panose="02020603050405020304" pitchFamily="18" charset="0"/>
                <a:ea typeface="Calibri" panose="020F0502020204030204" pitchFamily="34" charset="0"/>
              </a:rPr>
              <a:t> by Bill Browder about how much money was made by a few western investors then!</a:t>
            </a:r>
          </a:p>
        </p:txBody>
      </p:sp>
    </p:spTree>
    <p:extLst>
      <p:ext uri="{BB962C8B-B14F-4D97-AF65-F5344CB8AC3E}">
        <p14:creationId xmlns:p14="http://schemas.microsoft.com/office/powerpoint/2010/main" val="312670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457904"/>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Photos of the time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Currency Exchange Booth</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Street kiosk selling beer, condoms and Snickers bars</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The Outdoor Market where everything is suddenly for sale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The Luzhniki Wholesale Market where </a:t>
            </a:r>
            <a:r>
              <a:rPr lang="en-US" i="1">
                <a:latin typeface="Times New Roman" panose="02020603050405020304" pitchFamily="18" charset="0"/>
                <a:ea typeface="Calibri" panose="020F0502020204030204" pitchFamily="34" charset="0"/>
                <a:cs typeface="Garamond 3" pitchFamily="18" charset="0"/>
              </a:rPr>
              <a:t>Chelnoki </a:t>
            </a:r>
            <a:r>
              <a:rPr lang="en-US">
                <a:latin typeface="Times New Roman" panose="02020603050405020304" pitchFamily="18" charset="0"/>
                <a:ea typeface="Calibri" panose="020F0502020204030204" pitchFamily="34" charset="0"/>
              </a:rPr>
              <a:t>(Shuttle Traders) bring in carloads of stuff from Turkey, Poland and increasingly western Europe and even USA</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The New Poor – babushkas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Privatization of apartments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Creation of commercial banks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By 1992 &gt;200,000 coops existed</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Some authorized to use state money to invest in various ventures, at home and abroad (KGB plot?)</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Emergence of private top banks and oligarchs</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Alfa Bank (Aven and Fridman)</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MENATEP (Khodorkovsky)</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Inkombank (Vinogradov)</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SBS-Agro (Smolensky)</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Oneksim Bank (Potanin)</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Most Bank (Gusinsky)</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Soviet monster Sberbank remained largely state-controlled, but you could now buy its stock </a:t>
            </a:r>
          </a:p>
        </p:txBody>
      </p:sp>
    </p:spTree>
    <p:extLst>
      <p:ext uri="{BB962C8B-B14F-4D97-AF65-F5344CB8AC3E}">
        <p14:creationId xmlns:p14="http://schemas.microsoft.com/office/powerpoint/2010/main" val="977741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903907"/>
          </a:xfrm>
          <a:prstGeom prst="rect">
            <a:avLst/>
          </a:prstGeom>
          <a:noFill/>
        </p:spPr>
        <p:txBody>
          <a:bodyPr wrap="square" rtlCol="0">
            <a:spAutoFit/>
          </a:bodyPr>
          <a:lstStyle/>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Allowed accumulation of wealth without any services that banks normally provide (“laundromat” or rent seeking machine created for nomenklatura)</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Many newly minted businessmen were former party and especially KGB members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Where did the Communist Party money go??? Still a mystery</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Yeltsin’s re-election happened in 1996 with a lot of help of the top oligarchs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Berezovsky controlled</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LOGOVAZ car dealership, Aeroflot airline, Kommersant newspaper, TV–6 channel on TV</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Gusinsky controlled </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MOST bank, and NTV independent TV channel</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Khodorkovsky</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MENATEP bank, Yukos oil company</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Potanin</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Oneksim bank, Interros conglomerate of metal producing and other things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Smolensky</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SBS-Agro bank</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Friedman and Aven</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Alfa bank</a:t>
            </a:r>
          </a:p>
        </p:txBody>
      </p:sp>
    </p:spTree>
    <p:extLst>
      <p:ext uri="{BB962C8B-B14F-4D97-AF65-F5344CB8AC3E}">
        <p14:creationId xmlns:p14="http://schemas.microsoft.com/office/powerpoint/2010/main" val="4289693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762568"/>
          </a:xfrm>
          <a:prstGeom prst="rect">
            <a:avLst/>
          </a:prstGeom>
          <a:noFill/>
        </p:spPr>
        <p:txBody>
          <a:bodyPr wrap="square" rtlCol="0">
            <a:spAutoFit/>
          </a:bodyPr>
          <a:lstStyle/>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Much financial and PR support to Yeltsin from the new rich</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Meanwhile workers are not paid wages on time, as commercial banks wait to disburse state money to make interest</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Gold miners protested back wages issue by blocking the Trans-Siberian railroad</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Voucher privatization began to happen slowly in 1994</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Brainchild of Anatoly </a:t>
            </a:r>
            <a:r>
              <a:rPr lang="en-US" dirty="0" err="1">
                <a:latin typeface="Times New Roman" panose="02020603050405020304" pitchFamily="18" charset="0"/>
                <a:ea typeface="Calibri" panose="020F0502020204030204" pitchFamily="34" charset="0"/>
              </a:rPr>
              <a:t>Chubais</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Fair system? 10,000 “rubles” given to each person to bid on state property of choice</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In the Soviet Union this was enough money to buy the best available car, “Buy a Volga” campaign</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10,000 x 150,000,000 = 1500 billion rubles </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At 70 rub=$1 by mid-1992 it was about USA $21 billion to privatize </a:t>
            </a:r>
            <a:r>
              <a:rPr lang="en-US" i="1" dirty="0">
                <a:latin typeface="Times New Roman" panose="02020603050405020304" pitchFamily="18" charset="0"/>
                <a:ea typeface="Calibri" panose="020F0502020204030204" pitchFamily="34" charset="0"/>
                <a:cs typeface="Garamond 3" pitchFamily="18" charset="0"/>
              </a:rPr>
              <a:t>entire country</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Auctions started a few months after the vouchers were distributed</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So, few people actually waited long enough to participate and most lost all this potential income</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A few people got very rich (Read Bill Browder’s book as stated above</a:t>
            </a:r>
            <a:r>
              <a:rPr lang="en-US" dirty="0" smtClean="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50401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2700739"/>
          </a:xfrm>
          <a:prstGeom prst="rect">
            <a:avLst/>
          </a:prstGeom>
          <a:noFill/>
        </p:spPr>
        <p:txBody>
          <a:bodyPr wrap="square" rtlCol="0">
            <a:spAutoFit/>
          </a:bodyPr>
          <a:lstStyle/>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Three ways to privatize</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Vouchers (16,500 large enterprises got privatized this way through auctions, about 20% of all shares by 1996)</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Red directors take over (60% by 1996, this includes workers’ shares)</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That includes small and smallest businesses, but also many large factories</a:t>
            </a:r>
          </a:p>
          <a:p>
            <a:pPr marL="342900" marR="0" lvl="0" indent="-342900">
              <a:spcBef>
                <a:spcPts val="0"/>
              </a:spcBef>
              <a:spcAft>
                <a:spcPts val="0"/>
              </a:spcAft>
              <a:buFont typeface="Times New Roman" panose="02020603050405020304" pitchFamily="18" charset="0"/>
              <a:buChar char="•"/>
              <a:tabLst>
                <a:tab pos="91440" algn="l"/>
              </a:tabLst>
            </a:pPr>
            <a:r>
              <a:rPr lang="en-US" u="sng" dirty="0">
                <a:latin typeface="Times New Roman" panose="02020603050405020304" pitchFamily="18" charset="0"/>
                <a:ea typeface="Calibri" panose="020F0502020204030204" pitchFamily="34" charset="0"/>
              </a:rPr>
              <a:t>Loans-for-shares </a:t>
            </a:r>
            <a:r>
              <a:rPr lang="en-US" dirty="0">
                <a:latin typeface="Times New Roman" panose="02020603050405020304" pitchFamily="18" charset="0"/>
                <a:ea typeface="Calibri" panose="020F0502020204030204" pitchFamily="34" charset="0"/>
              </a:rPr>
              <a:t>&amp; other backroom deals for oligarchs</a:t>
            </a:r>
            <a:br>
              <a:rPr lang="en-US" dirty="0">
                <a:latin typeface="Times New Roman" panose="02020603050405020304" pitchFamily="18" charset="0"/>
                <a:ea typeface="Calibri" panose="020F0502020204030204" pitchFamily="34" charset="0"/>
              </a:rPr>
            </a:br>
            <a:r>
              <a:rPr lang="en-US" dirty="0">
                <a:latin typeface="Times New Roman" panose="02020603050405020304" pitchFamily="18" charset="0"/>
                <a:ea typeface="Calibri" panose="020F0502020204030204" pitchFamily="34" charset="0"/>
              </a:rPr>
              <a:t>Biggest and best deals, and the least fair</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Some enterprises have not been privatized or have only been partially privatized</a:t>
            </a:r>
            <a:br>
              <a:rPr lang="en-US" dirty="0">
                <a:latin typeface="Times New Roman" panose="02020603050405020304" pitchFamily="18" charset="0"/>
                <a:ea typeface="Calibri" panose="020F0502020204030204" pitchFamily="34" charset="0"/>
              </a:rPr>
            </a:br>
            <a:r>
              <a:rPr lang="en-US" dirty="0">
                <a:latin typeface="Times New Roman" panose="02020603050405020304" pitchFamily="18" charset="0"/>
                <a:ea typeface="Calibri" panose="020F0502020204030204" pitchFamily="34" charset="0"/>
              </a:rPr>
              <a:t>Strategic assets such as electricity grid, railroads, Gazprom and oil </a:t>
            </a:r>
            <a:r>
              <a:rPr lang="en-US" dirty="0" smtClean="0">
                <a:latin typeface="Times New Roman" panose="02020603050405020304" pitchFamily="18" charset="0"/>
                <a:ea typeface="Calibri" panose="020F0502020204030204" pitchFamily="34" charset="0"/>
              </a:rPr>
              <a:t>pipelines</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The Newly Rich Russians appeared: </a:t>
            </a:r>
            <a:r>
              <a:rPr lang="en-US" i="1" dirty="0" err="1">
                <a:latin typeface="Times New Roman" panose="02020603050405020304" pitchFamily="18" charset="0"/>
                <a:ea typeface="Calibri" panose="020F0502020204030204" pitchFamily="34" charset="0"/>
                <a:cs typeface="Garamond 3" pitchFamily="18" charset="0"/>
              </a:rPr>
              <a:t>avtoritety</a:t>
            </a:r>
            <a:r>
              <a:rPr lang="en-US" i="1" dirty="0">
                <a:latin typeface="Times New Roman" panose="02020603050405020304" pitchFamily="18" charset="0"/>
                <a:ea typeface="Calibri" panose="020F0502020204030204" pitchFamily="34" charset="0"/>
                <a:cs typeface="Garamond 3" pitchFamily="18" charset="0"/>
              </a:rPr>
              <a:t>, </a:t>
            </a:r>
            <a:r>
              <a:rPr lang="en-US" i="1" dirty="0" err="1">
                <a:latin typeface="Times New Roman" panose="02020603050405020304" pitchFamily="18" charset="0"/>
                <a:ea typeface="Calibri" panose="020F0502020204030204" pitchFamily="34" charset="0"/>
                <a:cs typeface="Garamond 3" pitchFamily="18" charset="0"/>
              </a:rPr>
              <a:t>novye</a:t>
            </a:r>
            <a:r>
              <a:rPr lang="en-US" i="1" dirty="0">
                <a:latin typeface="Times New Roman" panose="02020603050405020304" pitchFamily="18" charset="0"/>
                <a:ea typeface="Calibri" panose="020F0502020204030204" pitchFamily="34" charset="0"/>
                <a:cs typeface="Garamond 3" pitchFamily="18" charset="0"/>
              </a:rPr>
              <a:t> </a:t>
            </a:r>
            <a:r>
              <a:rPr lang="en-US" i="1" dirty="0" err="1">
                <a:latin typeface="Times New Roman" panose="02020603050405020304" pitchFamily="18" charset="0"/>
                <a:ea typeface="Calibri" panose="020F0502020204030204" pitchFamily="34" charset="0"/>
                <a:cs typeface="Garamond 3" pitchFamily="18" charset="0"/>
              </a:rPr>
              <a:t>russkie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oligarchs</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0838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593565"/>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How did oligarchs make their money?</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Well educated, fearless, and willing to play (or die </a:t>
            </a:r>
            <a:r>
              <a:rPr lang="en-US">
                <a:latin typeface="Times New Roman" panose="02020603050405020304" pitchFamily="18" charset="0"/>
                <a:ea typeface="Calibri" panose="020F0502020204030204" pitchFamily="34" charset="0"/>
                <a:sym typeface="Wingdings" panose="05000000000000000000" pitchFamily="2" charset="2"/>
              </a:rPr>
              <a:t></a:t>
            </a:r>
            <a:r>
              <a:rPr lang="en-US">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Started early (black market </a:t>
            </a:r>
            <a:r>
              <a:rPr lang="en-US" i="1">
                <a:latin typeface="Times New Roman" panose="02020603050405020304" pitchFamily="18" charset="0"/>
                <a:ea typeface="Calibri" panose="020F0502020204030204" pitchFamily="34" charset="0"/>
                <a:cs typeface="Garamond 3" pitchFamily="18" charset="0"/>
              </a:rPr>
              <a:t>spekulyanty →</a:t>
            </a:r>
            <a:r>
              <a:rPr lang="en-US">
                <a:latin typeface="Times New Roman" panose="02020603050405020304" pitchFamily="18" charset="0"/>
                <a:ea typeface="Calibri" panose="020F0502020204030204" pitchFamily="34" charset="0"/>
              </a:rPr>
              <a:t> coops)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Knew someone close to top – “relational capital”</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Had a creative idea – much of that involved making money out of thin air – e.g., converting non-cash to cash or trade arbitrage/rent</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Built banks with the first money</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Banks used money for privatization – esp. loans-for-shares – to take over largest and best state assets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Built business empires (mainly oil, metals, timber, but also manufacturing, construction, retail, and communications) </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After default of 1998 increasingly sick Yeltsin was trying to find a successor</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After a few attempts, he and his family (two daughters, his son in law) and A. Chubais and B. Berzovsky who were particularly close to him choose Vladimir Putin from St. Petersburg as a new prime minister and heir apparent</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B. Yeltsin steps down on December 31, 1999 and the new year starts with V. Putin soon to be elected President of Russia</a:t>
            </a:r>
          </a:p>
        </p:txBody>
      </p:sp>
    </p:spTree>
    <p:extLst>
      <p:ext uri="{BB962C8B-B14F-4D97-AF65-F5344CB8AC3E}">
        <p14:creationId xmlns:p14="http://schemas.microsoft.com/office/powerpoint/2010/main" val="1929750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541" y="465286"/>
            <a:ext cx="7169306" cy="5956133"/>
          </a:xfrm>
          <a:prstGeom prst="rect">
            <a:avLst/>
          </a:prstGeom>
        </p:spPr>
      </p:pic>
    </p:spTree>
    <p:extLst>
      <p:ext uri="{BB962C8B-B14F-4D97-AF65-F5344CB8AC3E}">
        <p14:creationId xmlns:p14="http://schemas.microsoft.com/office/powerpoint/2010/main" val="364211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8258" y="361336"/>
            <a:ext cx="4275949" cy="6035778"/>
          </a:xfrm>
          <a:prstGeom prst="rect">
            <a:avLst/>
          </a:prstGeom>
        </p:spPr>
      </p:pic>
    </p:spTree>
    <p:extLst>
      <p:ext uri="{BB962C8B-B14F-4D97-AF65-F5344CB8AC3E}">
        <p14:creationId xmlns:p14="http://schemas.microsoft.com/office/powerpoint/2010/main" val="342998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664" y="1524762"/>
            <a:ext cx="5376672" cy="3808476"/>
          </a:xfrm>
          <a:prstGeom prst="rect">
            <a:avLst/>
          </a:prstGeom>
        </p:spPr>
      </p:pic>
    </p:spTree>
    <p:extLst>
      <p:ext uri="{BB962C8B-B14F-4D97-AF65-F5344CB8AC3E}">
        <p14:creationId xmlns:p14="http://schemas.microsoft.com/office/powerpoint/2010/main" val="428920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728" y="887742"/>
            <a:ext cx="5527739" cy="5369623"/>
          </a:xfrm>
          <a:prstGeom prst="rect">
            <a:avLst/>
          </a:prstGeom>
        </p:spPr>
      </p:pic>
    </p:spTree>
    <p:extLst>
      <p:ext uri="{BB962C8B-B14F-4D97-AF65-F5344CB8AC3E}">
        <p14:creationId xmlns:p14="http://schemas.microsoft.com/office/powerpoint/2010/main" val="235720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416320"/>
          </a:xfrm>
          <a:prstGeom prst="rect">
            <a:avLst/>
          </a:prstGeom>
          <a:noFill/>
        </p:spPr>
        <p:txBody>
          <a:bodyPr wrap="square" rtlCol="0">
            <a:spAutoFit/>
          </a:bodyPr>
          <a:lstStyle/>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Andrei Sakharov (1921–1989)</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Brilliant physicist</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Father of the Soviet thermonuclear program</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Hydrogen bomb</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TOKOMAK inventor (prototype reactor for hydrogen fusion)</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Dissident since 1960s</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Exiled to Gorky (Nizhniy Novgorod)</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Nobel Peace Prize (1975)</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Idea of “convergence” between East and West – democratic socialism (as in Sweden)</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Released by M. Gorbachev</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Was elected a deputy for the People’s Congress in the late 1980s and made fiery speeches advocating reforms and end to Cold </a:t>
            </a:r>
            <a:r>
              <a:rPr lang="en-US" dirty="0" smtClean="0">
                <a:latin typeface="Times New Roman" panose="02020603050405020304" pitchFamily="18" charset="0"/>
                <a:ea typeface="Calibri" panose="020F0502020204030204" pitchFamily="34" charset="0"/>
              </a:rPr>
              <a:t>War</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9684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46" y="1135000"/>
            <a:ext cx="9001949" cy="5104436"/>
          </a:xfrm>
          <a:prstGeom prst="rect">
            <a:avLst/>
          </a:prstGeom>
        </p:spPr>
      </p:pic>
    </p:spTree>
    <p:extLst>
      <p:ext uri="{BB962C8B-B14F-4D97-AF65-F5344CB8AC3E}">
        <p14:creationId xmlns:p14="http://schemas.microsoft.com/office/powerpoint/2010/main" val="251775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774" y="198699"/>
            <a:ext cx="9156734" cy="6166240"/>
          </a:xfrm>
          <a:prstGeom prst="rect">
            <a:avLst/>
          </a:prstGeom>
        </p:spPr>
      </p:pic>
    </p:spTree>
    <p:extLst>
      <p:ext uri="{BB962C8B-B14F-4D97-AF65-F5344CB8AC3E}">
        <p14:creationId xmlns:p14="http://schemas.microsoft.com/office/powerpoint/2010/main" val="164514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653" y="536712"/>
            <a:ext cx="8234374" cy="5774435"/>
          </a:xfrm>
          <a:prstGeom prst="rect">
            <a:avLst/>
          </a:prstGeom>
        </p:spPr>
      </p:pic>
    </p:spTree>
    <p:extLst>
      <p:ext uri="{BB962C8B-B14F-4D97-AF65-F5344CB8AC3E}">
        <p14:creationId xmlns:p14="http://schemas.microsoft.com/office/powerpoint/2010/main" val="2101490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144" y="305202"/>
            <a:ext cx="2429888" cy="6005950"/>
          </a:xfrm>
          <a:prstGeom prst="rect">
            <a:avLst/>
          </a:prstGeom>
        </p:spPr>
      </p:pic>
    </p:spTree>
    <p:extLst>
      <p:ext uri="{BB962C8B-B14F-4D97-AF65-F5344CB8AC3E}">
        <p14:creationId xmlns:p14="http://schemas.microsoft.com/office/powerpoint/2010/main" val="285993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826" y="233082"/>
            <a:ext cx="2840560" cy="6078070"/>
          </a:xfrm>
          <a:prstGeom prst="rect">
            <a:avLst/>
          </a:prstGeom>
        </p:spPr>
      </p:pic>
    </p:spTree>
    <p:extLst>
      <p:ext uri="{BB962C8B-B14F-4D97-AF65-F5344CB8AC3E}">
        <p14:creationId xmlns:p14="http://schemas.microsoft.com/office/powerpoint/2010/main" val="79225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4729" y="260535"/>
            <a:ext cx="2893129" cy="6215418"/>
          </a:xfrm>
          <a:prstGeom prst="rect">
            <a:avLst/>
          </a:prstGeom>
        </p:spPr>
      </p:pic>
    </p:spTree>
    <p:extLst>
      <p:ext uri="{BB962C8B-B14F-4D97-AF65-F5344CB8AC3E}">
        <p14:creationId xmlns:p14="http://schemas.microsoft.com/office/powerpoint/2010/main" val="154074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348" y="1003554"/>
            <a:ext cx="3575304" cy="4850892"/>
          </a:xfrm>
          <a:prstGeom prst="rect">
            <a:avLst/>
          </a:prstGeom>
        </p:spPr>
      </p:pic>
    </p:spTree>
    <p:extLst>
      <p:ext uri="{BB962C8B-B14F-4D97-AF65-F5344CB8AC3E}">
        <p14:creationId xmlns:p14="http://schemas.microsoft.com/office/powerpoint/2010/main" val="361079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693319"/>
          </a:xfrm>
          <a:prstGeom prst="rect">
            <a:avLst/>
          </a:prstGeom>
          <a:noFill/>
        </p:spPr>
        <p:txBody>
          <a:bodyPr wrap="square" rtlCol="0">
            <a:spAutoFit/>
          </a:bodyPr>
          <a:lstStyle/>
          <a:p>
            <a:pPr lvl="0">
              <a:spcBef>
                <a:spcPts val="900"/>
              </a:spcBef>
            </a:pPr>
            <a:r>
              <a:rPr lang="en-US">
                <a:solidFill>
                  <a:prstClr val="black"/>
                </a:solidFill>
                <a:latin typeface="Times New Roman" panose="02020603050405020304" pitchFamily="18" charset="0"/>
                <a:ea typeface="Calibri" panose="020F0502020204030204" pitchFamily="34" charset="0"/>
                <a:cs typeface="Times New Roman" panose="02020603050405020304" pitchFamily="18" charset="0"/>
              </a:rPr>
              <a:t>Mikhail Gorbachev (1985–1991) faced many issues as the last Soviet leader</a:t>
            </a:r>
          </a:p>
          <a:p>
            <a:pPr marL="342900" lvl="0" indent="-34290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Falling economic growth rates</a:t>
            </a:r>
          </a:p>
          <a:p>
            <a:pPr marL="342900" lvl="0" indent="-34290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Locational disparity and inefficient resource use</a:t>
            </a:r>
          </a:p>
          <a:p>
            <a:pPr marL="342900" lvl="0" indent="-34290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Chernobyl disaster (1986)</a:t>
            </a:r>
          </a:p>
          <a:p>
            <a:pPr marL="742950" lvl="1" indent="-28575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Labor issues: “they pretend to pay us, we pretend to work”</a:t>
            </a:r>
          </a:p>
          <a:p>
            <a:pPr marL="742950" lvl="1" indent="-28575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Lax workers’ discipline, drinking, stealing items from work</a:t>
            </a:r>
          </a:p>
          <a:p>
            <a:pPr marL="342900" lvl="0" indent="-34290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Internal political pressures</a:t>
            </a:r>
          </a:p>
          <a:p>
            <a:pPr marL="742950" lvl="1" indent="-28575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No freedom of speech, religion, press, desire for more open exchange of ideas</a:t>
            </a:r>
          </a:p>
          <a:p>
            <a:pPr marL="342900" lvl="0" indent="-34290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External political pressures </a:t>
            </a:r>
          </a:p>
          <a:p>
            <a:pPr marL="742950" lvl="1" indent="-28575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Afghanistan quagmire (1979–1989)</a:t>
            </a:r>
          </a:p>
          <a:p>
            <a:pPr marL="742950" lvl="1" indent="-28575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“Star wars” – R. Reagan’s great bluff that made Soviet Union overspend on defense</a:t>
            </a:r>
          </a:p>
          <a:p>
            <a:pPr marL="742950" lvl="1" indent="-28575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Socialist allies – drain (Cuba, North Korea, Vietnam, COMECON states)</a:t>
            </a:r>
          </a:p>
          <a:p>
            <a:pPr marL="742950" lvl="1" indent="-285750">
              <a:buFont typeface="Times New Roman" panose="02020603050405020304" pitchFamily="18" charset="0"/>
              <a:buChar char="–"/>
              <a:tabLst>
                <a:tab pos="91440" algn="l"/>
              </a:tabLst>
            </a:pPr>
            <a:r>
              <a:rPr lang="en-US">
                <a:solidFill>
                  <a:prstClr val="black"/>
                </a:solidFill>
                <a:latin typeface="Times New Roman" panose="02020603050405020304" pitchFamily="18" charset="0"/>
                <a:ea typeface="Calibri" panose="020F0502020204030204" pitchFamily="34" charset="0"/>
              </a:rPr>
              <a:t>falling petroleum prices since 1984 (did Regan set this up with Saudi Arabia?)</a:t>
            </a:r>
            <a:endParaRPr lang="en-US"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1673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755148"/>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Mikhail Gorbachev (1985–1991) strategy</a:t>
            </a:r>
          </a:p>
          <a:p>
            <a:pPr algn="just">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He pulled the troops out of Afghanistan and from Eastern Europe</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Germany could re-unite in 1989</a:t>
            </a:r>
          </a:p>
          <a:p>
            <a:pPr marL="342900" marR="0" lvl="0" indent="-342900">
              <a:spcBef>
                <a:spcPts val="0"/>
              </a:spcBef>
              <a:spcAft>
                <a:spcPts val="0"/>
              </a:spcAft>
              <a:buFont typeface="Times New Roman" panose="02020603050405020304" pitchFamily="18" charset="0"/>
              <a:buChar char="•"/>
              <a:tabLst>
                <a:tab pos="91440" algn="l"/>
              </a:tabLst>
            </a:pPr>
            <a:r>
              <a:rPr lang="en-US" i="1">
                <a:latin typeface="Times New Roman" panose="02020603050405020304" pitchFamily="18" charset="0"/>
                <a:ea typeface="Calibri" panose="020F0502020204030204" pitchFamily="34" charset="0"/>
                <a:cs typeface="Garamond 3" pitchFamily="18" charset="0"/>
              </a:rPr>
              <a:t>Гласность Glasnost’</a:t>
            </a:r>
            <a:r>
              <a:rPr lang="en-US">
                <a:latin typeface="Times New Roman" panose="02020603050405020304" pitchFamily="18" charset="0"/>
                <a:ea typeface="Calibri" panose="020F0502020204030204" pitchFamily="34" charset="0"/>
              </a:rPr>
              <a:t> – openness 1986</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press, radio </a:t>
            </a:r>
            <a:r>
              <a:rPr lang="en-US">
                <a:latin typeface="Times New Roman" panose="02020603050405020304" pitchFamily="18" charset="0"/>
                <a:ea typeface="Calibri" panose="020F0502020204030204" pitchFamily="34" charset="0"/>
                <a:cs typeface="Garamond 3" pitchFamily="18" charset="0"/>
              </a:rPr>
              <a:t>Echo Moskvy</a:t>
            </a:r>
            <a:r>
              <a:rPr lang="en-US">
                <a:latin typeface="Times New Roman" panose="02020603050405020304" pitchFamily="18" charset="0"/>
                <a:ea typeface="Calibri" panose="020F0502020204030204" pitchFamily="34" charset="0"/>
              </a:rPr>
              <a:t>, TV</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forbidden books published</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gradual release of grip on the regions</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pull-out from Afghanistan by 1989</a:t>
            </a:r>
          </a:p>
          <a:p>
            <a:pPr marL="342900" marR="0" lvl="0" indent="-342900">
              <a:spcBef>
                <a:spcPts val="0"/>
              </a:spcBef>
              <a:spcAft>
                <a:spcPts val="0"/>
              </a:spcAft>
              <a:buFont typeface="Times New Roman" panose="02020603050405020304" pitchFamily="18" charset="0"/>
              <a:buChar char="•"/>
              <a:tabLst>
                <a:tab pos="91440" algn="l"/>
              </a:tabLst>
            </a:pPr>
            <a:r>
              <a:rPr lang="en-US" i="1">
                <a:latin typeface="Times New Roman" panose="02020603050405020304" pitchFamily="18" charset="0"/>
                <a:ea typeface="Calibri" panose="020F0502020204030204" pitchFamily="34" charset="0"/>
                <a:cs typeface="Garamond 3" pitchFamily="18" charset="0"/>
              </a:rPr>
              <a:t>Перестройка Perestroika</a:t>
            </a:r>
            <a:r>
              <a:rPr lang="en-US">
                <a:latin typeface="Times New Roman" panose="02020603050405020304" pitchFamily="18" charset="0"/>
                <a:ea typeface="Calibri" panose="020F0502020204030204" pitchFamily="34" charset="0"/>
              </a:rPr>
              <a:t> – restructuring</a:t>
            </a:r>
          </a:p>
          <a:p>
            <a:pPr marL="742950" marR="0" lvl="1" indent="-285750">
              <a:spcBef>
                <a:spcPts val="0"/>
              </a:spcBef>
              <a:spcAft>
                <a:spcPts val="0"/>
              </a:spcAft>
              <a:buFont typeface="Times New Roman" panose="02020603050405020304" pitchFamily="18" charset="0"/>
              <a:buChar char="–"/>
              <a:tabLst>
                <a:tab pos="91440" algn="l"/>
              </a:tabLst>
            </a:pPr>
            <a:r>
              <a:rPr lang="en-US" i="1">
                <a:latin typeface="Times New Roman" panose="02020603050405020304" pitchFamily="18" charset="0"/>
                <a:ea typeface="Calibri" panose="020F0502020204030204" pitchFamily="34" charset="0"/>
                <a:cs typeface="Garamond 3" pitchFamily="18" charset="0"/>
              </a:rPr>
              <a:t>Khozraschet</a:t>
            </a:r>
            <a:r>
              <a:rPr lang="en-US">
                <a:latin typeface="Times New Roman" panose="02020603050405020304" pitchFamily="18" charset="0"/>
                <a:ea typeface="Calibri" panose="020F0502020204030204" pitchFamily="34" charset="0"/>
              </a:rPr>
              <a:t> – “self-accounting”</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Cooperatives allowed in 1988</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Competing proposals (</a:t>
            </a:r>
            <a:r>
              <a:rPr lang="en-US" i="1">
                <a:latin typeface="Times New Roman" panose="02020603050405020304" pitchFamily="18" charset="0"/>
                <a:ea typeface="Calibri" panose="020F0502020204030204" pitchFamily="34" charset="0"/>
                <a:cs typeface="Garamond 3" pitchFamily="18" charset="0"/>
              </a:rPr>
              <a:t>500 days</a:t>
            </a:r>
            <a:r>
              <a:rPr lang="en-US">
                <a:latin typeface="Times New Roman" panose="02020603050405020304" pitchFamily="18" charset="0"/>
                <a:ea typeface="Calibri" panose="020F0502020204030204" pitchFamily="34" charset="0"/>
              </a:rPr>
              <a:t>, etc.)</a:t>
            </a:r>
          </a:p>
          <a:p>
            <a:pPr marL="342900" marR="0" lvl="0" indent="-342900">
              <a:spcBef>
                <a:spcPts val="0"/>
              </a:spcBef>
              <a:spcAft>
                <a:spcPts val="0"/>
              </a:spcAft>
              <a:buFont typeface="Times New Roman" panose="02020603050405020304" pitchFamily="18" charset="0"/>
              <a:buChar char="•"/>
              <a:tabLst>
                <a:tab pos="91440" algn="l"/>
              </a:tabLst>
            </a:pPr>
            <a:r>
              <a:rPr lang="en-US" i="1">
                <a:latin typeface="Times New Roman" panose="02020603050405020304" pitchFamily="18" charset="0"/>
                <a:ea typeface="Calibri" panose="020F0502020204030204" pitchFamily="34" charset="0"/>
                <a:cs typeface="Garamond 3" pitchFamily="18" charset="0"/>
              </a:rPr>
              <a:t>Ускорение Uskorenie </a:t>
            </a:r>
            <a:r>
              <a:rPr lang="en-US">
                <a:latin typeface="Times New Roman" panose="02020603050405020304" pitchFamily="18" charset="0"/>
                <a:ea typeface="Calibri" panose="020F0502020204030204" pitchFamily="34" charset="0"/>
              </a:rPr>
              <a:t>– acceleration</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NTTM – scientific centers for youth as a catalyst of capitalistic enterprise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Had faith in “goodness” of USSR and socialism, wanted slow and gradual reforms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No true market reform accomplished and no real privatization</a:t>
            </a:r>
          </a:p>
        </p:txBody>
      </p:sp>
    </p:spTree>
    <p:extLst>
      <p:ext uri="{BB962C8B-B14F-4D97-AF65-F5344CB8AC3E}">
        <p14:creationId xmlns:p14="http://schemas.microsoft.com/office/powerpoint/2010/main" val="332582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475858"/>
          </a:xfrm>
          <a:prstGeom prst="rect">
            <a:avLst/>
          </a:prstGeom>
          <a:noFill/>
        </p:spPr>
        <p:txBody>
          <a:bodyPr wrap="square" rtlCol="0">
            <a:spAutoFit/>
          </a:bodyPr>
          <a:lstStyle/>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Collapse accelerating  (1988–1991)</a:t>
            </a:r>
          </a:p>
          <a:p>
            <a:pPr marL="342900" marR="0" lvl="0" indent="-342900">
              <a:spcBef>
                <a:spcPts val="0"/>
              </a:spcBef>
              <a:spcAft>
                <a:spcPts val="0"/>
              </a:spcAft>
              <a:buFont typeface="Times New Roman" panose="02020603050405020304" pitchFamily="18" charset="0"/>
              <a:buChar char="•"/>
              <a:tabLst>
                <a:tab pos="91440" algn="l"/>
              </a:tabLst>
            </a:pPr>
            <a:r>
              <a:rPr lang="en-US" dirty="0" err="1">
                <a:latin typeface="Times New Roman" panose="02020603050405020304" pitchFamily="18" charset="0"/>
                <a:ea typeface="Calibri" panose="020F0502020204030204" pitchFamily="34" charset="0"/>
              </a:rPr>
              <a:t>Egor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Ligachev</a:t>
            </a:r>
            <a:r>
              <a:rPr lang="en-US" dirty="0">
                <a:latin typeface="Times New Roman" panose="02020603050405020304" pitchFamily="18" charset="0"/>
                <a:ea typeface="Calibri" panose="020F0502020204030204" pitchFamily="34" charset="0"/>
              </a:rPr>
              <a:t> pulled Gorbachev back, while Boris Yeltsin pulled him forward</a:t>
            </a:r>
          </a:p>
          <a:p>
            <a:pPr marL="831850" marR="0">
              <a:spcBef>
                <a:spcPts val="0"/>
              </a:spcBef>
              <a:spcAft>
                <a:spcPts val="400"/>
              </a:spcAft>
            </a:pPr>
            <a:r>
              <a:rPr lang="en-US" dirty="0">
                <a:latin typeface="Times New Roman" panose="02020603050405020304" pitchFamily="18" charset="0"/>
                <a:ea typeface="Calibri" panose="020F0502020204030204" pitchFamily="34" charset="0"/>
                <a:cs typeface="Times New Roman" panose="02020603050405020304" pitchFamily="18" charset="0"/>
              </a:rPr>
              <a:t>Gorbachev gave a speech at the UN in December 1988 advocating reforms</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Collapse of the Eastern European bloc (1989)</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Gradual introduction of political freedoms</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Newspapers, radio, TV</a:t>
            </a:r>
          </a:p>
          <a:p>
            <a:pPr marL="742950" marR="0" lvl="1" indent="-285750">
              <a:spcBef>
                <a:spcPts val="0"/>
              </a:spcBef>
              <a:spcAft>
                <a:spcPts val="0"/>
              </a:spcAft>
              <a:buFont typeface="Times New Roman" panose="02020603050405020304" pitchFamily="18" charset="0"/>
              <a:buChar char="–"/>
              <a:tabLst>
                <a:tab pos="91440" algn="l"/>
              </a:tabLst>
            </a:pPr>
            <a:r>
              <a:rPr lang="en-US" u="sng" dirty="0">
                <a:latin typeface="Times New Roman" panose="02020603050405020304" pitchFamily="18" charset="0"/>
                <a:ea typeface="Calibri" panose="020F0502020204030204" pitchFamily="34" charset="0"/>
              </a:rPr>
              <a:t>This Train on Fire</a:t>
            </a: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song</a:t>
            </a:r>
          </a:p>
          <a:p>
            <a:pPr>
              <a:spcBef>
                <a:spcPts val="900"/>
              </a:spcBef>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dirty="0" smtClean="0">
                <a:latin typeface="Times New Roman" panose="02020603050405020304" pitchFamily="18" charset="0"/>
                <a:ea typeface="Calibri" panose="020F0502020204030204" pitchFamily="34" charset="0"/>
                <a:cs typeface="Times New Roman" panose="02020603050405020304" pitchFamily="18" charset="0"/>
              </a:rPr>
              <a:t>On </a:t>
            </a:r>
            <a:r>
              <a:rPr lang="en-US" dirty="0">
                <a:latin typeface="Times New Roman" panose="02020603050405020304" pitchFamily="18" charset="0"/>
                <a:ea typeface="Calibri" panose="020F0502020204030204" pitchFamily="34" charset="0"/>
                <a:cs typeface="Times New Roman" panose="02020603050405020304" pitchFamily="18" charset="0"/>
              </a:rPr>
              <a:t>the orders of Gorbachev and his closest associate Yakovlev, this anti-Soviet song was allowed to be broadcast a few times on the national TV in 1989 making a stunning effect on the viewers.</a:t>
            </a:r>
          </a:p>
          <a:p>
            <a:pPr marL="32004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Written by Boris </a:t>
            </a:r>
            <a:r>
              <a:rPr lang="en-US" dirty="0" err="1">
                <a:latin typeface="Times New Roman" panose="02020603050405020304" pitchFamily="18" charset="0"/>
                <a:ea typeface="Calibri" panose="020F0502020204030204" pitchFamily="34" charset="0"/>
                <a:cs typeface="Times New Roman" panose="02020603050405020304" pitchFamily="18" charset="0"/>
              </a:rPr>
              <a:t>Grebenshchikov</a:t>
            </a:r>
            <a:r>
              <a:rPr lang="en-US" dirty="0">
                <a:latin typeface="Times New Roman" panose="02020603050405020304" pitchFamily="18" charset="0"/>
                <a:ea typeface="Calibri" panose="020F0502020204030204" pitchFamily="34" charset="0"/>
                <a:cs typeface="Times New Roman" panose="02020603050405020304" pitchFamily="18" charset="0"/>
              </a:rPr>
              <a:t> from the famous rock band Aquarium</a:t>
            </a:r>
          </a:p>
          <a:p>
            <a:pPr marL="320040" marR="0">
              <a:spcBef>
                <a:spcPts val="0"/>
              </a:spcBef>
              <a:spcAft>
                <a:spcPts val="0"/>
              </a:spcAft>
            </a:pPr>
            <a:r>
              <a:rPr lang="en-US" b="1" i="1" dirty="0" err="1">
                <a:latin typeface="Times New Roman" panose="02020603050405020304" pitchFamily="18" charset="0"/>
                <a:ea typeface="Calibri" panose="020F0502020204030204" pitchFamily="34" charset="0"/>
                <a:cs typeface="Garamond 3" pitchFamily="18" charset="0"/>
              </a:rPr>
              <a:t>Poezd</a:t>
            </a:r>
            <a:r>
              <a:rPr lang="en-US" b="1" i="1" dirty="0">
                <a:latin typeface="Times New Roman" panose="02020603050405020304" pitchFamily="18" charset="0"/>
                <a:ea typeface="Calibri" panose="020F0502020204030204" pitchFamily="34" charset="0"/>
                <a:cs typeface="Garamond 3" pitchFamily="18" charset="0"/>
              </a:rPr>
              <a:t> v </a:t>
            </a:r>
            <a:r>
              <a:rPr lang="en-US" b="1" i="1" dirty="0" err="1">
                <a:latin typeface="Times New Roman" panose="02020603050405020304" pitchFamily="18" charset="0"/>
                <a:ea typeface="Calibri" panose="020F0502020204030204" pitchFamily="34" charset="0"/>
                <a:cs typeface="Garamond 3" pitchFamily="18" charset="0"/>
              </a:rPr>
              <a:t>ogne</a:t>
            </a:r>
            <a:r>
              <a:rPr lang="en-US" i="1" dirty="0">
                <a:latin typeface="Times New Roman" panose="02020603050405020304" pitchFamily="18" charset="0"/>
                <a:ea typeface="Calibri" panose="020F0502020204030204" pitchFamily="34" charset="0"/>
                <a:cs typeface="Garamond 3" pitchFamily="18" charset="0"/>
              </a:rPr>
              <a:t> This Train’s On Fire (translation by M. </a:t>
            </a:r>
            <a:r>
              <a:rPr lang="en-US" i="1" dirty="0" err="1">
                <a:latin typeface="Times New Roman" panose="02020603050405020304" pitchFamily="18" charset="0"/>
                <a:ea typeface="Calibri" panose="020F0502020204030204" pitchFamily="34" charset="0"/>
                <a:cs typeface="Garamond 3" pitchFamily="18" charset="0"/>
              </a:rPr>
              <a:t>Blinnikov</a:t>
            </a:r>
            <a:r>
              <a:rPr lang="en-US" i="1" dirty="0" smtClean="0">
                <a:latin typeface="Times New Roman" panose="02020603050405020304" pitchFamily="18" charset="0"/>
                <a:ea typeface="Calibri" panose="020F0502020204030204" pitchFamily="34" charset="0"/>
                <a:cs typeface="Garamond 3" pitchFamily="18" charset="0"/>
              </a:rPr>
              <a:t>)</a:t>
            </a:r>
          </a:p>
          <a:p>
            <a:pPr>
              <a:spcBef>
                <a:spcPts val="900"/>
              </a:spcBef>
            </a:pPr>
            <a:r>
              <a:rPr lang="en-US" i="1" dirty="0" smtClean="0">
                <a:latin typeface="Times New Roman" panose="02020603050405020304" pitchFamily="18" charset="0"/>
                <a:ea typeface="Calibri" panose="020F0502020204030204" pitchFamily="34" charset="0"/>
                <a:cs typeface="Garamond 3" pitchFamily="18" charset="0"/>
              </a:rPr>
              <a:t>Find their original video on YouTube</a:t>
            </a:r>
            <a:br>
              <a:rPr lang="en-US" i="1" dirty="0" smtClean="0">
                <a:latin typeface="Times New Roman" panose="02020603050405020304" pitchFamily="18" charset="0"/>
                <a:ea typeface="Calibri" panose="020F0502020204030204" pitchFamily="34" charset="0"/>
                <a:cs typeface="Garamond 3" pitchFamily="18" charset="0"/>
              </a:rPr>
            </a:br>
            <a:endParaRPr lang="en-US" i="1" dirty="0" smtClean="0">
              <a:latin typeface="Times New Roman" panose="02020603050405020304" pitchFamily="18" charset="0"/>
              <a:ea typeface="Calibri" panose="020F0502020204030204" pitchFamily="34" charset="0"/>
              <a:cs typeface="Garamond 3" pitchFamily="18" charset="0"/>
            </a:endParaRPr>
          </a:p>
          <a:p>
            <a:pPr marL="320040" marR="0">
              <a:spcBef>
                <a:spcPts val="0"/>
              </a:spcBef>
              <a:spcAft>
                <a:spcPts val="0"/>
              </a:spcAft>
            </a:pPr>
            <a:r>
              <a:rPr lang="en-US" i="1" dirty="0" smtClean="0">
                <a:latin typeface="Times New Roman" panose="02020603050405020304" pitchFamily="18" charset="0"/>
                <a:ea typeface="Calibri" panose="020F0502020204030204" pitchFamily="34" charset="0"/>
                <a:cs typeface="Garamond 3" pitchFamily="18" charset="0"/>
              </a:rPr>
              <a:t>Colonel </a:t>
            </a:r>
            <a:r>
              <a:rPr lang="en-US" i="1" dirty="0" err="1" smtClean="0">
                <a:latin typeface="Times New Roman" panose="02020603050405020304" pitchFamily="18" charset="0"/>
                <a:ea typeface="Calibri" panose="020F0502020204030204" pitchFamily="34" charset="0"/>
                <a:cs typeface="Garamond 3" pitchFamily="18" charset="0"/>
              </a:rPr>
              <a:t>Vasin</a:t>
            </a:r>
            <a:r>
              <a:rPr lang="en-US" i="1" dirty="0" smtClean="0">
                <a:latin typeface="Times New Roman" panose="02020603050405020304" pitchFamily="18" charset="0"/>
                <a:ea typeface="Calibri" panose="020F0502020204030204" pitchFamily="34" charset="0"/>
                <a:cs typeface="Garamond 3" pitchFamily="18" charset="0"/>
              </a:rPr>
              <a:t> came back to the front line, bringing his young wife along</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smtClean="0">
                <a:latin typeface="Times New Roman" panose="02020603050405020304" pitchFamily="18" charset="0"/>
                <a:ea typeface="Calibri" panose="020F0502020204030204" pitchFamily="34" charset="0"/>
                <a:cs typeface="Garamond 3" pitchFamily="18" charset="0"/>
              </a:rPr>
              <a:t>Colonel </a:t>
            </a:r>
            <a:r>
              <a:rPr lang="en-US" i="1" dirty="0" err="1">
                <a:latin typeface="Times New Roman" panose="02020603050405020304" pitchFamily="18" charset="0"/>
                <a:ea typeface="Calibri" panose="020F0502020204030204" pitchFamily="34" charset="0"/>
                <a:cs typeface="Garamond 3" pitchFamily="18" charset="0"/>
              </a:rPr>
              <a:t>Vasin</a:t>
            </a:r>
            <a:r>
              <a:rPr lang="en-US" i="1" dirty="0">
                <a:latin typeface="Times New Roman" panose="02020603050405020304" pitchFamily="18" charset="0"/>
                <a:ea typeface="Calibri" panose="020F0502020204030204" pitchFamily="34" charset="0"/>
                <a:cs typeface="Garamond 3" pitchFamily="18" charset="0"/>
              </a:rPr>
              <a:t> rallied his division and said "Let's go home, guys.”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We've been leading this war for 70 years, we were taught life's a fight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But the latest intelligence reports tell us: we've been only fighting ourselves</a:t>
            </a:r>
            <a:r>
              <a:rPr lang="en-US" i="1" dirty="0" smtClean="0">
                <a:latin typeface="Times New Roman" panose="02020603050405020304" pitchFamily="18" charset="0"/>
                <a:ea typeface="Calibri" panose="020F0502020204030204" pitchFamily="34" charset="0"/>
                <a:cs typeface="Garamond 3" pitchFamily="18" charset="0"/>
              </a:rPr>
              <a:t>.</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98703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424562"/>
          </a:xfrm>
          <a:prstGeom prst="rect">
            <a:avLst/>
          </a:prstGeom>
          <a:noFill/>
        </p:spPr>
        <p:txBody>
          <a:bodyPr wrap="square" rtlCol="0">
            <a:spAutoFit/>
          </a:bodyPr>
          <a:lstStyle/>
          <a:p>
            <a:pPr marL="320040" marR="0">
              <a:spcBef>
                <a:spcPts val="0"/>
              </a:spcBef>
              <a:spcAft>
                <a:spcPts val="0"/>
              </a:spcAft>
            </a:pPr>
            <a:r>
              <a:rPr lang="en-US" i="1" dirty="0" smtClean="0">
                <a:latin typeface="Times New Roman" panose="02020603050405020304" pitchFamily="18" charset="0"/>
                <a:ea typeface="Calibri" panose="020F0502020204030204" pitchFamily="34" charset="0"/>
                <a:cs typeface="Garamond 3" pitchFamily="18" charset="0"/>
              </a:rPr>
              <a:t>I've </a:t>
            </a:r>
            <a:r>
              <a:rPr lang="en-US" i="1" dirty="0">
                <a:latin typeface="Times New Roman" panose="02020603050405020304" pitchFamily="18" charset="0"/>
                <a:ea typeface="Calibri" panose="020F0502020204030204" pitchFamily="34" charset="0"/>
                <a:cs typeface="Garamond 3" pitchFamily="18" charset="0"/>
              </a:rPr>
              <a:t>seen generals, they eat and drink our death</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Their children go crazy because they've got nothing to wish anymore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While our land is rusting away, our churches mixed in with ashes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And if we want to have a place to return to - It’s time for us to go home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i="1" dirty="0">
                <a:latin typeface="Times New Roman" panose="02020603050405020304" pitchFamily="18" charset="0"/>
                <a:ea typeface="Calibri" panose="020F0502020204030204" pitchFamily="34" charset="0"/>
                <a:cs typeface="Garamond 3" pitchFamily="18" charset="0"/>
              </a:rPr>
              <a:t>Refrain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This train's on fire – we’ve got no buttons to push</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This train's on fire - we've got no place to hide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This land had been ours before we got entangled in this mess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And she will die if she remains nobody's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We </a:t>
            </a:r>
            <a:r>
              <a:rPr lang="en-US" i="1" dirty="0" err="1">
                <a:latin typeface="Times New Roman" panose="02020603050405020304" pitchFamily="18" charset="0"/>
                <a:ea typeface="Calibri" panose="020F0502020204030204" pitchFamily="34" charset="0"/>
                <a:cs typeface="Garamond 3" pitchFamily="18" charset="0"/>
              </a:rPr>
              <a:t>gotta</a:t>
            </a:r>
            <a:r>
              <a:rPr lang="en-US" i="1" dirty="0">
                <a:latin typeface="Times New Roman" panose="02020603050405020304" pitchFamily="18" charset="0"/>
                <a:ea typeface="Calibri" panose="020F0502020204030204" pitchFamily="34" charset="0"/>
                <a:cs typeface="Garamond 3" pitchFamily="18" charset="0"/>
              </a:rPr>
              <a:t> claim back our land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i="1" dirty="0">
                <a:latin typeface="Times New Roman" panose="02020603050405020304" pitchFamily="18" charset="0"/>
                <a:ea typeface="Calibri" panose="020F0502020204030204" pitchFamily="34" charset="0"/>
                <a:cs typeface="Garamond 3"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And all around torches are burning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It's the rallying of all the fallen brigades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And people who shot our fathers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i="1" dirty="0">
                <a:latin typeface="Times New Roman" panose="02020603050405020304" pitchFamily="18" charset="0"/>
                <a:ea typeface="Calibri" panose="020F0502020204030204" pitchFamily="34" charset="0"/>
                <a:cs typeface="Garamond 3" pitchFamily="18" charset="0"/>
              </a:rPr>
              <a:t>Are making plans for our kids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We were born to the sound of marches, they threatened us with jail</a:t>
            </a:r>
          </a:p>
          <a:p>
            <a:pPr marL="32004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But it is enough to crawl on our bellies, we have already returned home</a:t>
            </a:r>
          </a:p>
          <a:p>
            <a:pPr>
              <a:spcBef>
                <a:spcPts val="900"/>
              </a:spcBef>
            </a:pPr>
            <a:r>
              <a:rPr lang="en-US" i="1" dirty="0">
                <a:latin typeface="Times New Roman" panose="02020603050405020304" pitchFamily="18" charset="0"/>
                <a:ea typeface="Calibri" panose="020F0502020204030204" pitchFamily="34" charset="0"/>
                <a:cs typeface="Garamond 3" pitchFamily="18" charset="0"/>
              </a:rPr>
              <a:t>Refrain</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07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747727"/>
          </a:xfrm>
          <a:prstGeom prst="rect">
            <a:avLst/>
          </a:prstGeom>
          <a:noFill/>
        </p:spPr>
        <p:txBody>
          <a:bodyPr wrap="square" rtlCol="0">
            <a:spAutoFit/>
          </a:bodyPr>
          <a:lstStyle/>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Nationalism was rising rapidly in all Soviet republics</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Every one had a theoretical right to secede</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Baltic states and Georgia were especially vocal starting in 1988</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Armenia and Azerbaijan were ready to go to war over Nagorno-Karabakh</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Autonomous republics inside Soviet republics had fewer options</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Still, Abkhazia and South Ossetia started challenging Georgia’s rule</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Chechnya, </a:t>
            </a:r>
            <a:r>
              <a:rPr lang="en-US" dirty="0" err="1">
                <a:latin typeface="Times New Roman" panose="02020603050405020304" pitchFamily="18" charset="0"/>
                <a:ea typeface="Calibri" panose="020F0502020204030204" pitchFamily="34" charset="0"/>
              </a:rPr>
              <a:t>Tatarstan</a:t>
            </a:r>
            <a:r>
              <a:rPr lang="en-US" dirty="0">
                <a:latin typeface="Times New Roman" panose="02020603050405020304" pitchFamily="18" charset="0"/>
                <a:ea typeface="Calibri" panose="020F0502020204030204" pitchFamily="34" charset="0"/>
              </a:rPr>
              <a:t> and </a:t>
            </a:r>
            <a:r>
              <a:rPr lang="en-US" dirty="0" err="1">
                <a:latin typeface="Times New Roman" panose="02020603050405020304" pitchFamily="18" charset="0"/>
                <a:ea typeface="Calibri" panose="020F0502020204030204" pitchFamily="34" charset="0"/>
              </a:rPr>
              <a:t>Yakutiya</a:t>
            </a:r>
            <a:r>
              <a:rPr lang="en-US" dirty="0">
                <a:latin typeface="Times New Roman" panose="02020603050405020304" pitchFamily="18" charset="0"/>
                <a:ea typeface="Calibri" panose="020F0502020204030204" pitchFamily="34" charset="0"/>
              </a:rPr>
              <a:t> began to question why they cannot be allowed to quite Russian Federative republic</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Some protests in a few places turned bloody</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Central government attempted to send in troops, but was not successful at preventing more protests</a:t>
            </a:r>
          </a:p>
          <a:p>
            <a:pPr>
              <a:spcBef>
                <a:spcPts val="900"/>
              </a:spcBef>
            </a:pPr>
            <a:r>
              <a:rPr lang="en-US" dirty="0" smtClean="0">
                <a:latin typeface="Times New Roman" panose="02020603050405020304" pitchFamily="18" charset="0"/>
                <a:ea typeface="Calibri" panose="020F0502020204030204" pitchFamily="34" charset="0"/>
                <a:cs typeface="Times New Roman" panose="02020603050405020304" pitchFamily="18" charset="0"/>
              </a:rPr>
              <a:t>Collapse </a:t>
            </a:r>
            <a:r>
              <a:rPr lang="en-US" dirty="0">
                <a:latin typeface="Times New Roman" panose="02020603050405020304" pitchFamily="18" charset="0"/>
                <a:ea typeface="Calibri" panose="020F0502020204030204" pitchFamily="34" charset="0"/>
                <a:cs typeface="Times New Roman" panose="02020603050405020304" pitchFamily="18" charset="0"/>
              </a:rPr>
              <a:t>(1988–1991) </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Partial foreign trade deregulation</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Creation of first private cooperatives</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Inflation starts 1990</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Deregulation of banks (Party money!)</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Perfect </a:t>
            </a:r>
            <a:r>
              <a:rPr lang="en-US" u="sng" dirty="0">
                <a:latin typeface="Times New Roman" panose="02020603050405020304" pitchFamily="18" charset="0"/>
                <a:ea typeface="Calibri" panose="020F0502020204030204" pitchFamily="34" charset="0"/>
              </a:rPr>
              <a:t>rent-generating</a:t>
            </a:r>
            <a:r>
              <a:rPr lang="en-US" dirty="0">
                <a:latin typeface="Times New Roman" panose="02020603050405020304" pitchFamily="18" charset="0"/>
                <a:ea typeface="Calibri" panose="020F0502020204030204" pitchFamily="34" charset="0"/>
              </a:rPr>
              <a:t> machine created (A. </a:t>
            </a:r>
            <a:r>
              <a:rPr lang="en-US" dirty="0" err="1">
                <a:latin typeface="Times New Roman" panose="02020603050405020304" pitchFamily="18" charset="0"/>
                <a:ea typeface="Calibri" panose="020F0502020204030204" pitchFamily="34" charset="0"/>
              </a:rPr>
              <a:t>Åslund</a:t>
            </a:r>
            <a:r>
              <a:rPr lang="en-US" dirty="0">
                <a:latin typeface="Times New Roman" panose="02020603050405020304" pitchFamily="18" charset="0"/>
                <a:ea typeface="Calibri" panose="020F0502020204030204" pitchFamily="34" charset="0"/>
              </a:rPr>
              <a:t> has explanations in his book) </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Budget deficits from –1.7% in 1985 to –9.2% in 1988</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Referendum on the Unity of the USSR in March 1991 – most people were in favor of keeping the U.S.S.R.</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Yeltsin wins Russia’s presidency on June 12, 1991</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Gorbachev remains President of USSR until dissolution</a:t>
            </a:r>
          </a:p>
        </p:txBody>
      </p:sp>
    </p:spTree>
    <p:extLst>
      <p:ext uri="{BB962C8B-B14F-4D97-AF65-F5344CB8AC3E}">
        <p14:creationId xmlns:p14="http://schemas.microsoft.com/office/powerpoint/2010/main" val="2745048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747727"/>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August 19–21, 1991 hardliners coup against Gorbachev was not successful and effectively paved way to the dissolution of the Soviet Union in December of 1991</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Sitting between 2 chairs was tough for Gorbachev</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Attempt at anti-Gorbachev coup </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 few hardliners around Gorbachev</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Failed to capture Yeltsin</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Failed to win generals’ support</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Directly led to power transfer from Gorbachev to Yeltsin </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USSR dissolved by an act signed by Russia, Ukraine and Belarus presidents in December 1991 </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KAPITALIZM? (Russian version with “K” letter)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Yeltsin’s economic reforms (1992–1999)</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Appointed Yegor Gaidar as prime minister </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Appointed Anatoly Chubais as privatization minister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“Shock therapy” – the idea was tried in Poland, can it be painful, but quick?</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Had to bring nomenklatura on board</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Who will be the new owners? </a:t>
            </a:r>
          </a:p>
          <a:p>
            <a:pPr marL="742950" marR="0" lvl="1" indent="-28575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Emergence of “new Russians”, later oligarchs (show good books to read) </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Political reforms – nationalism issue and how to avoid a war with neighbors</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End of Cold War: some western aid, but a major opportunity to engage Russia was lost (read A. Åslund) – why was Putin so popular in 2000s? </a:t>
            </a:r>
          </a:p>
        </p:txBody>
      </p:sp>
    </p:spTree>
    <p:extLst>
      <p:ext uri="{BB962C8B-B14F-4D97-AF65-F5344CB8AC3E}">
        <p14:creationId xmlns:p14="http://schemas.microsoft.com/office/powerpoint/2010/main" val="812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916731"/>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Price liberalization started in 1992 and prices shot up more than 1000% in the first year with inflation in the double-digits for much of the 1990s</a:t>
            </a:r>
          </a:p>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Russia’s GDP dropped like a stone</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1992	–19%</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1993	–8.7%</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1994	–12.7%</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1995	–4.1%</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1996	–4.9%</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1997	+0.4%</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1998	–5% (there was a partial default that year)</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1999	+5.4%</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2000	+8.3%</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2001	+5.7%</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2002	+4.9%</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2003	+7.1%</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2004	+7.1%</a:t>
            </a:r>
          </a:p>
          <a:p>
            <a:pPr marL="342900" marR="0" lvl="0" indent="-342900">
              <a:spcBef>
                <a:spcPts val="0"/>
              </a:spcBef>
              <a:spcAft>
                <a:spcPts val="0"/>
              </a:spcAft>
              <a:buFont typeface="Times New Roman" panose="02020603050405020304" pitchFamily="18" charset="0"/>
              <a:buChar char="•"/>
              <a:tabLst>
                <a:tab pos="91440" algn="l"/>
              </a:tabLst>
            </a:pPr>
            <a:r>
              <a:rPr lang="en-US">
                <a:latin typeface="Times New Roman" panose="02020603050405020304" pitchFamily="18" charset="0"/>
                <a:ea typeface="Calibri" panose="020F0502020204030204" pitchFamily="34" charset="0"/>
              </a:rPr>
              <a:t>2005	+6.5%</a:t>
            </a:r>
          </a:p>
        </p:txBody>
      </p:sp>
    </p:spTree>
    <p:extLst>
      <p:ext uri="{BB962C8B-B14F-4D97-AF65-F5344CB8AC3E}">
        <p14:creationId xmlns:p14="http://schemas.microsoft.com/office/powerpoint/2010/main" val="3417561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2872</Words>
  <Application>Microsoft Office PowerPoint</Application>
  <PresentationFormat>Widescreen</PresentationFormat>
  <Paragraphs>239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Garamond 3</vt:lpstr>
      <vt:lpstr>Times New Roman</vt:lpstr>
      <vt:lpstr>Wingdings</vt:lpstr>
      <vt:lpstr>Office Theme</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vector>
  </TitlesOfParts>
  <Company>Guilford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 by The Guilford Press. All rights reserved.</dc:title>
  <dc:creator>William Meyer II</dc:creator>
  <cp:lastModifiedBy>William Meyer II</cp:lastModifiedBy>
  <cp:revision>13</cp:revision>
  <dcterms:created xsi:type="dcterms:W3CDTF">2020-12-30T18:04:54Z</dcterms:created>
  <dcterms:modified xsi:type="dcterms:W3CDTF">2021-01-20T00:27:46Z</dcterms:modified>
</cp:coreProperties>
</file>